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2" r:id="rId2"/>
    <p:sldId id="256" r:id="rId3"/>
    <p:sldId id="258" r:id="rId4"/>
    <p:sldId id="259" r:id="rId5"/>
    <p:sldId id="260" r:id="rId6"/>
    <p:sldId id="261" r:id="rId7"/>
    <p:sldId id="262" r:id="rId8"/>
    <p:sldId id="263" r:id="rId9"/>
    <p:sldId id="273" r:id="rId10"/>
    <p:sldId id="264" r:id="rId11"/>
    <p:sldId id="265" r:id="rId12"/>
    <p:sldId id="266" r:id="rId13"/>
    <p:sldId id="257" r:id="rId14"/>
    <p:sldId id="267" r:id="rId15"/>
    <p:sldId id="268" r:id="rId16"/>
    <p:sldId id="269" r:id="rId17"/>
    <p:sldId id="270" r:id="rId18"/>
    <p:sldId id="271"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678" y="126"/>
      </p:cViewPr>
      <p:guideLst>
        <p:guide orient="horz" pos="2160"/>
        <p:guide pos="3840"/>
      </p:guideLst>
    </p:cSldViewPr>
  </p:slideViewPr>
  <p:notesTextViewPr>
    <p:cViewPr>
      <p:scale>
        <a:sx n="300" d="100"/>
        <a:sy n="3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D1633-29C0-4B5D-AFFB-F76C6004C014}" type="datetimeFigureOut">
              <a:rPr lang="en-IN" smtClean="0"/>
              <a:t>08-07-2020</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CF1B3F-00BC-4B42-A69A-09CCB665AB70}" type="slidenum">
              <a:rPr lang="en-IN" smtClean="0"/>
              <a:t>‹#›</a:t>
            </a:fld>
            <a:endParaRPr lang="en-IN"/>
          </a:p>
        </p:txBody>
      </p:sp>
    </p:spTree>
    <p:extLst>
      <p:ext uri="{BB962C8B-B14F-4D97-AF65-F5344CB8AC3E}">
        <p14:creationId xmlns:p14="http://schemas.microsoft.com/office/powerpoint/2010/main" val="2033329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9CF1B3F-00BC-4B42-A69A-09CCB665AB70}" type="slidenum">
              <a:rPr lang="en-IN" smtClean="0"/>
              <a:t>11</a:t>
            </a:fld>
            <a:endParaRPr lang="en-IN"/>
          </a:p>
        </p:txBody>
      </p:sp>
    </p:spTree>
    <p:extLst>
      <p:ext uri="{BB962C8B-B14F-4D97-AF65-F5344CB8AC3E}">
        <p14:creationId xmlns:p14="http://schemas.microsoft.com/office/powerpoint/2010/main" val="3567017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9CF1B3F-00BC-4B42-A69A-09CCB665AB70}" type="slidenum">
              <a:rPr lang="en-IN" smtClean="0"/>
              <a:t>14</a:t>
            </a:fld>
            <a:endParaRPr lang="en-IN"/>
          </a:p>
        </p:txBody>
      </p:sp>
    </p:spTree>
    <p:extLst>
      <p:ext uri="{BB962C8B-B14F-4D97-AF65-F5344CB8AC3E}">
        <p14:creationId xmlns:p14="http://schemas.microsoft.com/office/powerpoint/2010/main" val="2505268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EB797569-8C6A-4C4F-AC36-25CB891A05C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593179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B797569-8C6A-4C4F-AC36-25CB891A05C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188700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B797569-8C6A-4C4F-AC36-25CB891A05C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162856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EB797569-8C6A-4C4F-AC36-25CB891A05C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209504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797569-8C6A-4C4F-AC36-25CB891A05C8}" type="datetimeFigureOut">
              <a:rPr lang="en-IN" smtClean="0"/>
              <a:t>08-07-2020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113701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EB797569-8C6A-4C4F-AC36-25CB891A05C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3424316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EB797569-8C6A-4C4F-AC36-25CB891A05C8}" type="datetimeFigureOut">
              <a:rPr lang="en-IN" smtClean="0"/>
              <a:t>08-07-2020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17659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EB797569-8C6A-4C4F-AC36-25CB891A05C8}" type="datetimeFigureOut">
              <a:rPr lang="en-IN" smtClean="0"/>
              <a:t>08-07-2020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79950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797569-8C6A-4C4F-AC36-25CB891A05C8}" type="datetimeFigureOut">
              <a:rPr lang="en-IN" smtClean="0"/>
              <a:t>08-07-2020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2483000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97569-8C6A-4C4F-AC36-25CB891A05C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25485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797569-8C6A-4C4F-AC36-25CB891A05C8}" type="datetimeFigureOut">
              <a:rPr lang="en-IN" smtClean="0"/>
              <a:t>08-07-2020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8E35A56B-7309-47F9-855E-B7B62422464E}" type="slidenum">
              <a:rPr lang="en-IN" smtClean="0"/>
              <a:t>‹#›</a:t>
            </a:fld>
            <a:endParaRPr lang="en-IN"/>
          </a:p>
        </p:txBody>
      </p:sp>
    </p:spTree>
    <p:extLst>
      <p:ext uri="{BB962C8B-B14F-4D97-AF65-F5344CB8AC3E}">
        <p14:creationId xmlns:p14="http://schemas.microsoft.com/office/powerpoint/2010/main" val="2217630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797569-8C6A-4C4F-AC36-25CB891A05C8}" type="datetimeFigureOut">
              <a:rPr lang="en-IN" smtClean="0"/>
              <a:t>08-07-2020</a:t>
            </a:fld>
            <a:endParaRPr lang="en-I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5A56B-7309-47F9-855E-B7B62422464E}" type="slidenum">
              <a:rPr lang="en-IN" smtClean="0"/>
              <a:t>‹#›</a:t>
            </a:fld>
            <a:endParaRPr lang="en-IN"/>
          </a:p>
        </p:txBody>
      </p:sp>
    </p:spTree>
    <p:extLst>
      <p:ext uri="{BB962C8B-B14F-4D97-AF65-F5344CB8AC3E}">
        <p14:creationId xmlns:p14="http://schemas.microsoft.com/office/powerpoint/2010/main" val="2142817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slideLayout" Target="../slideLayouts/slideLayout2.xml"/><Relationship Id="rId9" Type="http://schemas.openxmlformats.org/officeDocument/2006/relationships/image" Target="../media/image26.gif"/></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media11.m4a"/><Relationship Id="rId7" Type="http://schemas.openxmlformats.org/officeDocument/2006/relationships/image" Target="../media/image28.jpe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7.jpe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audio" Target="../media/media12.m4a"/><Relationship Id="rId7" Type="http://schemas.openxmlformats.org/officeDocument/2006/relationships/image" Target="../media/image31.jpe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30.jpeg"/><Relationship Id="rId5" Type="http://schemas.openxmlformats.org/officeDocument/2006/relationships/image" Target="../media/image8.gif"/><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3.m4a"/><Relationship Id="rId7" Type="http://schemas.openxmlformats.org/officeDocument/2006/relationships/image" Target="../media/image34.jp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33.jpg"/><Relationship Id="rId5" Type="http://schemas.openxmlformats.org/officeDocument/2006/relationships/image" Target="../media/image8.gif"/><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media14.m4a"/><Relationship Id="rId7" Type="http://schemas.openxmlformats.org/officeDocument/2006/relationships/image" Target="../media/image35.jpe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8.gif"/><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38.jpg"/><Relationship Id="rId5" Type="http://schemas.openxmlformats.org/officeDocument/2006/relationships/image" Target="../media/image37.gif"/><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41.gif"/><Relationship Id="rId5" Type="http://schemas.openxmlformats.org/officeDocument/2006/relationships/image" Target="../media/image37.gif"/><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8.m4a"/><Relationship Id="rId7" Type="http://schemas.openxmlformats.org/officeDocument/2006/relationships/image" Target="../media/image44.jpe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2.png"/><Relationship Id="rId5" Type="http://schemas.openxmlformats.org/officeDocument/2006/relationships/image" Target="../media/image45.jp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gif"/><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media3.m4a"/><Relationship Id="rId7" Type="http://schemas.openxmlformats.org/officeDocument/2006/relationships/image" Target="../media/image6.jpe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4.m4a"/><Relationship Id="rId7" Type="http://schemas.openxmlformats.org/officeDocument/2006/relationships/image" Target="../media/image10.jpe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9.jpg"/><Relationship Id="rId5" Type="http://schemas.openxmlformats.org/officeDocument/2006/relationships/image" Target="../media/image8.gif"/><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13.jpe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gif"/><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audio" Target="../media/media6.m4a"/><Relationship Id="rId7" Type="http://schemas.openxmlformats.org/officeDocument/2006/relationships/image" Target="../media/image15.jpe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4.jpeg"/><Relationship Id="rId5" Type="http://schemas.openxmlformats.org/officeDocument/2006/relationships/image" Target="../media/image11.gif"/><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9.gi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22.jpe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8CB69B-8691-4041-B6F4-A87488AF7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08" y="-1"/>
            <a:ext cx="12213608" cy="6898207"/>
          </a:xfrm>
          <a:prstGeom prst="rect">
            <a:avLst/>
          </a:prstGeom>
        </p:spPr>
      </p:pic>
      <p:sp>
        <p:nvSpPr>
          <p:cNvPr id="4" name="Title 1">
            <a:extLst>
              <a:ext uri="{FF2B5EF4-FFF2-40B4-BE49-F238E27FC236}">
                <a16:creationId xmlns:a16="http://schemas.microsoft.com/office/drawing/2014/main" id="{0A43921A-36C1-443F-978C-13C13EE4876F}"/>
              </a:ext>
            </a:extLst>
          </p:cNvPr>
          <p:cNvSpPr txBox="1">
            <a:spLocks/>
          </p:cNvSpPr>
          <p:nvPr/>
        </p:nvSpPr>
        <p:spPr>
          <a:xfrm>
            <a:off x="191344" y="188640"/>
            <a:ext cx="4392115" cy="1365448"/>
          </a:xfrm>
          <a:prstGeom prst="rect">
            <a:avLst/>
          </a:prstGeom>
          <a:solidFill>
            <a:srgbClr val="FF0000">
              <a:alpha val="48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FFFF00"/>
                </a:solidFill>
                <a:latin typeface="Arial Black" panose="020B0A04020102020204" pitchFamily="34" charset="0"/>
              </a:rPr>
              <a:t>Chapter 2</a:t>
            </a:r>
            <a:br>
              <a:rPr lang="en-US" sz="4800" dirty="0">
                <a:solidFill>
                  <a:srgbClr val="FFFF00"/>
                </a:solidFill>
                <a:latin typeface="Arial Black" panose="020B0A04020102020204" pitchFamily="34" charset="0"/>
              </a:rPr>
            </a:br>
            <a:r>
              <a:rPr lang="en-US" sz="4800" dirty="0">
                <a:solidFill>
                  <a:srgbClr val="FFFF00"/>
                </a:solidFill>
                <a:latin typeface="Arial Black" panose="020B0A04020102020204" pitchFamily="34" charset="0"/>
              </a:rPr>
              <a:t>PART II</a:t>
            </a:r>
            <a:endParaRPr lang="en-IN" sz="4800" dirty="0">
              <a:solidFill>
                <a:srgbClr val="FFFF00"/>
              </a:solidFill>
              <a:latin typeface="Arial Black" panose="020B0A04020102020204" pitchFamily="34" charset="0"/>
            </a:endParaRPr>
          </a:p>
        </p:txBody>
      </p:sp>
      <p:sp>
        <p:nvSpPr>
          <p:cNvPr id="5" name="Subtitle 2">
            <a:extLst>
              <a:ext uri="{FF2B5EF4-FFF2-40B4-BE49-F238E27FC236}">
                <a16:creationId xmlns:a16="http://schemas.microsoft.com/office/drawing/2014/main" id="{C4DE8B4F-1724-40CB-A226-E4D6F4198B22}"/>
              </a:ext>
            </a:extLst>
          </p:cNvPr>
          <p:cNvSpPr txBox="1">
            <a:spLocks/>
          </p:cNvSpPr>
          <p:nvPr/>
        </p:nvSpPr>
        <p:spPr>
          <a:xfrm>
            <a:off x="191344" y="5151516"/>
            <a:ext cx="11881320" cy="1578768"/>
          </a:xfrm>
          <a:prstGeom prst="rect">
            <a:avLst/>
          </a:prstGeom>
          <a:solidFill>
            <a:srgbClr val="0070C0">
              <a:alpha val="58000"/>
            </a:srgbClr>
          </a:solidFill>
        </p:spPr>
        <p:txBody>
          <a:bodyPr vert="horz" lIns="91440" tIns="45720" rIns="91440" bIns="45720" rtlCol="0" anchor="ct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4800" dirty="0">
                <a:solidFill>
                  <a:srgbClr val="FFFF00"/>
                </a:solidFill>
                <a:latin typeface="Arial Black" panose="020B0A04020102020204" pitchFamily="34" charset="0"/>
              </a:rPr>
              <a:t>SEXUAL REPRODUCTION IN PLANTS AND ANIMALS</a:t>
            </a:r>
            <a:endParaRPr lang="en-IN" sz="4800" dirty="0">
              <a:solidFill>
                <a:srgbClr val="FFFF00"/>
              </a:solidFill>
              <a:latin typeface="Arial Black" panose="020B0A04020102020204" pitchFamily="34" charset="0"/>
            </a:endParaRPr>
          </a:p>
        </p:txBody>
      </p:sp>
      <p:pic>
        <p:nvPicPr>
          <p:cNvPr id="7" name="Audio 6">
            <a:hlinkClick r:id="" action="ppaction://media"/>
            <a:extLst>
              <a:ext uri="{FF2B5EF4-FFF2-40B4-BE49-F238E27FC236}">
                <a16:creationId xmlns:a16="http://schemas.microsoft.com/office/drawing/2014/main" id="{1E1CD9B2-249E-4C4B-BBAD-4EC1FE4E2F1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34956981"/>
      </p:ext>
    </p:extLst>
  </p:cSld>
  <p:clrMapOvr>
    <a:masterClrMapping/>
  </p:clrMapOvr>
  <mc:AlternateContent xmlns:mc="http://schemas.openxmlformats.org/markup-compatibility/2006" xmlns:p14="http://schemas.microsoft.com/office/powerpoint/2010/main">
    <mc:Choice Requires="p14">
      <p:transition spd="slow" p14:dur="2000" advTm="9554"/>
    </mc:Choice>
    <mc:Fallback xmlns="">
      <p:transition spd="slow" advTm="9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bg/>
                                          </p:spTgt>
                                        </p:tgtEl>
                                        <p:attrNameLst>
                                          <p:attrName>style.visibility</p:attrName>
                                        </p:attrNameLst>
                                      </p:cBhvr>
                                      <p:to>
                                        <p:strVal val="visible"/>
                                      </p:to>
                                    </p:set>
                                    <p:anim calcmode="lin" valueType="num">
                                      <p:cBhvr additive="base">
                                        <p:cTn id="15" dur="2000" fill="hold"/>
                                        <p:tgtEl>
                                          <p:spTgt spid="5">
                                            <p:bg/>
                                          </p:spTgt>
                                        </p:tgtEl>
                                        <p:attrNameLst>
                                          <p:attrName>ppt_x</p:attrName>
                                        </p:attrNameLst>
                                      </p:cBhvr>
                                      <p:tavLst>
                                        <p:tav tm="0">
                                          <p:val>
                                            <p:strVal val="1+#ppt_w/2"/>
                                          </p:val>
                                        </p:tav>
                                        <p:tav tm="100000">
                                          <p:val>
                                            <p:strVal val="#ppt_x"/>
                                          </p:val>
                                        </p:tav>
                                      </p:tavLst>
                                    </p:anim>
                                    <p:anim calcmode="lin" valueType="num">
                                      <p:cBhvr additive="base">
                                        <p:cTn id="16" dur="2000" fill="hold"/>
                                        <p:tgtEl>
                                          <p:spTgt spid="5">
                                            <p:bg/>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20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4" grpId="0" animBg="1"/>
      <p:bldP spid="5"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B00C677-9D29-4F3E-9F5E-56E919E03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58" y="0"/>
            <a:ext cx="12216958" cy="6858000"/>
          </a:xfrm>
          <a:prstGeom prst="rect">
            <a:avLst/>
          </a:prstGeom>
        </p:spPr>
      </p:pic>
      <p:sp>
        <p:nvSpPr>
          <p:cNvPr id="4" name="Title 1">
            <a:extLst>
              <a:ext uri="{FF2B5EF4-FFF2-40B4-BE49-F238E27FC236}">
                <a16:creationId xmlns:a16="http://schemas.microsoft.com/office/drawing/2014/main" id="{23EE0AB9-4C0E-4B26-916E-D27FD56A8F5E}"/>
              </a:ext>
            </a:extLst>
          </p:cNvPr>
          <p:cNvSpPr txBox="1">
            <a:spLocks/>
          </p:cNvSpPr>
          <p:nvPr/>
        </p:nvSpPr>
        <p:spPr>
          <a:xfrm>
            <a:off x="2546793" y="116633"/>
            <a:ext cx="7098414" cy="864096"/>
          </a:xfrm>
          <a:prstGeom prst="rect">
            <a:avLst/>
          </a:prstGeom>
          <a:solidFill>
            <a:schemeClr val="tx1"/>
          </a:solidFill>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dirty="0">
                <a:solidFill>
                  <a:schemeClr val="bg1"/>
                </a:solidFill>
                <a:latin typeface="Arial Black" panose="020B0A04020102020204" pitchFamily="34" charset="0"/>
              </a:rPr>
              <a:t>Agents of Cross-pollination</a:t>
            </a:r>
          </a:p>
        </p:txBody>
      </p:sp>
      <p:sp>
        <p:nvSpPr>
          <p:cNvPr id="13" name="Freeform: Shape 12">
            <a:extLst>
              <a:ext uri="{FF2B5EF4-FFF2-40B4-BE49-F238E27FC236}">
                <a16:creationId xmlns:a16="http://schemas.microsoft.com/office/drawing/2014/main" id="{ABF068FC-B3D5-41A0-9E1D-B7CC1DFE8804}"/>
              </a:ext>
            </a:extLst>
          </p:cNvPr>
          <p:cNvSpPr/>
          <p:nvPr/>
        </p:nvSpPr>
        <p:spPr>
          <a:xfrm>
            <a:off x="122024" y="3933056"/>
            <a:ext cx="3957752" cy="2808311"/>
          </a:xfrm>
          <a:custGeom>
            <a:avLst/>
            <a:gdLst>
              <a:gd name="connsiteX0" fmla="*/ 0 w 1961485"/>
              <a:gd name="connsiteY0" fmla="*/ 0 h 629609"/>
              <a:gd name="connsiteX1" fmla="*/ 1961485 w 1961485"/>
              <a:gd name="connsiteY1" fmla="*/ 0 h 629609"/>
              <a:gd name="connsiteX2" fmla="*/ 1961485 w 1961485"/>
              <a:gd name="connsiteY2" fmla="*/ 629609 h 629609"/>
              <a:gd name="connsiteX3" fmla="*/ 0 w 1961485"/>
              <a:gd name="connsiteY3" fmla="*/ 629609 h 629609"/>
              <a:gd name="connsiteX4" fmla="*/ 0 w 1961485"/>
              <a:gd name="connsiteY4" fmla="*/ 0 h 62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85" h="629609">
                <a:moveTo>
                  <a:pt x="0" y="0"/>
                </a:moveTo>
                <a:lnTo>
                  <a:pt x="1961485" y="0"/>
                </a:lnTo>
                <a:lnTo>
                  <a:pt x="1961485" y="629609"/>
                </a:lnTo>
                <a:lnTo>
                  <a:pt x="0" y="629609"/>
                </a:lnTo>
                <a:lnTo>
                  <a:pt x="0" y="0"/>
                </a:lnTo>
                <a:close/>
              </a:path>
            </a:pathLst>
          </a:custGeom>
          <a:solidFill>
            <a:srgbClr val="FFFF00"/>
          </a:solidFill>
          <a:ln w="38100">
            <a:solidFill>
              <a:srgbClr val="FF00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3174" tIns="0" rIns="1489544" bIns="0" numCol="1" spcCol="1270" anchor="ctr" anchorCtr="0">
            <a:noAutofit/>
          </a:bodyPr>
          <a:lstStyle/>
          <a:p>
            <a:pPr defTabSz="4003015">
              <a:lnSpc>
                <a:spcPct val="90000"/>
              </a:lnSpc>
              <a:spcBef>
                <a:spcPct val="0"/>
              </a:spcBef>
              <a:spcAft>
                <a:spcPct val="35000"/>
              </a:spcAft>
            </a:pPr>
            <a:endParaRPr lang="en-IN" sz="9007" dirty="0"/>
          </a:p>
        </p:txBody>
      </p:sp>
      <p:sp>
        <p:nvSpPr>
          <p:cNvPr id="15" name="TextBox 14">
            <a:extLst>
              <a:ext uri="{FF2B5EF4-FFF2-40B4-BE49-F238E27FC236}">
                <a16:creationId xmlns:a16="http://schemas.microsoft.com/office/drawing/2014/main" id="{8845BD8C-C81D-4401-B9E9-B1EDB3394363}"/>
              </a:ext>
            </a:extLst>
          </p:cNvPr>
          <p:cNvSpPr txBox="1"/>
          <p:nvPr/>
        </p:nvSpPr>
        <p:spPr>
          <a:xfrm>
            <a:off x="91782" y="3988385"/>
            <a:ext cx="3987994" cy="2708434"/>
          </a:xfrm>
          <a:prstGeom prst="rect">
            <a:avLst/>
          </a:prstGeom>
          <a:noFill/>
        </p:spPr>
        <p:txBody>
          <a:bodyPr wrap="square" rtlCol="0" anchor="ctr">
            <a:spAutoFit/>
          </a:bodyPr>
          <a:lstStyle/>
          <a:p>
            <a:r>
              <a:rPr lang="en-IN" sz="1700" dirty="0">
                <a:latin typeface="Franklin Gothic Demi" panose="020B0703020102020204" pitchFamily="34" charset="0"/>
              </a:rPr>
              <a:t>Bird and insect pollinated flowers are usually large, brightly coloured, scented and produce nectar. E.g. marigold, salvia, dahlia. When an insect arrives at the flower in search of nectar, some pollens get rubbed at their back. Now when the same insect visits other flowers for nectar, then the pollen at its back gets rubbed on the stigma of other flower and fertilisation takes place.</a:t>
            </a:r>
            <a:endParaRPr lang="en-IN" sz="1700" dirty="0"/>
          </a:p>
        </p:txBody>
      </p:sp>
      <p:pic>
        <p:nvPicPr>
          <p:cNvPr id="11" name="Picture 10">
            <a:extLst>
              <a:ext uri="{FF2B5EF4-FFF2-40B4-BE49-F238E27FC236}">
                <a16:creationId xmlns:a16="http://schemas.microsoft.com/office/drawing/2014/main" id="{9F4CC94C-F78A-47DA-BAD3-B56234A81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5800" y="1301245"/>
            <a:ext cx="3932474" cy="2500198"/>
          </a:xfrm>
          <a:prstGeom prst="rect">
            <a:avLst/>
          </a:prstGeom>
          <a:ln w="38100">
            <a:solidFill>
              <a:srgbClr val="FF0000"/>
            </a:solidFill>
          </a:ln>
        </p:spPr>
      </p:pic>
      <p:sp>
        <p:nvSpPr>
          <p:cNvPr id="14" name="Freeform: Shape 13">
            <a:extLst>
              <a:ext uri="{FF2B5EF4-FFF2-40B4-BE49-F238E27FC236}">
                <a16:creationId xmlns:a16="http://schemas.microsoft.com/office/drawing/2014/main" id="{A1A5AF9F-9CB7-4141-94BD-DB9990BFA332}"/>
              </a:ext>
            </a:extLst>
          </p:cNvPr>
          <p:cNvSpPr/>
          <p:nvPr/>
        </p:nvSpPr>
        <p:spPr>
          <a:xfrm>
            <a:off x="4265558" y="3933056"/>
            <a:ext cx="3987994" cy="2808311"/>
          </a:xfrm>
          <a:custGeom>
            <a:avLst/>
            <a:gdLst>
              <a:gd name="connsiteX0" fmla="*/ 0 w 1961485"/>
              <a:gd name="connsiteY0" fmla="*/ 0 h 629609"/>
              <a:gd name="connsiteX1" fmla="*/ 1961485 w 1961485"/>
              <a:gd name="connsiteY1" fmla="*/ 0 h 629609"/>
              <a:gd name="connsiteX2" fmla="*/ 1961485 w 1961485"/>
              <a:gd name="connsiteY2" fmla="*/ 629609 h 629609"/>
              <a:gd name="connsiteX3" fmla="*/ 0 w 1961485"/>
              <a:gd name="connsiteY3" fmla="*/ 629609 h 629609"/>
              <a:gd name="connsiteX4" fmla="*/ 0 w 1961485"/>
              <a:gd name="connsiteY4" fmla="*/ 0 h 62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85" h="629609">
                <a:moveTo>
                  <a:pt x="0" y="0"/>
                </a:moveTo>
                <a:lnTo>
                  <a:pt x="1961485" y="0"/>
                </a:lnTo>
                <a:lnTo>
                  <a:pt x="1961485" y="629609"/>
                </a:lnTo>
                <a:lnTo>
                  <a:pt x="0" y="629609"/>
                </a:lnTo>
                <a:lnTo>
                  <a:pt x="0" y="0"/>
                </a:lnTo>
                <a:close/>
              </a:path>
            </a:pathLst>
          </a:custGeom>
          <a:solidFill>
            <a:srgbClr val="00B0F0"/>
          </a:solidFill>
          <a:ln w="38100">
            <a:solidFill>
              <a:schemeClr val="bg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3174" tIns="0" rIns="1489544" bIns="0" numCol="1" spcCol="1270" anchor="ctr" anchorCtr="0">
            <a:noAutofit/>
          </a:bodyPr>
          <a:lstStyle/>
          <a:p>
            <a:pPr defTabSz="4003015">
              <a:lnSpc>
                <a:spcPct val="90000"/>
              </a:lnSpc>
              <a:spcBef>
                <a:spcPct val="0"/>
              </a:spcBef>
              <a:spcAft>
                <a:spcPct val="35000"/>
              </a:spcAft>
            </a:pPr>
            <a:endParaRPr lang="en-IN" sz="9007"/>
          </a:p>
        </p:txBody>
      </p:sp>
      <p:sp>
        <p:nvSpPr>
          <p:cNvPr id="16" name="TextBox 15">
            <a:extLst>
              <a:ext uri="{FF2B5EF4-FFF2-40B4-BE49-F238E27FC236}">
                <a16:creationId xmlns:a16="http://schemas.microsoft.com/office/drawing/2014/main" id="{033ABFB5-A265-438D-BCA5-30AF264D5297}"/>
              </a:ext>
            </a:extLst>
          </p:cNvPr>
          <p:cNvSpPr txBox="1"/>
          <p:nvPr/>
        </p:nvSpPr>
        <p:spPr>
          <a:xfrm>
            <a:off x="4478708" y="4147540"/>
            <a:ext cx="3862846" cy="2462213"/>
          </a:xfrm>
          <a:prstGeom prst="rect">
            <a:avLst/>
          </a:prstGeom>
          <a:noFill/>
        </p:spPr>
        <p:txBody>
          <a:bodyPr wrap="square" rtlCol="0" anchor="ctr">
            <a:spAutoFit/>
          </a:bodyPr>
          <a:lstStyle/>
          <a:p>
            <a:r>
              <a:rPr lang="en-IN" sz="2200" dirty="0">
                <a:latin typeface="Franklin Gothic Demi" panose="020B0703020102020204" pitchFamily="34" charset="0"/>
              </a:rPr>
              <a:t>Wind- pollinated flowers are small in size, not brightly coloured and do not produce scent or nectar. Pollens are produced in large quantities and light in weight. E.g. maize, wheat, palm, etc.</a:t>
            </a:r>
            <a:endParaRPr lang="en-IN" sz="2200" dirty="0"/>
          </a:p>
        </p:txBody>
      </p:sp>
      <p:sp>
        <p:nvSpPr>
          <p:cNvPr id="22" name="Arrow: Left 21">
            <a:extLst>
              <a:ext uri="{FF2B5EF4-FFF2-40B4-BE49-F238E27FC236}">
                <a16:creationId xmlns:a16="http://schemas.microsoft.com/office/drawing/2014/main" id="{88B434B2-E820-4776-8F79-D90C371FC849}"/>
              </a:ext>
            </a:extLst>
          </p:cNvPr>
          <p:cNvSpPr/>
          <p:nvPr/>
        </p:nvSpPr>
        <p:spPr>
          <a:xfrm rot="16200000">
            <a:off x="5726188" y="1200491"/>
            <a:ext cx="846632" cy="265779"/>
          </a:xfrm>
          <a:prstGeom prst="leftArrow">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20" name="Audio 19">
            <a:hlinkClick r:id="" action="ppaction://media"/>
            <a:extLst>
              <a:ext uri="{FF2B5EF4-FFF2-40B4-BE49-F238E27FC236}">
                <a16:creationId xmlns:a16="http://schemas.microsoft.com/office/drawing/2014/main" id="{77838A6B-54BA-43E9-8AA8-88923AA9A11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
        <p:nvSpPr>
          <p:cNvPr id="17" name="Freeform: Shape 16">
            <a:extLst>
              <a:ext uri="{FF2B5EF4-FFF2-40B4-BE49-F238E27FC236}">
                <a16:creationId xmlns:a16="http://schemas.microsoft.com/office/drawing/2014/main" id="{31C736C9-E5F4-4858-B687-618DA7058916}"/>
              </a:ext>
            </a:extLst>
          </p:cNvPr>
          <p:cNvSpPr/>
          <p:nvPr/>
        </p:nvSpPr>
        <p:spPr>
          <a:xfrm>
            <a:off x="8402567" y="3933056"/>
            <a:ext cx="3667409" cy="2808311"/>
          </a:xfrm>
          <a:custGeom>
            <a:avLst/>
            <a:gdLst>
              <a:gd name="connsiteX0" fmla="*/ 0 w 1961485"/>
              <a:gd name="connsiteY0" fmla="*/ 0 h 629609"/>
              <a:gd name="connsiteX1" fmla="*/ 1961485 w 1961485"/>
              <a:gd name="connsiteY1" fmla="*/ 0 h 629609"/>
              <a:gd name="connsiteX2" fmla="*/ 1961485 w 1961485"/>
              <a:gd name="connsiteY2" fmla="*/ 629609 h 629609"/>
              <a:gd name="connsiteX3" fmla="*/ 0 w 1961485"/>
              <a:gd name="connsiteY3" fmla="*/ 629609 h 629609"/>
              <a:gd name="connsiteX4" fmla="*/ 0 w 1961485"/>
              <a:gd name="connsiteY4" fmla="*/ 0 h 629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1485" h="629609">
                <a:moveTo>
                  <a:pt x="0" y="0"/>
                </a:moveTo>
                <a:lnTo>
                  <a:pt x="1961485" y="0"/>
                </a:lnTo>
                <a:lnTo>
                  <a:pt x="1961485" y="629609"/>
                </a:lnTo>
                <a:lnTo>
                  <a:pt x="0" y="629609"/>
                </a:lnTo>
                <a:lnTo>
                  <a:pt x="0" y="0"/>
                </a:lnTo>
                <a:close/>
              </a:path>
            </a:pathLst>
          </a:custGeom>
          <a:solidFill>
            <a:srgbClr val="92D050"/>
          </a:solidFill>
          <a:ln w="38100">
            <a:solidFill>
              <a:srgbClr val="FFFF0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3174" tIns="0" rIns="1489544" bIns="0" numCol="1" spcCol="1270" anchor="ctr" anchorCtr="0">
            <a:noAutofit/>
          </a:bodyPr>
          <a:lstStyle/>
          <a:p>
            <a:pPr defTabSz="4003015">
              <a:lnSpc>
                <a:spcPct val="90000"/>
              </a:lnSpc>
              <a:spcBef>
                <a:spcPct val="0"/>
              </a:spcBef>
              <a:spcAft>
                <a:spcPct val="35000"/>
              </a:spcAft>
            </a:pPr>
            <a:endParaRPr lang="en-IN" sz="9007"/>
          </a:p>
        </p:txBody>
      </p:sp>
      <p:sp>
        <p:nvSpPr>
          <p:cNvPr id="18" name="Content Placeholder 2">
            <a:extLst>
              <a:ext uri="{FF2B5EF4-FFF2-40B4-BE49-F238E27FC236}">
                <a16:creationId xmlns:a16="http://schemas.microsoft.com/office/drawing/2014/main" id="{91EA7C41-7B20-4FF8-82E7-9BB35F277A6C}"/>
              </a:ext>
            </a:extLst>
          </p:cNvPr>
          <p:cNvSpPr txBox="1">
            <a:spLocks/>
          </p:cNvSpPr>
          <p:nvPr/>
        </p:nvSpPr>
        <p:spPr>
          <a:xfrm>
            <a:off x="8569389" y="4253572"/>
            <a:ext cx="3561599" cy="2250150"/>
          </a:xfrm>
          <a:prstGeom prst="rect">
            <a:avLst/>
          </a:prstGeom>
        </p:spPr>
        <p:txBody>
          <a:bodyPr vert="horz" lIns="91440" tIns="45720" rIns="91440" bIns="45720" rtlCol="0" anchor="ctr">
            <a:noAutofit/>
          </a:bodyPr>
          <a:lstStyle>
            <a:lvl1pPr marL="812640" indent="-812640" algn="l" defTabSz="2167044" rtl="0" eaLnBrk="1" latinLnBrk="0" hangingPunct="1">
              <a:spcBef>
                <a:spcPct val="20000"/>
              </a:spcBef>
              <a:buFont typeface="Arial" pitchFamily="34" charset="0"/>
              <a:buChar char="•"/>
              <a:defRPr sz="7585" kern="1200">
                <a:solidFill>
                  <a:schemeClr val="tx1"/>
                </a:solidFill>
                <a:latin typeface="+mn-lt"/>
                <a:ea typeface="+mn-ea"/>
                <a:cs typeface="+mn-cs"/>
              </a:defRPr>
            </a:lvl1pPr>
            <a:lvl2pPr marL="1760728" indent="-677202" algn="l" defTabSz="2167044" rtl="0" eaLnBrk="1" latinLnBrk="0" hangingPunct="1">
              <a:spcBef>
                <a:spcPct val="20000"/>
              </a:spcBef>
              <a:buFont typeface="Arial" pitchFamily="34" charset="0"/>
              <a:buChar char="–"/>
              <a:defRPr sz="6637" kern="1200">
                <a:solidFill>
                  <a:schemeClr val="tx1"/>
                </a:solidFill>
                <a:latin typeface="+mn-lt"/>
                <a:ea typeface="+mn-ea"/>
                <a:cs typeface="+mn-cs"/>
              </a:defRPr>
            </a:lvl2pPr>
            <a:lvl3pPr marL="2708806" indent="-541760" algn="l" defTabSz="2167044" rtl="0" eaLnBrk="1" latinLnBrk="0" hangingPunct="1">
              <a:spcBef>
                <a:spcPct val="20000"/>
              </a:spcBef>
              <a:buFont typeface="Arial" pitchFamily="34" charset="0"/>
              <a:buChar char="•"/>
              <a:defRPr sz="5688" kern="1200">
                <a:solidFill>
                  <a:schemeClr val="tx1"/>
                </a:solidFill>
                <a:latin typeface="+mn-lt"/>
                <a:ea typeface="+mn-ea"/>
                <a:cs typeface="+mn-cs"/>
              </a:defRPr>
            </a:lvl3pPr>
            <a:lvl4pPr marL="3792329" indent="-541760" algn="l" defTabSz="2167044" rtl="0" eaLnBrk="1" latinLnBrk="0" hangingPunct="1">
              <a:spcBef>
                <a:spcPct val="20000"/>
              </a:spcBef>
              <a:buFont typeface="Arial" pitchFamily="34" charset="0"/>
              <a:buChar char="–"/>
              <a:defRPr sz="4740" kern="1200">
                <a:solidFill>
                  <a:schemeClr val="tx1"/>
                </a:solidFill>
                <a:latin typeface="+mn-lt"/>
                <a:ea typeface="+mn-ea"/>
                <a:cs typeface="+mn-cs"/>
              </a:defRPr>
            </a:lvl4pPr>
            <a:lvl5pPr marL="4875854" indent="-541760" algn="l" defTabSz="2167044" rtl="0" eaLnBrk="1" latinLnBrk="0" hangingPunct="1">
              <a:spcBef>
                <a:spcPct val="20000"/>
              </a:spcBef>
              <a:buFont typeface="Arial" pitchFamily="34" charset="0"/>
              <a:buChar char="»"/>
              <a:defRPr sz="4740" kern="1200">
                <a:solidFill>
                  <a:schemeClr val="tx1"/>
                </a:solidFill>
                <a:latin typeface="+mn-lt"/>
                <a:ea typeface="+mn-ea"/>
                <a:cs typeface="+mn-cs"/>
              </a:defRPr>
            </a:lvl5pPr>
            <a:lvl6pPr marL="5959374" indent="-541760" algn="l" defTabSz="2167044" rtl="0" eaLnBrk="1" latinLnBrk="0" hangingPunct="1">
              <a:spcBef>
                <a:spcPct val="20000"/>
              </a:spcBef>
              <a:buFont typeface="Arial" pitchFamily="34" charset="0"/>
              <a:buChar char="•"/>
              <a:defRPr sz="4740" kern="1200">
                <a:solidFill>
                  <a:schemeClr val="tx1"/>
                </a:solidFill>
                <a:latin typeface="+mn-lt"/>
                <a:ea typeface="+mn-ea"/>
                <a:cs typeface="+mn-cs"/>
              </a:defRPr>
            </a:lvl6pPr>
            <a:lvl7pPr marL="7042899" indent="-541760" algn="l" defTabSz="2167044" rtl="0" eaLnBrk="1" latinLnBrk="0" hangingPunct="1">
              <a:spcBef>
                <a:spcPct val="20000"/>
              </a:spcBef>
              <a:buFont typeface="Arial" pitchFamily="34" charset="0"/>
              <a:buChar char="•"/>
              <a:defRPr sz="4740" kern="1200">
                <a:solidFill>
                  <a:schemeClr val="tx1"/>
                </a:solidFill>
                <a:latin typeface="+mn-lt"/>
                <a:ea typeface="+mn-ea"/>
                <a:cs typeface="+mn-cs"/>
              </a:defRPr>
            </a:lvl7pPr>
            <a:lvl8pPr marL="8126421" indent="-541760" algn="l" defTabSz="2167044" rtl="0" eaLnBrk="1" latinLnBrk="0" hangingPunct="1">
              <a:spcBef>
                <a:spcPct val="20000"/>
              </a:spcBef>
              <a:buFont typeface="Arial" pitchFamily="34" charset="0"/>
              <a:buChar char="•"/>
              <a:defRPr sz="4740" kern="1200">
                <a:solidFill>
                  <a:schemeClr val="tx1"/>
                </a:solidFill>
                <a:latin typeface="+mn-lt"/>
                <a:ea typeface="+mn-ea"/>
                <a:cs typeface="+mn-cs"/>
              </a:defRPr>
            </a:lvl8pPr>
            <a:lvl9pPr marL="9209945" indent="-541760" algn="l" defTabSz="2167044" rtl="0" eaLnBrk="1" latinLnBrk="0" hangingPunct="1">
              <a:spcBef>
                <a:spcPct val="20000"/>
              </a:spcBef>
              <a:buFont typeface="Arial" pitchFamily="34" charset="0"/>
              <a:buChar char="•"/>
              <a:defRPr sz="4740" kern="1200">
                <a:solidFill>
                  <a:schemeClr val="tx1"/>
                </a:solidFill>
                <a:latin typeface="+mn-lt"/>
                <a:ea typeface="+mn-ea"/>
                <a:cs typeface="+mn-cs"/>
              </a:defRPr>
            </a:lvl9pPr>
          </a:lstStyle>
          <a:p>
            <a:pPr marL="0" indent="0">
              <a:buFont typeface="Arial" pitchFamily="34" charset="0"/>
              <a:buNone/>
            </a:pPr>
            <a:r>
              <a:rPr lang="en-IN" sz="2100" dirty="0">
                <a:latin typeface="Franklin Gothic Demi" panose="020B0703020102020204" pitchFamily="34" charset="0"/>
              </a:rPr>
              <a:t>Water-pollinated flowers produce pollens in large quantities. Some pollens have specific gravity equal to water so that they remain floating below the surface of the water. E.g. </a:t>
            </a:r>
            <a:r>
              <a:rPr lang="en-IN" sz="2100" dirty="0" err="1">
                <a:latin typeface="Franklin Gothic Demi" panose="020B0703020102020204" pitchFamily="34" charset="0"/>
              </a:rPr>
              <a:t>Vallisneria</a:t>
            </a:r>
            <a:r>
              <a:rPr lang="en-IN" sz="2100" dirty="0">
                <a:latin typeface="Franklin Gothic Demi" panose="020B0703020102020204" pitchFamily="34" charset="0"/>
              </a:rPr>
              <a:t>, water lily, etc.</a:t>
            </a:r>
          </a:p>
        </p:txBody>
      </p:sp>
      <p:pic>
        <p:nvPicPr>
          <p:cNvPr id="8" name="Picture 7">
            <a:extLst>
              <a:ext uri="{FF2B5EF4-FFF2-40B4-BE49-F238E27FC236}">
                <a16:creationId xmlns:a16="http://schemas.microsoft.com/office/drawing/2014/main" id="{EBE6409A-342B-49B8-8C53-8E2C9DEF14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8020" y="1301245"/>
            <a:ext cx="3661956" cy="2493213"/>
          </a:xfrm>
          <a:prstGeom prst="rect">
            <a:avLst/>
          </a:prstGeom>
          <a:ln w="38100">
            <a:solidFill>
              <a:srgbClr val="FF0000"/>
            </a:solidFill>
          </a:ln>
        </p:spPr>
      </p:pic>
      <p:sp>
        <p:nvSpPr>
          <p:cNvPr id="23" name="Arrow: Left 22">
            <a:extLst>
              <a:ext uri="{FF2B5EF4-FFF2-40B4-BE49-F238E27FC236}">
                <a16:creationId xmlns:a16="http://schemas.microsoft.com/office/drawing/2014/main" id="{F5DF4ABB-9B52-42E8-81F8-52E35423CE75}"/>
              </a:ext>
            </a:extLst>
          </p:cNvPr>
          <p:cNvSpPr/>
          <p:nvPr/>
        </p:nvSpPr>
        <p:spPr>
          <a:xfrm rot="13731059">
            <a:off x="9398523" y="1028634"/>
            <a:ext cx="846632" cy="265779"/>
          </a:xfrm>
          <a:prstGeom prst="leftArrow">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a:p>
        </p:txBody>
      </p:sp>
      <p:pic>
        <p:nvPicPr>
          <p:cNvPr id="7" name="Picture 6">
            <a:extLst>
              <a:ext uri="{FF2B5EF4-FFF2-40B4-BE49-F238E27FC236}">
                <a16:creationId xmlns:a16="http://schemas.microsoft.com/office/drawing/2014/main" id="{7D95DA47-6E62-4246-9026-4C5F41BDEB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676" y="1309689"/>
            <a:ext cx="3932474" cy="2493213"/>
          </a:xfrm>
          <a:prstGeom prst="rect">
            <a:avLst/>
          </a:prstGeom>
          <a:ln w="38100">
            <a:solidFill>
              <a:srgbClr val="FF0000"/>
            </a:solidFill>
          </a:ln>
        </p:spPr>
      </p:pic>
      <p:sp>
        <p:nvSpPr>
          <p:cNvPr id="21" name="Arrow: Left 20">
            <a:extLst>
              <a:ext uri="{FF2B5EF4-FFF2-40B4-BE49-F238E27FC236}">
                <a16:creationId xmlns:a16="http://schemas.microsoft.com/office/drawing/2014/main" id="{0FA2F908-3912-41FD-A42E-8891765339A1}"/>
              </a:ext>
            </a:extLst>
          </p:cNvPr>
          <p:cNvSpPr/>
          <p:nvPr/>
        </p:nvSpPr>
        <p:spPr>
          <a:xfrm rot="18034765">
            <a:off x="1969999" y="1063863"/>
            <a:ext cx="846632" cy="265779"/>
          </a:xfrm>
          <a:prstGeom prst="leftArrow">
            <a:avLst/>
          </a:prstGeom>
          <a:solidFill>
            <a:srgbClr val="FF0000"/>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N" dirty="0"/>
          </a:p>
        </p:txBody>
      </p:sp>
    </p:spTree>
    <p:custDataLst>
      <p:tags r:id="rId1"/>
    </p:custDataLst>
    <p:extLst>
      <p:ext uri="{BB962C8B-B14F-4D97-AF65-F5344CB8AC3E}">
        <p14:creationId xmlns:p14="http://schemas.microsoft.com/office/powerpoint/2010/main" val="863369821"/>
      </p:ext>
    </p:extLst>
  </p:cSld>
  <p:clrMapOvr>
    <a:masterClrMapping/>
  </p:clrMapOvr>
  <mc:AlternateContent xmlns:mc="http://schemas.openxmlformats.org/markup-compatibility/2006" xmlns:p14="http://schemas.microsoft.com/office/powerpoint/2010/main">
    <mc:Choice Requires="p14">
      <p:transition spd="slow" p14:dur="2000" advTm="90354"/>
    </mc:Choice>
    <mc:Fallback xmlns="">
      <p:transition spd="slow" advTm="90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500" fill="hold"/>
                                        <p:tgtEl>
                                          <p:spTgt spid="15"/>
                                        </p:tgtEl>
                                        <p:attrNameLst>
                                          <p:attrName>ppt_w</p:attrName>
                                        </p:attrNameLst>
                                      </p:cBhvr>
                                      <p:tavLst>
                                        <p:tav tm="0">
                                          <p:val>
                                            <p:fltVal val="0"/>
                                          </p:val>
                                        </p:tav>
                                        <p:tav tm="100000">
                                          <p:val>
                                            <p:strVal val="#ppt_w"/>
                                          </p:val>
                                        </p:tav>
                                      </p:tavLst>
                                    </p:anim>
                                    <p:anim calcmode="lin" valueType="num">
                                      <p:cBhvr>
                                        <p:cTn id="26" dur="1500" fill="hold"/>
                                        <p:tgtEl>
                                          <p:spTgt spid="15"/>
                                        </p:tgtEl>
                                        <p:attrNameLst>
                                          <p:attrName>ppt_h</p:attrName>
                                        </p:attrNameLst>
                                      </p:cBhvr>
                                      <p:tavLst>
                                        <p:tav tm="0">
                                          <p:val>
                                            <p:fltVal val="0"/>
                                          </p:val>
                                        </p:tav>
                                        <p:tav tm="100000">
                                          <p:val>
                                            <p:strVal val="#ppt_h"/>
                                          </p:val>
                                        </p:tav>
                                      </p:tavLst>
                                    </p:anim>
                                    <p:animEffect transition="in" filter="fade">
                                      <p:cBhvr>
                                        <p:cTn id="27" dur="1500"/>
                                        <p:tgtEl>
                                          <p:spTgt spid="1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500" fill="hold"/>
                                        <p:tgtEl>
                                          <p:spTgt spid="13"/>
                                        </p:tgtEl>
                                        <p:attrNameLst>
                                          <p:attrName>ppt_w</p:attrName>
                                        </p:attrNameLst>
                                      </p:cBhvr>
                                      <p:tavLst>
                                        <p:tav tm="0">
                                          <p:val>
                                            <p:fltVal val="0"/>
                                          </p:val>
                                        </p:tav>
                                        <p:tav tm="100000">
                                          <p:val>
                                            <p:strVal val="#ppt_w"/>
                                          </p:val>
                                        </p:tav>
                                      </p:tavLst>
                                    </p:anim>
                                    <p:anim calcmode="lin" valueType="num">
                                      <p:cBhvr>
                                        <p:cTn id="31" dur="1500" fill="hold"/>
                                        <p:tgtEl>
                                          <p:spTgt spid="13"/>
                                        </p:tgtEl>
                                        <p:attrNameLst>
                                          <p:attrName>ppt_h</p:attrName>
                                        </p:attrNameLst>
                                      </p:cBhvr>
                                      <p:tavLst>
                                        <p:tav tm="0">
                                          <p:val>
                                            <p:fltVal val="0"/>
                                          </p:val>
                                        </p:tav>
                                        <p:tav tm="100000">
                                          <p:val>
                                            <p:strVal val="#ppt_h"/>
                                          </p:val>
                                        </p:tav>
                                      </p:tavLst>
                                    </p:anim>
                                    <p:animEffect transition="in" filter="fade">
                                      <p:cBhvr>
                                        <p:cTn id="32" dur="1500"/>
                                        <p:tgtEl>
                                          <p:spTgt spid="13"/>
                                        </p:tgtEl>
                                      </p:cBhvr>
                                    </p:animEffect>
                                  </p:childTnLst>
                                </p:cTn>
                              </p:par>
                              <p:par>
                                <p:cTn id="33" presetID="53" presetClass="entr" presetSubtype="16"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500" fill="hold"/>
                                        <p:tgtEl>
                                          <p:spTgt spid="7"/>
                                        </p:tgtEl>
                                        <p:attrNameLst>
                                          <p:attrName>ppt_w</p:attrName>
                                        </p:attrNameLst>
                                      </p:cBhvr>
                                      <p:tavLst>
                                        <p:tav tm="0">
                                          <p:val>
                                            <p:fltVal val="0"/>
                                          </p:val>
                                        </p:tav>
                                        <p:tav tm="100000">
                                          <p:val>
                                            <p:strVal val="#ppt_w"/>
                                          </p:val>
                                        </p:tav>
                                      </p:tavLst>
                                    </p:anim>
                                    <p:anim calcmode="lin" valueType="num">
                                      <p:cBhvr>
                                        <p:cTn id="36" dur="1500" fill="hold"/>
                                        <p:tgtEl>
                                          <p:spTgt spid="7"/>
                                        </p:tgtEl>
                                        <p:attrNameLst>
                                          <p:attrName>ppt_h</p:attrName>
                                        </p:attrNameLst>
                                      </p:cBhvr>
                                      <p:tavLst>
                                        <p:tav tm="0">
                                          <p:val>
                                            <p:fltVal val="0"/>
                                          </p:val>
                                        </p:tav>
                                        <p:tav tm="100000">
                                          <p:val>
                                            <p:strVal val="#ppt_h"/>
                                          </p:val>
                                        </p:tav>
                                      </p:tavLst>
                                    </p:anim>
                                    <p:animEffect transition="in" filter="fade">
                                      <p:cBhvr>
                                        <p:cTn id="37" dur="1500"/>
                                        <p:tgtEl>
                                          <p:spTgt spid="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500" fill="hold"/>
                                        <p:tgtEl>
                                          <p:spTgt spid="21"/>
                                        </p:tgtEl>
                                        <p:attrNameLst>
                                          <p:attrName>ppt_w</p:attrName>
                                        </p:attrNameLst>
                                      </p:cBhvr>
                                      <p:tavLst>
                                        <p:tav tm="0">
                                          <p:val>
                                            <p:fltVal val="0"/>
                                          </p:val>
                                        </p:tav>
                                        <p:tav tm="100000">
                                          <p:val>
                                            <p:strVal val="#ppt_w"/>
                                          </p:val>
                                        </p:tav>
                                      </p:tavLst>
                                    </p:anim>
                                    <p:anim calcmode="lin" valueType="num">
                                      <p:cBhvr>
                                        <p:cTn id="41" dur="1500" fill="hold"/>
                                        <p:tgtEl>
                                          <p:spTgt spid="21"/>
                                        </p:tgtEl>
                                        <p:attrNameLst>
                                          <p:attrName>ppt_h</p:attrName>
                                        </p:attrNameLst>
                                      </p:cBhvr>
                                      <p:tavLst>
                                        <p:tav tm="0">
                                          <p:val>
                                            <p:fltVal val="0"/>
                                          </p:val>
                                        </p:tav>
                                        <p:tav tm="100000">
                                          <p:val>
                                            <p:strVal val="#ppt_h"/>
                                          </p:val>
                                        </p:tav>
                                      </p:tavLst>
                                    </p:anim>
                                    <p:animEffect transition="in" filter="fade">
                                      <p:cBhvr>
                                        <p:cTn id="42" dur="1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500" fill="hold"/>
                                        <p:tgtEl>
                                          <p:spTgt spid="22"/>
                                        </p:tgtEl>
                                        <p:attrNameLst>
                                          <p:attrName>ppt_w</p:attrName>
                                        </p:attrNameLst>
                                      </p:cBhvr>
                                      <p:tavLst>
                                        <p:tav tm="0">
                                          <p:val>
                                            <p:fltVal val="0"/>
                                          </p:val>
                                        </p:tav>
                                        <p:tav tm="100000">
                                          <p:val>
                                            <p:strVal val="#ppt_w"/>
                                          </p:val>
                                        </p:tav>
                                      </p:tavLst>
                                    </p:anim>
                                    <p:anim calcmode="lin" valueType="num">
                                      <p:cBhvr>
                                        <p:cTn id="48" dur="1500" fill="hold"/>
                                        <p:tgtEl>
                                          <p:spTgt spid="22"/>
                                        </p:tgtEl>
                                        <p:attrNameLst>
                                          <p:attrName>ppt_h</p:attrName>
                                        </p:attrNameLst>
                                      </p:cBhvr>
                                      <p:tavLst>
                                        <p:tav tm="0">
                                          <p:val>
                                            <p:fltVal val="0"/>
                                          </p:val>
                                        </p:tav>
                                        <p:tav tm="100000">
                                          <p:val>
                                            <p:strVal val="#ppt_h"/>
                                          </p:val>
                                        </p:tav>
                                      </p:tavLst>
                                    </p:anim>
                                    <p:animEffect transition="in" filter="fade">
                                      <p:cBhvr>
                                        <p:cTn id="49" dur="1500"/>
                                        <p:tgtEl>
                                          <p:spTgt spid="22"/>
                                        </p:tgtEl>
                                      </p:cBhvr>
                                    </p:animEffect>
                                  </p:childTnLst>
                                </p:cTn>
                              </p:par>
                              <p:par>
                                <p:cTn id="50" presetID="53" presetClass="entr" presetSubtype="16"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500" fill="hold"/>
                                        <p:tgtEl>
                                          <p:spTgt spid="11"/>
                                        </p:tgtEl>
                                        <p:attrNameLst>
                                          <p:attrName>ppt_w</p:attrName>
                                        </p:attrNameLst>
                                      </p:cBhvr>
                                      <p:tavLst>
                                        <p:tav tm="0">
                                          <p:val>
                                            <p:fltVal val="0"/>
                                          </p:val>
                                        </p:tav>
                                        <p:tav tm="100000">
                                          <p:val>
                                            <p:strVal val="#ppt_w"/>
                                          </p:val>
                                        </p:tav>
                                      </p:tavLst>
                                    </p:anim>
                                    <p:anim calcmode="lin" valueType="num">
                                      <p:cBhvr>
                                        <p:cTn id="53" dur="1500" fill="hold"/>
                                        <p:tgtEl>
                                          <p:spTgt spid="11"/>
                                        </p:tgtEl>
                                        <p:attrNameLst>
                                          <p:attrName>ppt_h</p:attrName>
                                        </p:attrNameLst>
                                      </p:cBhvr>
                                      <p:tavLst>
                                        <p:tav tm="0">
                                          <p:val>
                                            <p:fltVal val="0"/>
                                          </p:val>
                                        </p:tav>
                                        <p:tav tm="100000">
                                          <p:val>
                                            <p:strVal val="#ppt_h"/>
                                          </p:val>
                                        </p:tav>
                                      </p:tavLst>
                                    </p:anim>
                                    <p:animEffect transition="in" filter="fade">
                                      <p:cBhvr>
                                        <p:cTn id="54" dur="1500"/>
                                        <p:tgtEl>
                                          <p:spTgt spid="1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1500" fill="hold"/>
                                        <p:tgtEl>
                                          <p:spTgt spid="14"/>
                                        </p:tgtEl>
                                        <p:attrNameLst>
                                          <p:attrName>ppt_w</p:attrName>
                                        </p:attrNameLst>
                                      </p:cBhvr>
                                      <p:tavLst>
                                        <p:tav tm="0">
                                          <p:val>
                                            <p:fltVal val="0"/>
                                          </p:val>
                                        </p:tav>
                                        <p:tav tm="100000">
                                          <p:val>
                                            <p:strVal val="#ppt_w"/>
                                          </p:val>
                                        </p:tav>
                                      </p:tavLst>
                                    </p:anim>
                                    <p:anim calcmode="lin" valueType="num">
                                      <p:cBhvr>
                                        <p:cTn id="58" dur="1500" fill="hold"/>
                                        <p:tgtEl>
                                          <p:spTgt spid="14"/>
                                        </p:tgtEl>
                                        <p:attrNameLst>
                                          <p:attrName>ppt_h</p:attrName>
                                        </p:attrNameLst>
                                      </p:cBhvr>
                                      <p:tavLst>
                                        <p:tav tm="0">
                                          <p:val>
                                            <p:fltVal val="0"/>
                                          </p:val>
                                        </p:tav>
                                        <p:tav tm="100000">
                                          <p:val>
                                            <p:strVal val="#ppt_h"/>
                                          </p:val>
                                        </p:tav>
                                      </p:tavLst>
                                    </p:anim>
                                    <p:animEffect transition="in" filter="fade">
                                      <p:cBhvr>
                                        <p:cTn id="59" dur="1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1500" fill="hold"/>
                                        <p:tgtEl>
                                          <p:spTgt spid="16"/>
                                        </p:tgtEl>
                                        <p:attrNameLst>
                                          <p:attrName>ppt_w</p:attrName>
                                        </p:attrNameLst>
                                      </p:cBhvr>
                                      <p:tavLst>
                                        <p:tav tm="0">
                                          <p:val>
                                            <p:fltVal val="0"/>
                                          </p:val>
                                        </p:tav>
                                        <p:tav tm="100000">
                                          <p:val>
                                            <p:strVal val="#ppt_w"/>
                                          </p:val>
                                        </p:tav>
                                      </p:tavLst>
                                    </p:anim>
                                    <p:anim calcmode="lin" valueType="num">
                                      <p:cBhvr>
                                        <p:cTn id="63" dur="1500" fill="hold"/>
                                        <p:tgtEl>
                                          <p:spTgt spid="16"/>
                                        </p:tgtEl>
                                        <p:attrNameLst>
                                          <p:attrName>ppt_h</p:attrName>
                                        </p:attrNameLst>
                                      </p:cBhvr>
                                      <p:tavLst>
                                        <p:tav tm="0">
                                          <p:val>
                                            <p:fltVal val="0"/>
                                          </p:val>
                                        </p:tav>
                                        <p:tav tm="100000">
                                          <p:val>
                                            <p:strVal val="#ppt_h"/>
                                          </p:val>
                                        </p:tav>
                                      </p:tavLst>
                                    </p:anim>
                                    <p:animEffect transition="in" filter="fade">
                                      <p:cBhvr>
                                        <p:cTn id="64" dur="1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p:cTn id="69" dur="1500" fill="hold"/>
                                        <p:tgtEl>
                                          <p:spTgt spid="23"/>
                                        </p:tgtEl>
                                        <p:attrNameLst>
                                          <p:attrName>ppt_w</p:attrName>
                                        </p:attrNameLst>
                                      </p:cBhvr>
                                      <p:tavLst>
                                        <p:tav tm="0">
                                          <p:val>
                                            <p:fltVal val="0"/>
                                          </p:val>
                                        </p:tav>
                                        <p:tav tm="100000">
                                          <p:val>
                                            <p:strVal val="#ppt_w"/>
                                          </p:val>
                                        </p:tav>
                                      </p:tavLst>
                                    </p:anim>
                                    <p:anim calcmode="lin" valueType="num">
                                      <p:cBhvr>
                                        <p:cTn id="70" dur="1500" fill="hold"/>
                                        <p:tgtEl>
                                          <p:spTgt spid="23"/>
                                        </p:tgtEl>
                                        <p:attrNameLst>
                                          <p:attrName>ppt_h</p:attrName>
                                        </p:attrNameLst>
                                      </p:cBhvr>
                                      <p:tavLst>
                                        <p:tav tm="0">
                                          <p:val>
                                            <p:fltVal val="0"/>
                                          </p:val>
                                        </p:tav>
                                        <p:tav tm="100000">
                                          <p:val>
                                            <p:strVal val="#ppt_h"/>
                                          </p:val>
                                        </p:tav>
                                      </p:tavLst>
                                    </p:anim>
                                    <p:animEffect transition="in" filter="fade">
                                      <p:cBhvr>
                                        <p:cTn id="71" dur="1500"/>
                                        <p:tgtEl>
                                          <p:spTgt spid="23"/>
                                        </p:tgtEl>
                                      </p:cBhvr>
                                    </p:animEffect>
                                  </p:childTnLst>
                                </p:cTn>
                              </p:par>
                              <p:par>
                                <p:cTn id="72" presetID="53" presetClass="entr" presetSubtype="16" fill="hold" nodeType="withEffect">
                                  <p:stCondLst>
                                    <p:cond delay="0"/>
                                  </p:stCondLst>
                                  <p:childTnLst>
                                    <p:set>
                                      <p:cBhvr>
                                        <p:cTn id="73" dur="1" fill="hold">
                                          <p:stCondLst>
                                            <p:cond delay="0"/>
                                          </p:stCondLst>
                                        </p:cTn>
                                        <p:tgtEl>
                                          <p:spTgt spid="8"/>
                                        </p:tgtEl>
                                        <p:attrNameLst>
                                          <p:attrName>style.visibility</p:attrName>
                                        </p:attrNameLst>
                                      </p:cBhvr>
                                      <p:to>
                                        <p:strVal val="visible"/>
                                      </p:to>
                                    </p:set>
                                    <p:anim calcmode="lin" valueType="num">
                                      <p:cBhvr>
                                        <p:cTn id="74" dur="1500" fill="hold"/>
                                        <p:tgtEl>
                                          <p:spTgt spid="8"/>
                                        </p:tgtEl>
                                        <p:attrNameLst>
                                          <p:attrName>ppt_w</p:attrName>
                                        </p:attrNameLst>
                                      </p:cBhvr>
                                      <p:tavLst>
                                        <p:tav tm="0">
                                          <p:val>
                                            <p:fltVal val="0"/>
                                          </p:val>
                                        </p:tav>
                                        <p:tav tm="100000">
                                          <p:val>
                                            <p:strVal val="#ppt_w"/>
                                          </p:val>
                                        </p:tav>
                                      </p:tavLst>
                                    </p:anim>
                                    <p:anim calcmode="lin" valueType="num">
                                      <p:cBhvr>
                                        <p:cTn id="75" dur="1500" fill="hold"/>
                                        <p:tgtEl>
                                          <p:spTgt spid="8"/>
                                        </p:tgtEl>
                                        <p:attrNameLst>
                                          <p:attrName>ppt_h</p:attrName>
                                        </p:attrNameLst>
                                      </p:cBhvr>
                                      <p:tavLst>
                                        <p:tav tm="0">
                                          <p:val>
                                            <p:fltVal val="0"/>
                                          </p:val>
                                        </p:tav>
                                        <p:tav tm="100000">
                                          <p:val>
                                            <p:strVal val="#ppt_h"/>
                                          </p:val>
                                        </p:tav>
                                      </p:tavLst>
                                    </p:anim>
                                    <p:animEffect transition="in" filter="fade">
                                      <p:cBhvr>
                                        <p:cTn id="76" dur="1500"/>
                                        <p:tgtEl>
                                          <p:spTgt spid="8"/>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 calcmode="lin" valueType="num">
                                      <p:cBhvr>
                                        <p:cTn id="79" dur="1500" fill="hold"/>
                                        <p:tgtEl>
                                          <p:spTgt spid="18"/>
                                        </p:tgtEl>
                                        <p:attrNameLst>
                                          <p:attrName>ppt_w</p:attrName>
                                        </p:attrNameLst>
                                      </p:cBhvr>
                                      <p:tavLst>
                                        <p:tav tm="0">
                                          <p:val>
                                            <p:fltVal val="0"/>
                                          </p:val>
                                        </p:tav>
                                        <p:tav tm="100000">
                                          <p:val>
                                            <p:strVal val="#ppt_w"/>
                                          </p:val>
                                        </p:tav>
                                      </p:tavLst>
                                    </p:anim>
                                    <p:anim calcmode="lin" valueType="num">
                                      <p:cBhvr>
                                        <p:cTn id="80" dur="1500" fill="hold"/>
                                        <p:tgtEl>
                                          <p:spTgt spid="18"/>
                                        </p:tgtEl>
                                        <p:attrNameLst>
                                          <p:attrName>ppt_h</p:attrName>
                                        </p:attrNameLst>
                                      </p:cBhvr>
                                      <p:tavLst>
                                        <p:tav tm="0">
                                          <p:val>
                                            <p:fltVal val="0"/>
                                          </p:val>
                                        </p:tav>
                                        <p:tav tm="100000">
                                          <p:val>
                                            <p:strVal val="#ppt_h"/>
                                          </p:val>
                                        </p:tav>
                                      </p:tavLst>
                                    </p:anim>
                                    <p:animEffect transition="in" filter="fade">
                                      <p:cBhvr>
                                        <p:cTn id="81" dur="1500"/>
                                        <p:tgtEl>
                                          <p:spTgt spid="1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1500" fill="hold"/>
                                        <p:tgtEl>
                                          <p:spTgt spid="17"/>
                                        </p:tgtEl>
                                        <p:attrNameLst>
                                          <p:attrName>ppt_w</p:attrName>
                                        </p:attrNameLst>
                                      </p:cBhvr>
                                      <p:tavLst>
                                        <p:tav tm="0">
                                          <p:val>
                                            <p:fltVal val="0"/>
                                          </p:val>
                                        </p:tav>
                                        <p:tav tm="100000">
                                          <p:val>
                                            <p:strVal val="#ppt_w"/>
                                          </p:val>
                                        </p:tav>
                                      </p:tavLst>
                                    </p:anim>
                                    <p:anim calcmode="lin" valueType="num">
                                      <p:cBhvr>
                                        <p:cTn id="85" dur="1500" fill="hold"/>
                                        <p:tgtEl>
                                          <p:spTgt spid="17"/>
                                        </p:tgtEl>
                                        <p:attrNameLst>
                                          <p:attrName>ppt_h</p:attrName>
                                        </p:attrNameLst>
                                      </p:cBhvr>
                                      <p:tavLst>
                                        <p:tav tm="0">
                                          <p:val>
                                            <p:fltVal val="0"/>
                                          </p:val>
                                        </p:tav>
                                        <p:tav tm="100000">
                                          <p:val>
                                            <p:strVal val="#ppt_h"/>
                                          </p:val>
                                        </p:tav>
                                      </p:tavLst>
                                    </p:anim>
                                    <p:animEffect transition="in" filter="fade">
                                      <p:cBhvr>
                                        <p:cTn id="86"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7" fill="hold" display="0">
                  <p:stCondLst>
                    <p:cond delay="indefinite"/>
                  </p:stCondLst>
                  <p:endCondLst>
                    <p:cond evt="onStopAudio" delay="0">
                      <p:tgtEl>
                        <p:sldTgt/>
                      </p:tgtEl>
                    </p:cond>
                  </p:endCondLst>
                </p:cTn>
                <p:tgtEl>
                  <p:spTgt spid="20"/>
                </p:tgtEl>
              </p:cMediaNode>
            </p:audio>
          </p:childTnLst>
        </p:cTn>
      </p:par>
    </p:tnLst>
    <p:bldLst>
      <p:bldP spid="4" grpId="0" animBg="1"/>
      <p:bldP spid="4" grpId="1" animBg="1"/>
      <p:bldP spid="13" grpId="0" animBg="1"/>
      <p:bldP spid="15" grpId="0"/>
      <p:bldP spid="14" grpId="0" animBg="1"/>
      <p:bldP spid="16" grpId="0"/>
      <p:bldP spid="22" grpId="0" animBg="1"/>
      <p:bldP spid="17" grpId="0" animBg="1"/>
      <p:bldP spid="18" grpId="0"/>
      <p:bldP spid="23"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95ED428-7356-4CC6-B719-69A7F36E5B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1682"/>
            <a:ext cx="12192001" cy="69181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10200" y="66428"/>
            <a:ext cx="6062464" cy="778098"/>
          </a:xfrm>
          <a:solidFill>
            <a:srgbClr val="FFFF00"/>
          </a:solidFill>
        </p:spPr>
        <p:txBody>
          <a:bodyPr>
            <a:normAutofit fontScale="90000"/>
          </a:bodyPr>
          <a:lstStyle/>
          <a:p>
            <a:r>
              <a:rPr lang="en-IN" dirty="0">
                <a:latin typeface="Franklin Gothic Demi" panose="020B0703020102020204" pitchFamily="34" charset="0"/>
              </a:rPr>
              <a:t>FERTILISATION IN PLANTS</a:t>
            </a:r>
          </a:p>
        </p:txBody>
      </p:sp>
      <p:sp>
        <p:nvSpPr>
          <p:cNvPr id="3" name="Content Placeholder 2"/>
          <p:cNvSpPr>
            <a:spLocks noGrp="1"/>
          </p:cNvSpPr>
          <p:nvPr>
            <p:ph idx="1"/>
          </p:nvPr>
        </p:nvSpPr>
        <p:spPr>
          <a:xfrm>
            <a:off x="119018" y="-387424"/>
            <a:ext cx="5771846" cy="7245424"/>
          </a:xfrm>
        </p:spPr>
        <p:txBody>
          <a:bodyPr anchor="ctr">
            <a:normAutofit lnSpcReduction="10000"/>
          </a:bodyPr>
          <a:lstStyle/>
          <a:p>
            <a:pPr marL="0" indent="0" algn="ctr">
              <a:lnSpc>
                <a:spcPct val="200000"/>
              </a:lnSpc>
              <a:buNone/>
            </a:pPr>
            <a:r>
              <a:rPr lang="en-IN" sz="2800" b="1" dirty="0"/>
              <a:t>Pollen grain from flowers</a:t>
            </a:r>
          </a:p>
          <a:p>
            <a:pPr marL="0" indent="0" algn="ctr">
              <a:lnSpc>
                <a:spcPct val="200000"/>
              </a:lnSpc>
              <a:buNone/>
            </a:pPr>
            <a:r>
              <a:rPr lang="en-IN" sz="2800" b="1" dirty="0"/>
              <a:t>Pollinated by wind, water, insects</a:t>
            </a:r>
          </a:p>
          <a:p>
            <a:pPr marL="0" indent="0" algn="ctr">
              <a:lnSpc>
                <a:spcPct val="200000"/>
              </a:lnSpc>
              <a:buNone/>
            </a:pPr>
            <a:r>
              <a:rPr lang="en-IN" sz="2800" b="1" dirty="0"/>
              <a:t>Stigma of flower of same species</a:t>
            </a:r>
          </a:p>
          <a:p>
            <a:pPr marL="0" indent="0" algn="ctr">
              <a:lnSpc>
                <a:spcPct val="200000"/>
              </a:lnSpc>
              <a:buNone/>
            </a:pPr>
            <a:r>
              <a:rPr lang="en-IN" sz="2800" b="1" dirty="0"/>
              <a:t>Formation of pollen tube</a:t>
            </a:r>
          </a:p>
          <a:p>
            <a:pPr marL="0" indent="0" algn="ctr">
              <a:lnSpc>
                <a:spcPct val="200000"/>
              </a:lnSpc>
              <a:buNone/>
            </a:pPr>
            <a:r>
              <a:rPr lang="en-IN" sz="2800" b="1" dirty="0"/>
              <a:t>Reaches to ovule</a:t>
            </a:r>
          </a:p>
          <a:p>
            <a:pPr marL="0" indent="0" algn="ctr">
              <a:lnSpc>
                <a:spcPct val="200000"/>
              </a:lnSpc>
              <a:buNone/>
            </a:pPr>
            <a:r>
              <a:rPr lang="en-IN" sz="2800" b="1" dirty="0"/>
              <a:t>Fusion of male and female gametes</a:t>
            </a:r>
          </a:p>
          <a:p>
            <a:pPr marL="0" indent="0" algn="ctr">
              <a:lnSpc>
                <a:spcPct val="200000"/>
              </a:lnSpc>
              <a:buNone/>
            </a:pPr>
            <a:r>
              <a:rPr lang="en-IN" sz="2800" b="1" dirty="0" err="1"/>
              <a:t>Syngamy</a:t>
            </a:r>
            <a:r>
              <a:rPr lang="en-IN" sz="2800" b="1" dirty="0"/>
              <a:t> process</a:t>
            </a:r>
          </a:p>
          <a:p>
            <a:pPr marL="0" indent="0" algn="ctr">
              <a:lnSpc>
                <a:spcPct val="200000"/>
              </a:lnSpc>
              <a:buNone/>
            </a:pPr>
            <a:r>
              <a:rPr lang="en-IN" sz="2800" b="1" dirty="0"/>
              <a:t>Zygote </a:t>
            </a:r>
          </a:p>
        </p:txBody>
      </p:sp>
      <p:pic>
        <p:nvPicPr>
          <p:cNvPr id="4" name="Picture 3">
            <a:extLst>
              <a:ext uri="{FF2B5EF4-FFF2-40B4-BE49-F238E27FC236}">
                <a16:creationId xmlns:a16="http://schemas.microsoft.com/office/drawing/2014/main" id="{E71EA525-52BD-46E3-A289-4CDECB7E0F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0136" y="936956"/>
            <a:ext cx="4435809" cy="2971499"/>
          </a:xfrm>
          <a:prstGeom prst="rect">
            <a:avLst/>
          </a:prstGeom>
          <a:ln w="38100">
            <a:solidFill>
              <a:schemeClr val="tx1"/>
            </a:solidFill>
          </a:ln>
        </p:spPr>
      </p:pic>
      <p:sp>
        <p:nvSpPr>
          <p:cNvPr id="6" name="Arrow: Down 5">
            <a:extLst>
              <a:ext uri="{FF2B5EF4-FFF2-40B4-BE49-F238E27FC236}">
                <a16:creationId xmlns:a16="http://schemas.microsoft.com/office/drawing/2014/main" id="{82CC22AF-1F4B-48CE-B56F-EE07F163E896}"/>
              </a:ext>
            </a:extLst>
          </p:cNvPr>
          <p:cNvSpPr/>
          <p:nvPr/>
        </p:nvSpPr>
        <p:spPr>
          <a:xfrm>
            <a:off x="2797265" y="472986"/>
            <a:ext cx="144333" cy="47707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Arrow: Down 6">
            <a:extLst>
              <a:ext uri="{FF2B5EF4-FFF2-40B4-BE49-F238E27FC236}">
                <a16:creationId xmlns:a16="http://schemas.microsoft.com/office/drawing/2014/main" id="{FD177A27-01E6-4B15-BF31-DB679F858741}"/>
              </a:ext>
            </a:extLst>
          </p:cNvPr>
          <p:cNvSpPr/>
          <p:nvPr/>
        </p:nvSpPr>
        <p:spPr>
          <a:xfrm>
            <a:off x="2797267" y="1412776"/>
            <a:ext cx="144333" cy="47707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Arrow: Down 7">
            <a:extLst>
              <a:ext uri="{FF2B5EF4-FFF2-40B4-BE49-F238E27FC236}">
                <a16:creationId xmlns:a16="http://schemas.microsoft.com/office/drawing/2014/main" id="{EDB7D627-54F1-4229-942F-97A98D45CC5B}"/>
              </a:ext>
            </a:extLst>
          </p:cNvPr>
          <p:cNvSpPr/>
          <p:nvPr/>
        </p:nvSpPr>
        <p:spPr>
          <a:xfrm>
            <a:off x="2797265" y="2276872"/>
            <a:ext cx="144333" cy="47707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Arrow: Down 14">
            <a:extLst>
              <a:ext uri="{FF2B5EF4-FFF2-40B4-BE49-F238E27FC236}">
                <a16:creationId xmlns:a16="http://schemas.microsoft.com/office/drawing/2014/main" id="{B33241D3-7E81-423D-952F-8618CC7A78BB}"/>
              </a:ext>
            </a:extLst>
          </p:cNvPr>
          <p:cNvSpPr/>
          <p:nvPr/>
        </p:nvSpPr>
        <p:spPr>
          <a:xfrm>
            <a:off x="2797265" y="3117470"/>
            <a:ext cx="144333" cy="47707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Arrow: Down 15">
            <a:extLst>
              <a:ext uri="{FF2B5EF4-FFF2-40B4-BE49-F238E27FC236}">
                <a16:creationId xmlns:a16="http://schemas.microsoft.com/office/drawing/2014/main" id="{B1A6706C-D230-4A61-B668-15FA6A0DDC58}"/>
              </a:ext>
            </a:extLst>
          </p:cNvPr>
          <p:cNvSpPr/>
          <p:nvPr/>
        </p:nvSpPr>
        <p:spPr>
          <a:xfrm>
            <a:off x="2797267" y="5819080"/>
            <a:ext cx="144333" cy="47707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Arrow: Down 16">
            <a:extLst>
              <a:ext uri="{FF2B5EF4-FFF2-40B4-BE49-F238E27FC236}">
                <a16:creationId xmlns:a16="http://schemas.microsoft.com/office/drawing/2014/main" id="{326F9ECC-F5F0-418E-87FA-8F21B83AAC03}"/>
              </a:ext>
            </a:extLst>
          </p:cNvPr>
          <p:cNvSpPr/>
          <p:nvPr/>
        </p:nvSpPr>
        <p:spPr>
          <a:xfrm>
            <a:off x="2797266" y="4947583"/>
            <a:ext cx="144333" cy="47707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1" name="Arrow: Down 20">
            <a:extLst>
              <a:ext uri="{FF2B5EF4-FFF2-40B4-BE49-F238E27FC236}">
                <a16:creationId xmlns:a16="http://schemas.microsoft.com/office/drawing/2014/main" id="{275E295A-3CB7-4885-9A99-52BF08B0CA31}"/>
              </a:ext>
            </a:extLst>
          </p:cNvPr>
          <p:cNvSpPr/>
          <p:nvPr/>
        </p:nvSpPr>
        <p:spPr>
          <a:xfrm>
            <a:off x="2797266" y="3988967"/>
            <a:ext cx="144333" cy="477071"/>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 name="Picture 9">
            <a:extLst>
              <a:ext uri="{FF2B5EF4-FFF2-40B4-BE49-F238E27FC236}">
                <a16:creationId xmlns:a16="http://schemas.microsoft.com/office/drawing/2014/main" id="{DE3A53C9-E756-435F-86CC-7D9B4B4AB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4192" y="4064621"/>
            <a:ext cx="3577580" cy="2646217"/>
          </a:xfrm>
          <a:prstGeom prst="rect">
            <a:avLst/>
          </a:prstGeom>
          <a:ln w="38100">
            <a:solidFill>
              <a:schemeClr val="tx1"/>
            </a:solidFill>
          </a:ln>
        </p:spPr>
      </p:pic>
      <p:pic>
        <p:nvPicPr>
          <p:cNvPr id="25" name="Audio 24">
            <a:hlinkClick r:id="" action="ppaction://media"/>
            <a:extLst>
              <a:ext uri="{FF2B5EF4-FFF2-40B4-BE49-F238E27FC236}">
                <a16:creationId xmlns:a16="http://schemas.microsoft.com/office/drawing/2014/main" id="{B584177A-DE61-465F-93D5-1E0B00D6D4D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31498853"/>
      </p:ext>
    </p:extLst>
  </p:cSld>
  <p:clrMapOvr>
    <a:masterClrMapping/>
  </p:clrMapOvr>
  <mc:AlternateContent xmlns:mc="http://schemas.openxmlformats.org/markup-compatibility/2006" xmlns:p14="http://schemas.microsoft.com/office/powerpoint/2010/main">
    <mc:Choice Requires="p14">
      <p:transition spd="slow" p14:dur="2000" advTm="50321"/>
    </mc:Choice>
    <mc:Fallback xmlns="">
      <p:transition spd="slow" advTm="50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1"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1000"/>
                                        <p:tgtEl>
                                          <p:spTgt spid="4"/>
                                        </p:tgtEl>
                                      </p:cBhvr>
                                    </p:animEffect>
                                  </p:childTnLst>
                                </p:cTn>
                              </p:par>
                              <p:par>
                                <p:cTn id="17" presetID="21"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1)">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1000"/>
                                        <p:tgtEl>
                                          <p:spTgt spid="3">
                                            <p:txEl>
                                              <p:pRg st="0" end="0"/>
                                            </p:txEl>
                                          </p:spTgt>
                                        </p:tgtEl>
                                      </p:cBhvr>
                                    </p:animEffect>
                                    <p:anim calcmode="lin" valueType="num">
                                      <p:cBhvr>
                                        <p:cTn id="2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1000"/>
                                        <p:tgtEl>
                                          <p:spTgt spid="3">
                                            <p:txEl>
                                              <p:pRg st="1" end="1"/>
                                            </p:txEl>
                                          </p:spTgt>
                                        </p:tgtEl>
                                      </p:cBhvr>
                                    </p:animEffect>
                                    <p:anim calcmode="lin" valueType="num">
                                      <p:cBhvr>
                                        <p:cTn id="3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2" end="2"/>
                                            </p:txEl>
                                          </p:spTgt>
                                        </p:tgtEl>
                                        <p:attrNameLst>
                                          <p:attrName>style.visibility</p:attrName>
                                        </p:attrNameLst>
                                      </p:cBhvr>
                                      <p:to>
                                        <p:strVal val="visible"/>
                                      </p:to>
                                    </p:set>
                                    <p:animEffect transition="in" filter="fade">
                                      <p:cBhvr>
                                        <p:cTn id="38" dur="1000"/>
                                        <p:tgtEl>
                                          <p:spTgt spid="3">
                                            <p:txEl>
                                              <p:pRg st="2" end="2"/>
                                            </p:txEl>
                                          </p:spTgt>
                                        </p:tgtEl>
                                      </p:cBhvr>
                                    </p:animEffect>
                                    <p:anim calcmode="lin" valueType="num">
                                      <p:cBhvr>
                                        <p:cTn id="3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1000"/>
                                        <p:tgtEl>
                                          <p:spTgt spid="3">
                                            <p:txEl>
                                              <p:pRg st="3" end="3"/>
                                            </p:txEl>
                                          </p:spTgt>
                                        </p:tgtEl>
                                      </p:cBhvr>
                                    </p:animEffect>
                                    <p:anim calcmode="lin" valueType="num">
                                      <p:cBhvr>
                                        <p:cTn id="4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fade">
                                      <p:cBhvr>
                                        <p:cTn id="52" dur="1000"/>
                                        <p:tgtEl>
                                          <p:spTgt spid="3">
                                            <p:txEl>
                                              <p:pRg st="4" end="4"/>
                                            </p:txEl>
                                          </p:spTgt>
                                        </p:tgtEl>
                                      </p:cBhvr>
                                    </p:animEffect>
                                    <p:anim calcmode="lin" valueType="num">
                                      <p:cBhvr>
                                        <p:cTn id="5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0"/>
                                        <p:tgtEl>
                                          <p:spTgt spid="3">
                                            <p:txEl>
                                              <p:pRg st="5" end="5"/>
                                            </p:txEl>
                                          </p:spTgt>
                                        </p:tgtEl>
                                      </p:cBhvr>
                                    </p:animEffect>
                                    <p:anim calcmode="lin" valueType="num">
                                      <p:cBhvr>
                                        <p:cTn id="6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Effect transition="in" filter="fade">
                                      <p:cBhvr>
                                        <p:cTn id="66" dur="1000"/>
                                        <p:tgtEl>
                                          <p:spTgt spid="3">
                                            <p:txEl>
                                              <p:pRg st="6" end="6"/>
                                            </p:txEl>
                                          </p:spTgt>
                                        </p:tgtEl>
                                      </p:cBhvr>
                                    </p:animEffect>
                                    <p:anim calcmode="lin" valueType="num">
                                      <p:cBhvr>
                                        <p:cTn id="6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fade">
                                      <p:cBhvr>
                                        <p:cTn id="73" dur="1000"/>
                                        <p:tgtEl>
                                          <p:spTgt spid="3">
                                            <p:txEl>
                                              <p:pRg st="7" end="7"/>
                                            </p:txEl>
                                          </p:spTgt>
                                        </p:tgtEl>
                                      </p:cBhvr>
                                    </p:animEffect>
                                    <p:anim calcmode="lin" valueType="num">
                                      <p:cBhvr>
                                        <p:cTn id="7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6" fill="hold" display="0">
                  <p:stCondLst>
                    <p:cond delay="indefinite"/>
                  </p:stCondLst>
                  <p:endCondLst>
                    <p:cond evt="onStopAudio" delay="0">
                      <p:tgtEl>
                        <p:sldTgt/>
                      </p:tgtEl>
                    </p:cond>
                  </p:endCondLst>
                </p:cTn>
                <p:tgtEl>
                  <p:spTgt spid="25"/>
                </p:tgtEl>
              </p:cMediaNode>
            </p:audio>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758EF4-F197-4E35-9D5F-B936EBBD73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41" y="-17190"/>
            <a:ext cx="12225465" cy="6875190"/>
          </a:xfrm>
          <a:prstGeom prst="rect">
            <a:avLst/>
          </a:prstGeom>
        </p:spPr>
      </p:pic>
      <p:sp>
        <p:nvSpPr>
          <p:cNvPr id="2" name="Title 1"/>
          <p:cNvSpPr>
            <a:spLocks noGrp="1"/>
          </p:cNvSpPr>
          <p:nvPr>
            <p:ph type="title"/>
          </p:nvPr>
        </p:nvSpPr>
        <p:spPr>
          <a:xfrm>
            <a:off x="2423592" y="106263"/>
            <a:ext cx="7799908" cy="597280"/>
          </a:xfrm>
        </p:spPr>
        <p:txBody>
          <a:bodyPr>
            <a:normAutofit fontScale="90000"/>
          </a:bodyPr>
          <a:lstStyle/>
          <a:p>
            <a:r>
              <a:rPr lang="en-IN" dirty="0">
                <a:latin typeface="Arial Black" panose="020B0A04020102020204" pitchFamily="34" charset="0"/>
              </a:rPr>
              <a:t>ARTIFICIAL POLLINATION</a:t>
            </a:r>
          </a:p>
        </p:txBody>
      </p:sp>
      <p:pic>
        <p:nvPicPr>
          <p:cNvPr id="5" name="Picture 4">
            <a:extLst>
              <a:ext uri="{FF2B5EF4-FFF2-40B4-BE49-F238E27FC236}">
                <a16:creationId xmlns:a16="http://schemas.microsoft.com/office/drawing/2014/main" id="{906EA279-5C43-48F7-A27D-638498060B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998" y="4518006"/>
            <a:ext cx="3006238" cy="2268123"/>
          </a:xfrm>
          <a:prstGeom prst="rect">
            <a:avLst/>
          </a:prstGeom>
          <a:ln w="38100">
            <a:solidFill>
              <a:schemeClr val="bg1"/>
            </a:solidFill>
          </a:ln>
        </p:spPr>
      </p:pic>
      <p:pic>
        <p:nvPicPr>
          <p:cNvPr id="7" name="Picture 6">
            <a:extLst>
              <a:ext uri="{FF2B5EF4-FFF2-40B4-BE49-F238E27FC236}">
                <a16:creationId xmlns:a16="http://schemas.microsoft.com/office/drawing/2014/main" id="{256624B6-DFC7-4430-A71F-335E7951A5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5195" y="4521377"/>
            <a:ext cx="2912813" cy="2264752"/>
          </a:xfrm>
          <a:prstGeom prst="rect">
            <a:avLst/>
          </a:prstGeom>
          <a:ln w="38100">
            <a:solidFill>
              <a:schemeClr val="bg1"/>
            </a:solidFill>
          </a:ln>
        </p:spPr>
      </p:pic>
      <p:pic>
        <p:nvPicPr>
          <p:cNvPr id="9" name="Picture 8">
            <a:extLst>
              <a:ext uri="{FF2B5EF4-FFF2-40B4-BE49-F238E27FC236}">
                <a16:creationId xmlns:a16="http://schemas.microsoft.com/office/drawing/2014/main" id="{5F01ABB5-CCC2-402F-BA37-C026371AAD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6638" y="4516652"/>
            <a:ext cx="5800981" cy="2269478"/>
          </a:xfrm>
          <a:prstGeom prst="rect">
            <a:avLst/>
          </a:prstGeom>
          <a:ln w="38100">
            <a:solidFill>
              <a:schemeClr val="bg1"/>
            </a:solidFill>
          </a:ln>
        </p:spPr>
      </p:pic>
      <p:sp>
        <p:nvSpPr>
          <p:cNvPr id="4" name="TextBox 3">
            <a:extLst>
              <a:ext uri="{FF2B5EF4-FFF2-40B4-BE49-F238E27FC236}">
                <a16:creationId xmlns:a16="http://schemas.microsoft.com/office/drawing/2014/main" id="{EFF15E70-AEBD-487C-AF76-852BDB933BAF}"/>
              </a:ext>
            </a:extLst>
          </p:cNvPr>
          <p:cNvSpPr txBox="1"/>
          <p:nvPr/>
        </p:nvSpPr>
        <p:spPr>
          <a:xfrm>
            <a:off x="263352" y="731624"/>
            <a:ext cx="11665296" cy="830997"/>
          </a:xfrm>
          <a:prstGeom prst="rect">
            <a:avLst/>
          </a:prstGeom>
          <a:noFill/>
        </p:spPr>
        <p:txBody>
          <a:bodyPr wrap="square" rtlCol="0">
            <a:spAutoFit/>
          </a:bodyPr>
          <a:lstStyle/>
          <a:p>
            <a:pPr algn="ctr"/>
            <a:r>
              <a:rPr lang="en-IN" sz="2400" dirty="0">
                <a:latin typeface="Franklin Gothic Demi" panose="020B0703020102020204" pitchFamily="34" charset="0"/>
              </a:rPr>
              <a:t>It is a way to produce a new variety of a crop plant with certain good characteristics. Two varieties of plants with desired characteristics  are selected. </a:t>
            </a:r>
          </a:p>
        </p:txBody>
      </p:sp>
      <p:sp>
        <p:nvSpPr>
          <p:cNvPr id="13" name="Rectangle 12">
            <a:extLst>
              <a:ext uri="{FF2B5EF4-FFF2-40B4-BE49-F238E27FC236}">
                <a16:creationId xmlns:a16="http://schemas.microsoft.com/office/drawing/2014/main" id="{A419B4E0-ABAA-4DF4-885D-5B6B9EC6660E}"/>
              </a:ext>
            </a:extLst>
          </p:cNvPr>
          <p:cNvSpPr/>
          <p:nvPr/>
        </p:nvSpPr>
        <p:spPr>
          <a:xfrm>
            <a:off x="3255195" y="1700808"/>
            <a:ext cx="2912813" cy="2677656"/>
          </a:xfrm>
          <a:prstGeom prst="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ctr">
              <a:buNone/>
            </a:pPr>
            <a:r>
              <a:rPr lang="en-IN" sz="3200" b="1" u="sng" dirty="0">
                <a:latin typeface="+mj-lt"/>
              </a:rPr>
              <a:t>Bagging</a:t>
            </a:r>
            <a:endParaRPr lang="en-IN" sz="2400" b="1" u="sng" dirty="0">
              <a:latin typeface="+mj-lt"/>
            </a:endParaRPr>
          </a:p>
          <a:p>
            <a:pPr marL="0" indent="0" algn="ctr">
              <a:buNone/>
            </a:pPr>
            <a:r>
              <a:rPr lang="en-IN" sz="2400" b="1" dirty="0">
                <a:latin typeface="+mj-lt"/>
              </a:rPr>
              <a:t>When the gynoecium is kept intact by covering it with a paper or a polythene to prevent natural pollination.</a:t>
            </a:r>
          </a:p>
        </p:txBody>
      </p:sp>
      <p:sp>
        <p:nvSpPr>
          <p:cNvPr id="14" name="Rectangle 13">
            <a:extLst>
              <a:ext uri="{FF2B5EF4-FFF2-40B4-BE49-F238E27FC236}">
                <a16:creationId xmlns:a16="http://schemas.microsoft.com/office/drawing/2014/main" id="{B21CE737-4854-4969-8220-267A971FD759}"/>
              </a:ext>
            </a:extLst>
          </p:cNvPr>
          <p:cNvSpPr/>
          <p:nvPr/>
        </p:nvSpPr>
        <p:spPr>
          <a:xfrm>
            <a:off x="115051" y="1700808"/>
            <a:ext cx="3032185" cy="2677656"/>
          </a:xfrm>
          <a:prstGeom prst="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ctr">
              <a:buNone/>
            </a:pPr>
            <a:r>
              <a:rPr lang="en-IN" sz="3200" b="1" u="sng" dirty="0">
                <a:latin typeface="+mj-lt"/>
              </a:rPr>
              <a:t>Emasculation</a:t>
            </a:r>
          </a:p>
          <a:p>
            <a:pPr marL="0" indent="0" algn="ctr">
              <a:buNone/>
            </a:pPr>
            <a:r>
              <a:rPr lang="en-IN" sz="2400" dirty="0">
                <a:latin typeface="+mj-lt"/>
              </a:rPr>
              <a:t> </a:t>
            </a:r>
            <a:r>
              <a:rPr lang="en-IN" sz="2800" b="1" dirty="0">
                <a:latin typeface="+mj-lt"/>
              </a:rPr>
              <a:t>When the stamens of bisexual flower are removed before its anther matures.</a:t>
            </a:r>
            <a:endParaRPr lang="en-IN" sz="2400" b="1" dirty="0">
              <a:latin typeface="+mj-lt"/>
            </a:endParaRPr>
          </a:p>
        </p:txBody>
      </p:sp>
      <p:sp>
        <p:nvSpPr>
          <p:cNvPr id="16" name="Rectangle 15">
            <a:extLst>
              <a:ext uri="{FF2B5EF4-FFF2-40B4-BE49-F238E27FC236}">
                <a16:creationId xmlns:a16="http://schemas.microsoft.com/office/drawing/2014/main" id="{EAA0227C-D594-4C82-856C-F890A03283DF}"/>
              </a:ext>
            </a:extLst>
          </p:cNvPr>
          <p:cNvSpPr/>
          <p:nvPr/>
        </p:nvSpPr>
        <p:spPr>
          <a:xfrm>
            <a:off x="6275966" y="1700809"/>
            <a:ext cx="5868706" cy="2677655"/>
          </a:xfrm>
          <a:prstGeom prst="rect">
            <a:avLst/>
          </a:prstGeom>
          <a:ln w="3810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marL="0" indent="0" algn="ctr">
              <a:spcBef>
                <a:spcPts val="0"/>
              </a:spcBef>
              <a:buNone/>
            </a:pPr>
            <a:r>
              <a:rPr lang="en-IN" sz="3200" b="1" u="sng" dirty="0">
                <a:latin typeface="+mj-lt"/>
              </a:rPr>
              <a:t>Hybridisation</a:t>
            </a:r>
          </a:p>
          <a:p>
            <a:pPr marL="0" indent="0">
              <a:spcBef>
                <a:spcPts val="0"/>
              </a:spcBef>
              <a:buNone/>
            </a:pPr>
            <a:r>
              <a:rPr lang="en-IN" sz="2200" b="1" dirty="0">
                <a:latin typeface="+mj-lt"/>
              </a:rPr>
              <a:t>The process of crossing two plants to get a new variety of plant possessing the good characteristics of both the plants is called hybridization. The new variety formed is called a hybrid. It produces many high yielding varieties (HYV) of rice, wheat,  mango, tomatoes, pea, etc.</a:t>
            </a:r>
          </a:p>
        </p:txBody>
      </p:sp>
      <p:pic>
        <p:nvPicPr>
          <p:cNvPr id="8" name="Audio 7">
            <a:hlinkClick r:id="" action="ppaction://media"/>
            <a:extLst>
              <a:ext uri="{FF2B5EF4-FFF2-40B4-BE49-F238E27FC236}">
                <a16:creationId xmlns:a16="http://schemas.microsoft.com/office/drawing/2014/main" id="{8A9B2603-8503-4AF8-8700-3FAB45479B5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12212632"/>
      </p:ext>
    </p:extLst>
  </p:cSld>
  <p:clrMapOvr>
    <a:masterClrMapping/>
  </p:clrMapOvr>
  <mc:AlternateContent xmlns:mc="http://schemas.openxmlformats.org/markup-compatibility/2006" xmlns:p14="http://schemas.microsoft.com/office/powerpoint/2010/main">
    <mc:Choice Requires="p14">
      <p:transition spd="slow" p14:dur="2000" advTm="49692"/>
    </mc:Choice>
    <mc:Fallback xmlns="">
      <p:transition spd="slow" advTm="4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0-#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1500" fill="hold"/>
                                        <p:tgtEl>
                                          <p:spTgt spid="14"/>
                                        </p:tgtEl>
                                        <p:attrNameLst>
                                          <p:attrName>ppt_x</p:attrName>
                                        </p:attrNameLst>
                                      </p:cBhvr>
                                      <p:tavLst>
                                        <p:tav tm="0">
                                          <p:val>
                                            <p:strVal val="0-#ppt_w/2"/>
                                          </p:val>
                                        </p:tav>
                                        <p:tav tm="100000">
                                          <p:val>
                                            <p:strVal val="#ppt_x"/>
                                          </p:val>
                                        </p:tav>
                                      </p:tavLst>
                                    </p:anim>
                                    <p:anim calcmode="lin" valueType="num">
                                      <p:cBhvr additive="base">
                                        <p:cTn id="23" dur="1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1500" fill="hold"/>
                                        <p:tgtEl>
                                          <p:spTgt spid="5"/>
                                        </p:tgtEl>
                                        <p:attrNameLst>
                                          <p:attrName>ppt_x</p:attrName>
                                        </p:attrNameLst>
                                      </p:cBhvr>
                                      <p:tavLst>
                                        <p:tav tm="0">
                                          <p:val>
                                            <p:strVal val="0-#ppt_w/2"/>
                                          </p:val>
                                        </p:tav>
                                        <p:tav tm="100000">
                                          <p:val>
                                            <p:strVal val="#ppt_x"/>
                                          </p:val>
                                        </p:tav>
                                      </p:tavLst>
                                    </p:anim>
                                    <p:anim calcmode="lin" valueType="num">
                                      <p:cBhvr additive="base">
                                        <p:cTn id="27"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1500" fill="hold"/>
                                        <p:tgtEl>
                                          <p:spTgt spid="7"/>
                                        </p:tgtEl>
                                        <p:attrNameLst>
                                          <p:attrName>ppt_x</p:attrName>
                                        </p:attrNameLst>
                                      </p:cBhvr>
                                      <p:tavLst>
                                        <p:tav tm="0">
                                          <p:val>
                                            <p:strVal val="#ppt_x"/>
                                          </p:val>
                                        </p:tav>
                                        <p:tav tm="100000">
                                          <p:val>
                                            <p:strVal val="#ppt_x"/>
                                          </p:val>
                                        </p:tav>
                                      </p:tavLst>
                                    </p:anim>
                                    <p:anim calcmode="lin" valueType="num">
                                      <p:cBhvr additive="base">
                                        <p:cTn id="33" dur="1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500" fill="hold"/>
                                        <p:tgtEl>
                                          <p:spTgt spid="13"/>
                                        </p:tgtEl>
                                        <p:attrNameLst>
                                          <p:attrName>ppt_x</p:attrName>
                                        </p:attrNameLst>
                                      </p:cBhvr>
                                      <p:tavLst>
                                        <p:tav tm="0">
                                          <p:val>
                                            <p:strVal val="#ppt_x"/>
                                          </p:val>
                                        </p:tav>
                                        <p:tav tm="100000">
                                          <p:val>
                                            <p:strVal val="#ppt_x"/>
                                          </p:val>
                                        </p:tav>
                                      </p:tavLst>
                                    </p:anim>
                                    <p:anim calcmode="lin" valueType="num">
                                      <p:cBhvr additive="base">
                                        <p:cTn id="37"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1500" fill="hold"/>
                                        <p:tgtEl>
                                          <p:spTgt spid="16"/>
                                        </p:tgtEl>
                                        <p:attrNameLst>
                                          <p:attrName>ppt_x</p:attrName>
                                        </p:attrNameLst>
                                      </p:cBhvr>
                                      <p:tavLst>
                                        <p:tav tm="0">
                                          <p:val>
                                            <p:strVal val="1+#ppt_w/2"/>
                                          </p:val>
                                        </p:tav>
                                        <p:tav tm="100000">
                                          <p:val>
                                            <p:strVal val="#ppt_x"/>
                                          </p:val>
                                        </p:tav>
                                      </p:tavLst>
                                    </p:anim>
                                    <p:anim calcmode="lin" valueType="num">
                                      <p:cBhvr additive="base">
                                        <p:cTn id="43" dur="1500" fill="hold"/>
                                        <p:tgtEl>
                                          <p:spTgt spid="16"/>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500" fill="hold"/>
                                        <p:tgtEl>
                                          <p:spTgt spid="9"/>
                                        </p:tgtEl>
                                        <p:attrNameLst>
                                          <p:attrName>ppt_x</p:attrName>
                                        </p:attrNameLst>
                                      </p:cBhvr>
                                      <p:tavLst>
                                        <p:tav tm="0">
                                          <p:val>
                                            <p:strVal val="1+#ppt_w/2"/>
                                          </p:val>
                                        </p:tav>
                                        <p:tav tm="100000">
                                          <p:val>
                                            <p:strVal val="#ppt_x"/>
                                          </p:val>
                                        </p:tav>
                                      </p:tavLst>
                                    </p:anim>
                                    <p:anim calcmode="lin" valueType="num">
                                      <p:cBhvr additive="base">
                                        <p:cTn id="47" dur="1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8"/>
                </p:tgtEl>
              </p:cMediaNode>
            </p:audio>
          </p:childTnLst>
        </p:cTn>
      </p:par>
    </p:tnLst>
    <p:bldLst>
      <p:bldP spid="2" grpId="0"/>
      <p:bldP spid="4" grpId="0"/>
      <p:bldP spid="13" grpId="0" animBg="1"/>
      <p:bldP spid="14"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4FDCC4-EC28-4187-B301-E43AA4A3EB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5736"/>
          </a:xfrm>
          <a:prstGeom prst="rect">
            <a:avLst/>
          </a:prstGeom>
        </p:spPr>
      </p:pic>
      <p:sp>
        <p:nvSpPr>
          <p:cNvPr id="2" name="Title 1"/>
          <p:cNvSpPr>
            <a:spLocks noGrp="1"/>
          </p:cNvSpPr>
          <p:nvPr>
            <p:ph type="title"/>
          </p:nvPr>
        </p:nvSpPr>
        <p:spPr>
          <a:xfrm>
            <a:off x="119336" y="116632"/>
            <a:ext cx="11868261" cy="796154"/>
          </a:xfrm>
          <a:solidFill>
            <a:srgbClr val="00B0F0"/>
          </a:solidFill>
        </p:spPr>
        <p:txBody>
          <a:bodyPr>
            <a:normAutofit/>
          </a:bodyPr>
          <a:lstStyle/>
          <a:p>
            <a:r>
              <a:rPr lang="en-IN" dirty="0">
                <a:solidFill>
                  <a:srgbClr val="FFFF00"/>
                </a:solidFill>
                <a:latin typeface="Arial Black" panose="020B0A04020102020204" pitchFamily="34" charset="0"/>
              </a:rPr>
              <a:t>SEXUAL REPRODUCTION IN ANIMALS</a:t>
            </a:r>
          </a:p>
        </p:txBody>
      </p:sp>
      <p:sp>
        <p:nvSpPr>
          <p:cNvPr id="3" name="Content Placeholder 2"/>
          <p:cNvSpPr>
            <a:spLocks noGrp="1"/>
          </p:cNvSpPr>
          <p:nvPr>
            <p:ph idx="1"/>
          </p:nvPr>
        </p:nvSpPr>
        <p:spPr>
          <a:xfrm>
            <a:off x="7320136" y="1029418"/>
            <a:ext cx="4752526" cy="5783958"/>
          </a:xfrm>
          <a:solidFill>
            <a:srgbClr val="0000FF">
              <a:alpha val="73000"/>
            </a:srgbClr>
          </a:solidFill>
        </p:spPr>
        <p:txBody>
          <a:bodyPr anchor="ctr">
            <a:noAutofit/>
          </a:bodyPr>
          <a:lstStyle/>
          <a:p>
            <a:pPr>
              <a:buFont typeface="Wingdings" panose="05000000000000000000" pitchFamily="2" charset="2"/>
              <a:buChar char="q"/>
            </a:pPr>
            <a:r>
              <a:rPr lang="en-IN" sz="2000" dirty="0">
                <a:solidFill>
                  <a:schemeClr val="bg1"/>
                </a:solidFill>
                <a:latin typeface="Franklin Gothic Demi" panose="020B0703020102020204" pitchFamily="34" charset="0"/>
              </a:rPr>
              <a:t>The reproduction in which sex cells are involved is called sexual reproduction. </a:t>
            </a:r>
          </a:p>
          <a:p>
            <a:pPr>
              <a:buFont typeface="Wingdings" panose="05000000000000000000" pitchFamily="2" charset="2"/>
              <a:buChar char="q"/>
            </a:pPr>
            <a:r>
              <a:rPr lang="en-IN" sz="2000" dirty="0">
                <a:solidFill>
                  <a:schemeClr val="bg1"/>
                </a:solidFill>
                <a:latin typeface="Franklin Gothic Demi" panose="020B0703020102020204" pitchFamily="34" charset="0"/>
              </a:rPr>
              <a:t>External Fertilisation: In many invertebrates, when fertilisation takes place outside the female’s body, it is called external fertilisation. E.g. Fishes, amphibians.</a:t>
            </a:r>
          </a:p>
          <a:p>
            <a:pPr>
              <a:buFont typeface="Wingdings" panose="05000000000000000000" pitchFamily="2" charset="2"/>
              <a:buChar char="q"/>
            </a:pPr>
            <a:r>
              <a:rPr lang="en-IN" sz="2000" dirty="0">
                <a:solidFill>
                  <a:schemeClr val="bg1"/>
                </a:solidFill>
                <a:latin typeface="Franklin Gothic Demi" panose="020B0703020102020204" pitchFamily="34" charset="0"/>
              </a:rPr>
              <a:t>Internal Fertilisation: When the fertilisation takes place inside the female body, it is called internal fertilisation. E.g. All reptiles, birds and mammals.</a:t>
            </a:r>
          </a:p>
          <a:p>
            <a:pPr>
              <a:buFont typeface="Wingdings" panose="05000000000000000000" pitchFamily="2" charset="2"/>
              <a:buChar char="q"/>
            </a:pPr>
            <a:r>
              <a:rPr lang="en-IN" sz="2000" dirty="0">
                <a:solidFill>
                  <a:schemeClr val="bg1"/>
                </a:solidFill>
                <a:latin typeface="Franklin Gothic Demi" panose="020B0703020102020204" pitchFamily="34" charset="0"/>
              </a:rPr>
              <a:t>Hermaphrodite or bisexual animals are those animals in which both the organs are present, which produces both sperm and ova. E.g. earthworm, tapeworm, leech etc.</a:t>
            </a:r>
          </a:p>
        </p:txBody>
      </p:sp>
      <p:pic>
        <p:nvPicPr>
          <p:cNvPr id="6" name="Picture 5">
            <a:extLst>
              <a:ext uri="{FF2B5EF4-FFF2-40B4-BE49-F238E27FC236}">
                <a16:creationId xmlns:a16="http://schemas.microsoft.com/office/drawing/2014/main" id="{C8499C2F-19E1-484C-B791-51E2FA304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881" y="4197770"/>
            <a:ext cx="6912767" cy="2543598"/>
          </a:xfrm>
          <a:prstGeom prst="rect">
            <a:avLst/>
          </a:prstGeom>
        </p:spPr>
      </p:pic>
      <p:pic>
        <p:nvPicPr>
          <p:cNvPr id="10" name="Picture 9">
            <a:extLst>
              <a:ext uri="{FF2B5EF4-FFF2-40B4-BE49-F238E27FC236}">
                <a16:creationId xmlns:a16="http://schemas.microsoft.com/office/drawing/2014/main" id="{5B5F7313-B6D2-47E6-A5A2-B2E84E57E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336" y="1029852"/>
            <a:ext cx="6911779" cy="3043549"/>
          </a:xfrm>
          <a:prstGeom prst="rect">
            <a:avLst/>
          </a:prstGeom>
        </p:spPr>
      </p:pic>
      <p:pic>
        <p:nvPicPr>
          <p:cNvPr id="8" name="Audio 7">
            <a:hlinkClick r:id="" action="ppaction://media"/>
            <a:extLst>
              <a:ext uri="{FF2B5EF4-FFF2-40B4-BE49-F238E27FC236}">
                <a16:creationId xmlns:a16="http://schemas.microsoft.com/office/drawing/2014/main" id="{752EE179-737C-43ED-9F6C-4597D39CF8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353720208"/>
      </p:ext>
    </p:extLst>
  </p:cSld>
  <p:clrMapOvr>
    <a:masterClrMapping/>
  </p:clrMapOvr>
  <mc:AlternateContent xmlns:mc="http://schemas.openxmlformats.org/markup-compatibility/2006">
    <mc:Choice xmlns:p14="http://schemas.microsoft.com/office/powerpoint/2010/main" Requires="p14">
      <p:transition spd="slow" p14:dur="2000" advTm="47565"/>
    </mc:Choice>
    <mc:Fallback>
      <p:transition spd="slow" advTm="47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fade">
                                      <p:cBhvr>
                                        <p:cTn id="18" dur="1000"/>
                                        <p:tgtEl>
                                          <p:spTgt spid="3">
                                            <p:bg/>
                                          </p:spTgt>
                                        </p:tgtEl>
                                      </p:cBhvr>
                                    </p:animEffect>
                                    <p:anim calcmode="lin" valueType="num">
                                      <p:cBhvr>
                                        <p:cTn id="19" dur="1000" fill="hold"/>
                                        <p:tgtEl>
                                          <p:spTgt spid="3">
                                            <p:bg/>
                                          </p:spTgt>
                                        </p:tgtEl>
                                        <p:attrNameLst>
                                          <p:attrName>ppt_x</p:attrName>
                                        </p:attrNameLst>
                                      </p:cBhvr>
                                      <p:tavLst>
                                        <p:tav tm="0">
                                          <p:val>
                                            <p:strVal val="#ppt_x"/>
                                          </p:val>
                                        </p:tav>
                                        <p:tav tm="100000">
                                          <p:val>
                                            <p:strVal val="#ppt_x"/>
                                          </p:val>
                                        </p:tav>
                                      </p:tavLst>
                                    </p:anim>
                                    <p:anim calcmode="lin" valueType="num">
                                      <p:cBhvr>
                                        <p:cTn id="20"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1000"/>
                                        <p:tgtEl>
                                          <p:spTgt spid="3">
                                            <p:txEl>
                                              <p:pRg st="1" end="1"/>
                                            </p:txEl>
                                          </p:spTgt>
                                        </p:tgtEl>
                                      </p:cBhvr>
                                    </p:animEffect>
                                    <p:anim calcmode="lin" valueType="num">
                                      <p:cBhvr>
                                        <p:cTn id="3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1000"/>
                                        <p:tgtEl>
                                          <p:spTgt spid="3">
                                            <p:txEl>
                                              <p:pRg st="2" end="2"/>
                                            </p:txEl>
                                          </p:spTgt>
                                        </p:tgtEl>
                                      </p:cBhvr>
                                    </p:animEffect>
                                    <p:anim calcmode="lin" valueType="num">
                                      <p:cBhvr>
                                        <p:cTn id="4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fade">
                                      <p:cBhvr>
                                        <p:cTn id="46" dur="1000"/>
                                        <p:tgtEl>
                                          <p:spTgt spid="3">
                                            <p:txEl>
                                              <p:pRg st="3" end="3"/>
                                            </p:txEl>
                                          </p:spTgt>
                                        </p:tgtEl>
                                      </p:cBhvr>
                                    </p:animEffect>
                                    <p:anim calcmode="lin" valueType="num">
                                      <p:cBhvr>
                                        <p:cTn id="4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circle(in)">
                                      <p:cBhvr>
                                        <p:cTn id="53" dur="20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8"/>
                </p:tgtEl>
              </p:cMediaNode>
            </p:audio>
          </p:childTnLst>
        </p:cTn>
      </p:par>
    </p:tnLst>
    <p:bldLst>
      <p:bldP spid="2" grpId="0" animBg="1"/>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940E069-802C-48E8-8CEA-F983E2AD17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82" y="0"/>
            <a:ext cx="12193344" cy="6858000"/>
          </a:xfrm>
          <a:prstGeom prst="rect">
            <a:avLst/>
          </a:prstGeom>
        </p:spPr>
      </p:pic>
      <p:sp>
        <p:nvSpPr>
          <p:cNvPr id="3" name="Content Placeholder 2"/>
          <p:cNvSpPr>
            <a:spLocks noGrp="1"/>
          </p:cNvSpPr>
          <p:nvPr>
            <p:ph idx="1"/>
          </p:nvPr>
        </p:nvSpPr>
        <p:spPr>
          <a:xfrm>
            <a:off x="114561" y="1916646"/>
            <a:ext cx="7930083" cy="4856687"/>
          </a:xfrm>
          <a:solidFill>
            <a:srgbClr val="FFFF00"/>
          </a:solidFill>
          <a:ln w="38100">
            <a:solidFill>
              <a:srgbClr val="FF0000"/>
            </a:solidFill>
          </a:ln>
        </p:spPr>
        <p:txBody>
          <a:bodyPr>
            <a:normAutofit/>
          </a:bodyPr>
          <a:lstStyle/>
          <a:p>
            <a:pPr marL="0" indent="0" algn="ctr">
              <a:buNone/>
            </a:pPr>
            <a:r>
              <a:rPr lang="en-IN" sz="2000" dirty="0">
                <a:latin typeface="Franklin Gothic Demi" panose="020B0703020102020204" pitchFamily="34" charset="0"/>
              </a:rPr>
              <a:t>      </a:t>
            </a:r>
            <a:r>
              <a:rPr lang="en-IN" sz="2400" dirty="0">
                <a:latin typeface="Franklin Gothic Demi" panose="020B0703020102020204" pitchFamily="34" charset="0"/>
              </a:rPr>
              <a:t>Changes that take place at the age of puberty</a:t>
            </a:r>
          </a:p>
          <a:p>
            <a:pPr marL="0" indent="0">
              <a:buNone/>
            </a:pPr>
            <a:r>
              <a:rPr lang="en-IN" sz="3600" dirty="0">
                <a:latin typeface="Franklin Gothic Demi" panose="020B0703020102020204" pitchFamily="34" charset="0"/>
              </a:rPr>
              <a:t> </a:t>
            </a:r>
          </a:p>
        </p:txBody>
      </p:sp>
      <p:pic>
        <p:nvPicPr>
          <p:cNvPr id="4" name="Picture 3">
            <a:extLst>
              <a:ext uri="{FF2B5EF4-FFF2-40B4-BE49-F238E27FC236}">
                <a16:creationId xmlns:a16="http://schemas.microsoft.com/office/drawing/2014/main" id="{70AD18FC-860E-42FC-9C03-8039C57B6D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090" y="1916646"/>
            <a:ext cx="3946349" cy="2170481"/>
          </a:xfrm>
          <a:prstGeom prst="rect">
            <a:avLst/>
          </a:prstGeom>
          <a:ln w="38100">
            <a:solidFill>
              <a:srgbClr val="00B0F0"/>
            </a:solidFill>
          </a:ln>
        </p:spPr>
      </p:pic>
      <p:pic>
        <p:nvPicPr>
          <p:cNvPr id="6" name="Picture 5">
            <a:extLst>
              <a:ext uri="{FF2B5EF4-FFF2-40B4-BE49-F238E27FC236}">
                <a16:creationId xmlns:a16="http://schemas.microsoft.com/office/drawing/2014/main" id="{ADE79C67-3EB2-42B0-9E0D-DBE63AD031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0910" y="4207194"/>
            <a:ext cx="3955418" cy="2566139"/>
          </a:xfrm>
          <a:prstGeom prst="rect">
            <a:avLst/>
          </a:prstGeom>
          <a:ln w="38100">
            <a:solidFill>
              <a:srgbClr val="00B0F0"/>
            </a:solidFill>
          </a:ln>
        </p:spPr>
      </p:pic>
      <p:sp>
        <p:nvSpPr>
          <p:cNvPr id="2" name="TextBox 1">
            <a:extLst>
              <a:ext uri="{FF2B5EF4-FFF2-40B4-BE49-F238E27FC236}">
                <a16:creationId xmlns:a16="http://schemas.microsoft.com/office/drawing/2014/main" id="{AD82E714-B4B2-4388-BBD2-5B6F0CE0F013}"/>
              </a:ext>
            </a:extLst>
          </p:cNvPr>
          <p:cNvSpPr txBox="1"/>
          <p:nvPr/>
        </p:nvSpPr>
        <p:spPr>
          <a:xfrm>
            <a:off x="95672" y="44624"/>
            <a:ext cx="12000656" cy="769441"/>
          </a:xfrm>
          <a:prstGeom prst="rect">
            <a:avLst/>
          </a:prstGeom>
          <a:solidFill>
            <a:srgbClr val="00B0F0"/>
          </a:solidFill>
        </p:spPr>
        <p:txBody>
          <a:bodyPr wrap="square" rtlCol="0" anchor="ctr">
            <a:spAutoFit/>
          </a:bodyPr>
          <a:lstStyle/>
          <a:p>
            <a:pPr algn="ctr">
              <a:spcBef>
                <a:spcPct val="0"/>
              </a:spcBef>
            </a:pPr>
            <a:r>
              <a:rPr lang="en-IN" sz="4400" dirty="0">
                <a:solidFill>
                  <a:schemeClr val="bg1"/>
                </a:solidFill>
                <a:latin typeface="Arial Black" panose="020B0A04020102020204" pitchFamily="34" charset="0"/>
                <a:ea typeface="+mj-ea"/>
                <a:cs typeface="+mj-cs"/>
              </a:rPr>
              <a:t> SEXUAL REPRODUCTION IN HUMANS</a:t>
            </a:r>
          </a:p>
        </p:txBody>
      </p:sp>
      <p:sp>
        <p:nvSpPr>
          <p:cNvPr id="5" name="Rectangle 4">
            <a:extLst>
              <a:ext uri="{FF2B5EF4-FFF2-40B4-BE49-F238E27FC236}">
                <a16:creationId xmlns:a16="http://schemas.microsoft.com/office/drawing/2014/main" id="{D5C0F4CF-A41C-4E06-992A-EA8376784685}"/>
              </a:ext>
            </a:extLst>
          </p:cNvPr>
          <p:cNvSpPr/>
          <p:nvPr/>
        </p:nvSpPr>
        <p:spPr>
          <a:xfrm>
            <a:off x="95672" y="893316"/>
            <a:ext cx="12000656" cy="8795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marL="0" indent="0" algn="ctr">
              <a:buNone/>
            </a:pPr>
            <a:r>
              <a:rPr lang="en-IN" sz="2300" dirty="0">
                <a:latin typeface="Franklin Gothic Demi" panose="020B0703020102020204" pitchFamily="34" charset="0"/>
              </a:rPr>
              <a:t>In humans, reproductive system becomes functional at a definite age called puberty. Males attain puberty at the age of 13-14 years while in female at the age of 10-12 years.</a:t>
            </a:r>
          </a:p>
        </p:txBody>
      </p:sp>
      <p:sp>
        <p:nvSpPr>
          <p:cNvPr id="7" name="Rectangle 6">
            <a:extLst>
              <a:ext uri="{FF2B5EF4-FFF2-40B4-BE49-F238E27FC236}">
                <a16:creationId xmlns:a16="http://schemas.microsoft.com/office/drawing/2014/main" id="{4AF893AF-07D1-4837-B096-4C075574157F}"/>
              </a:ext>
            </a:extLst>
          </p:cNvPr>
          <p:cNvSpPr/>
          <p:nvPr/>
        </p:nvSpPr>
        <p:spPr>
          <a:xfrm>
            <a:off x="4151784" y="2542257"/>
            <a:ext cx="3744416" cy="4055095"/>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In Males</a:t>
            </a:r>
          </a:p>
          <a:p>
            <a:pPr marL="457200" indent="-457200">
              <a:buFont typeface="Wingdings" panose="05000000000000000000" pitchFamily="2" charset="2"/>
              <a:buChar char="§"/>
            </a:pPr>
            <a:r>
              <a:rPr lang="en-US" sz="2800" dirty="0"/>
              <a:t>Deep voice</a:t>
            </a:r>
          </a:p>
          <a:p>
            <a:pPr marL="457200" indent="-457200">
              <a:buFont typeface="Wingdings" panose="05000000000000000000" pitchFamily="2" charset="2"/>
              <a:buChar char="§"/>
            </a:pPr>
            <a:r>
              <a:rPr lang="en-US" sz="2800" dirty="0"/>
              <a:t>Hair growth on body</a:t>
            </a:r>
          </a:p>
          <a:p>
            <a:pPr marL="457200" indent="-457200">
              <a:buFont typeface="Wingdings" panose="05000000000000000000" pitchFamily="2" charset="2"/>
              <a:buChar char="§"/>
            </a:pPr>
            <a:r>
              <a:rPr lang="en-US" sz="2800" dirty="0"/>
              <a:t>Testes start producing sperm</a:t>
            </a:r>
          </a:p>
          <a:p>
            <a:pPr marL="457200" indent="-457200">
              <a:buFont typeface="Wingdings" panose="05000000000000000000" pitchFamily="2" charset="2"/>
              <a:buChar char="§"/>
            </a:pPr>
            <a:r>
              <a:rPr lang="en-US" sz="2800" dirty="0"/>
              <a:t>Hormone testosterone produced by testes cause these changes.</a:t>
            </a:r>
            <a:endParaRPr lang="en-IN" sz="2800" dirty="0"/>
          </a:p>
        </p:txBody>
      </p:sp>
      <p:sp>
        <p:nvSpPr>
          <p:cNvPr id="8" name="Rectangle 7">
            <a:extLst>
              <a:ext uri="{FF2B5EF4-FFF2-40B4-BE49-F238E27FC236}">
                <a16:creationId xmlns:a16="http://schemas.microsoft.com/office/drawing/2014/main" id="{1D92C178-DE8B-4922-AB3A-E0C9F2337657}"/>
              </a:ext>
            </a:extLst>
          </p:cNvPr>
          <p:cNvSpPr/>
          <p:nvPr/>
        </p:nvSpPr>
        <p:spPr>
          <a:xfrm>
            <a:off x="210827" y="2542257"/>
            <a:ext cx="3744416" cy="4055095"/>
          </a:xfrm>
          <a:prstGeom prst="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In Females</a:t>
            </a:r>
          </a:p>
          <a:p>
            <a:pPr marL="457200" indent="-457200">
              <a:buFont typeface="Wingdings" panose="05000000000000000000" pitchFamily="2" charset="2"/>
              <a:buChar char="§"/>
            </a:pPr>
            <a:r>
              <a:rPr lang="en-US" sz="2800" dirty="0"/>
              <a:t>Hips get rounded</a:t>
            </a:r>
          </a:p>
          <a:p>
            <a:pPr marL="457200" indent="-457200">
              <a:buFont typeface="Wingdings" panose="05000000000000000000" pitchFamily="2" charset="2"/>
              <a:buChar char="§"/>
            </a:pPr>
            <a:r>
              <a:rPr lang="en-US" sz="2800" dirty="0"/>
              <a:t>Mammary glands develop</a:t>
            </a:r>
          </a:p>
          <a:p>
            <a:pPr marL="457200" indent="-457200">
              <a:buFont typeface="Wingdings" panose="05000000000000000000" pitchFamily="2" charset="2"/>
              <a:buChar char="§"/>
            </a:pPr>
            <a:r>
              <a:rPr lang="en-US" sz="2800" dirty="0"/>
              <a:t>Ovaries start producing eggs</a:t>
            </a:r>
          </a:p>
          <a:p>
            <a:pPr marL="457200" indent="-457200">
              <a:buFont typeface="Wingdings" panose="05000000000000000000" pitchFamily="2" charset="2"/>
              <a:buChar char="§"/>
            </a:pPr>
            <a:r>
              <a:rPr lang="en-US" sz="2800" dirty="0"/>
              <a:t>Hormone estrogen produced by ovaries cause these changes.</a:t>
            </a:r>
            <a:endParaRPr lang="en-IN" sz="2800" dirty="0"/>
          </a:p>
        </p:txBody>
      </p:sp>
      <p:pic>
        <p:nvPicPr>
          <p:cNvPr id="11" name="Audio 10">
            <a:hlinkClick r:id="" action="ppaction://media"/>
            <a:extLst>
              <a:ext uri="{FF2B5EF4-FFF2-40B4-BE49-F238E27FC236}">
                <a16:creationId xmlns:a16="http://schemas.microsoft.com/office/drawing/2014/main" id="{D0B84C46-48D8-499B-BAE6-1E1481CA382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83477424"/>
      </p:ext>
    </p:extLst>
  </p:cSld>
  <p:clrMapOvr>
    <a:masterClrMapping/>
  </p:clrMapOvr>
  <mc:AlternateContent xmlns:mc="http://schemas.openxmlformats.org/markup-compatibility/2006" xmlns:p14="http://schemas.microsoft.com/office/powerpoint/2010/main">
    <mc:Choice Requires="p14">
      <p:transition spd="slow" p14:dur="2000" advTm="47571"/>
    </mc:Choice>
    <mc:Fallback xmlns="">
      <p:transition spd="slow" advTm="4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0-#ppt_w/2"/>
                                          </p:val>
                                        </p:tav>
                                        <p:tav tm="100000">
                                          <p:val>
                                            <p:strVal val="#ppt_x"/>
                                          </p:val>
                                        </p:tav>
                                      </p:tavLst>
                                    </p:anim>
                                    <p:anim calcmode="lin" valueType="num">
                                      <p:cBhvr additive="base">
                                        <p:cTn id="17"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bg/>
                                          </p:spTgt>
                                        </p:tgtEl>
                                        <p:attrNameLst>
                                          <p:attrName>style.visibility</p:attrName>
                                        </p:attrNameLst>
                                      </p:cBhvr>
                                      <p:to>
                                        <p:strVal val="visible"/>
                                      </p:to>
                                    </p:set>
                                    <p:animEffect transition="in" filter="wheel(1)">
                                      <p:cBhvr>
                                        <p:cTn id="22" dur="2000"/>
                                        <p:tgtEl>
                                          <p:spTgt spid="3">
                                            <p:bg/>
                                          </p:spTgt>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heel(1)">
                                      <p:cBhvr>
                                        <p:cTn id="25" dur="2000"/>
                                        <p:tgtEl>
                                          <p:spTgt spid="3">
                                            <p:txEl>
                                              <p:pRg st="0" end="0"/>
                                            </p:txEl>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heel(1)">
                                      <p:cBhvr>
                                        <p:cTn id="28" dur="2000"/>
                                        <p:tgtEl>
                                          <p:spTgt spid="3">
                                            <p:txEl>
                                              <p:pRg st="1" end="1"/>
                                            </p:txEl>
                                          </p:spTgt>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1)">
                                      <p:cBhvr>
                                        <p:cTn id="34" dur="2000"/>
                                        <p:tgtEl>
                                          <p:spTgt spid="7"/>
                                        </p:tgtEl>
                                      </p:cBhvr>
                                    </p:animEffect>
                                  </p:childTnLst>
                                </p:cTn>
                              </p:par>
                              <p:par>
                                <p:cTn id="35" presetID="26"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80">
                                          <p:stCondLst>
                                            <p:cond delay="0"/>
                                          </p:stCondLst>
                                        </p:cTn>
                                        <p:tgtEl>
                                          <p:spTgt spid="4"/>
                                        </p:tgtEl>
                                      </p:cBhvr>
                                    </p:animEffect>
                                    <p:anim calcmode="lin" valueType="num">
                                      <p:cBhvr>
                                        <p:cTn id="3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gtEl>
                                      </p:cBhvr>
                                      <p:to x="100000" y="60000"/>
                                    </p:animScale>
                                    <p:animScale>
                                      <p:cBhvr>
                                        <p:cTn id="44" dur="166" decel="50000">
                                          <p:stCondLst>
                                            <p:cond delay="676"/>
                                          </p:stCondLst>
                                        </p:cTn>
                                        <p:tgtEl>
                                          <p:spTgt spid="4"/>
                                        </p:tgtEl>
                                      </p:cBhvr>
                                      <p:to x="100000" y="100000"/>
                                    </p:animScale>
                                    <p:animScale>
                                      <p:cBhvr>
                                        <p:cTn id="45" dur="26">
                                          <p:stCondLst>
                                            <p:cond delay="1312"/>
                                          </p:stCondLst>
                                        </p:cTn>
                                        <p:tgtEl>
                                          <p:spTgt spid="4"/>
                                        </p:tgtEl>
                                      </p:cBhvr>
                                      <p:to x="100000" y="80000"/>
                                    </p:animScale>
                                    <p:animScale>
                                      <p:cBhvr>
                                        <p:cTn id="46" dur="166" decel="50000">
                                          <p:stCondLst>
                                            <p:cond delay="1338"/>
                                          </p:stCondLst>
                                        </p:cTn>
                                        <p:tgtEl>
                                          <p:spTgt spid="4"/>
                                        </p:tgtEl>
                                      </p:cBhvr>
                                      <p:to x="100000" y="100000"/>
                                    </p:animScale>
                                    <p:animScale>
                                      <p:cBhvr>
                                        <p:cTn id="47" dur="26">
                                          <p:stCondLst>
                                            <p:cond delay="1642"/>
                                          </p:stCondLst>
                                        </p:cTn>
                                        <p:tgtEl>
                                          <p:spTgt spid="4"/>
                                        </p:tgtEl>
                                      </p:cBhvr>
                                      <p:to x="100000" y="90000"/>
                                    </p:animScale>
                                    <p:animScale>
                                      <p:cBhvr>
                                        <p:cTn id="48" dur="166" decel="50000">
                                          <p:stCondLst>
                                            <p:cond delay="1668"/>
                                          </p:stCondLst>
                                        </p:cTn>
                                        <p:tgtEl>
                                          <p:spTgt spid="4"/>
                                        </p:tgtEl>
                                      </p:cBhvr>
                                      <p:to x="100000" y="100000"/>
                                    </p:animScale>
                                    <p:animScale>
                                      <p:cBhvr>
                                        <p:cTn id="49" dur="26">
                                          <p:stCondLst>
                                            <p:cond delay="1808"/>
                                          </p:stCondLst>
                                        </p:cTn>
                                        <p:tgtEl>
                                          <p:spTgt spid="4"/>
                                        </p:tgtEl>
                                      </p:cBhvr>
                                      <p:to x="100000" y="95000"/>
                                    </p:animScale>
                                    <p:animScale>
                                      <p:cBhvr>
                                        <p:cTn id="50" dur="166" decel="50000">
                                          <p:stCondLst>
                                            <p:cond delay="1834"/>
                                          </p:stCondLst>
                                        </p:cTn>
                                        <p:tgtEl>
                                          <p:spTgt spid="4"/>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down)">
                                      <p:cBhvr>
                                        <p:cTn id="53" dur="580">
                                          <p:stCondLst>
                                            <p:cond delay="0"/>
                                          </p:stCondLst>
                                        </p:cTn>
                                        <p:tgtEl>
                                          <p:spTgt spid="6"/>
                                        </p:tgtEl>
                                      </p:cBhvr>
                                    </p:animEffect>
                                    <p:anim calcmode="lin" valueType="num">
                                      <p:cBhvr>
                                        <p:cTn id="5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9" dur="26">
                                          <p:stCondLst>
                                            <p:cond delay="650"/>
                                          </p:stCondLst>
                                        </p:cTn>
                                        <p:tgtEl>
                                          <p:spTgt spid="6"/>
                                        </p:tgtEl>
                                      </p:cBhvr>
                                      <p:to x="100000" y="60000"/>
                                    </p:animScale>
                                    <p:animScale>
                                      <p:cBhvr>
                                        <p:cTn id="60" dur="166" decel="50000">
                                          <p:stCondLst>
                                            <p:cond delay="676"/>
                                          </p:stCondLst>
                                        </p:cTn>
                                        <p:tgtEl>
                                          <p:spTgt spid="6"/>
                                        </p:tgtEl>
                                      </p:cBhvr>
                                      <p:to x="100000" y="100000"/>
                                    </p:animScale>
                                    <p:animScale>
                                      <p:cBhvr>
                                        <p:cTn id="61" dur="26">
                                          <p:stCondLst>
                                            <p:cond delay="1312"/>
                                          </p:stCondLst>
                                        </p:cTn>
                                        <p:tgtEl>
                                          <p:spTgt spid="6"/>
                                        </p:tgtEl>
                                      </p:cBhvr>
                                      <p:to x="100000" y="80000"/>
                                    </p:animScale>
                                    <p:animScale>
                                      <p:cBhvr>
                                        <p:cTn id="62" dur="166" decel="50000">
                                          <p:stCondLst>
                                            <p:cond delay="1338"/>
                                          </p:stCondLst>
                                        </p:cTn>
                                        <p:tgtEl>
                                          <p:spTgt spid="6"/>
                                        </p:tgtEl>
                                      </p:cBhvr>
                                      <p:to x="100000" y="100000"/>
                                    </p:animScale>
                                    <p:animScale>
                                      <p:cBhvr>
                                        <p:cTn id="63" dur="26">
                                          <p:stCondLst>
                                            <p:cond delay="1642"/>
                                          </p:stCondLst>
                                        </p:cTn>
                                        <p:tgtEl>
                                          <p:spTgt spid="6"/>
                                        </p:tgtEl>
                                      </p:cBhvr>
                                      <p:to x="100000" y="90000"/>
                                    </p:animScale>
                                    <p:animScale>
                                      <p:cBhvr>
                                        <p:cTn id="64" dur="166" decel="50000">
                                          <p:stCondLst>
                                            <p:cond delay="1668"/>
                                          </p:stCondLst>
                                        </p:cTn>
                                        <p:tgtEl>
                                          <p:spTgt spid="6"/>
                                        </p:tgtEl>
                                      </p:cBhvr>
                                      <p:to x="100000" y="100000"/>
                                    </p:animScale>
                                    <p:animScale>
                                      <p:cBhvr>
                                        <p:cTn id="65" dur="26">
                                          <p:stCondLst>
                                            <p:cond delay="1808"/>
                                          </p:stCondLst>
                                        </p:cTn>
                                        <p:tgtEl>
                                          <p:spTgt spid="6"/>
                                        </p:tgtEl>
                                      </p:cBhvr>
                                      <p:to x="100000" y="95000"/>
                                    </p:animScale>
                                    <p:animScale>
                                      <p:cBhvr>
                                        <p:cTn id="6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11"/>
                </p:tgtEl>
              </p:cMediaNode>
            </p:audio>
          </p:childTnLst>
        </p:cTn>
      </p:par>
    </p:tnLst>
    <p:bldLst>
      <p:bldP spid="3" grpId="0" uiExpand="1" build="p" animBg="1"/>
      <p:bldP spid="2" grpId="0" animBg="1"/>
      <p:bldP spid="5"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EF7FE5-901C-452E-92F2-7E0AC6947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949"/>
            <a:ext cx="12220354" cy="6873949"/>
          </a:xfrm>
          <a:prstGeom prst="rect">
            <a:avLst/>
          </a:prstGeom>
        </p:spPr>
      </p:pic>
      <p:sp>
        <p:nvSpPr>
          <p:cNvPr id="2" name="Title 1"/>
          <p:cNvSpPr>
            <a:spLocks noGrp="1"/>
          </p:cNvSpPr>
          <p:nvPr>
            <p:ph type="title"/>
          </p:nvPr>
        </p:nvSpPr>
        <p:spPr>
          <a:xfrm>
            <a:off x="146788" y="97196"/>
            <a:ext cx="4004996" cy="668644"/>
          </a:xfrm>
          <a:solidFill>
            <a:srgbClr val="FF0000"/>
          </a:solidFill>
        </p:spPr>
        <p:txBody>
          <a:bodyPr>
            <a:normAutofit fontScale="90000"/>
          </a:bodyPr>
          <a:lstStyle/>
          <a:p>
            <a:r>
              <a:rPr lang="en-IN" dirty="0">
                <a:solidFill>
                  <a:schemeClr val="bg1"/>
                </a:solidFill>
                <a:latin typeface="Arial Black" panose="020B0A04020102020204" pitchFamily="34" charset="0"/>
              </a:rPr>
              <a:t>Menstruation</a:t>
            </a:r>
          </a:p>
        </p:txBody>
      </p:sp>
      <p:sp>
        <p:nvSpPr>
          <p:cNvPr id="3" name="Content Placeholder 2"/>
          <p:cNvSpPr>
            <a:spLocks noGrp="1"/>
          </p:cNvSpPr>
          <p:nvPr>
            <p:ph idx="1"/>
          </p:nvPr>
        </p:nvSpPr>
        <p:spPr>
          <a:xfrm>
            <a:off x="119336" y="2067604"/>
            <a:ext cx="7560840" cy="4693200"/>
          </a:xfrm>
          <a:noFill/>
        </p:spPr>
        <p:txBody>
          <a:bodyPr anchor="ctr">
            <a:normAutofit fontScale="92500" lnSpcReduction="20000"/>
          </a:bodyPr>
          <a:lstStyle/>
          <a:p>
            <a:pPr marL="0" indent="0">
              <a:lnSpc>
                <a:spcPct val="170000"/>
              </a:lnSpc>
              <a:buNone/>
            </a:pPr>
            <a:r>
              <a:rPr lang="en-IN" sz="2400" dirty="0">
                <a:latin typeface="Franklin Gothic Demi" panose="020B0703020102020204" pitchFamily="34" charset="0"/>
              </a:rPr>
              <a:t>A typical menstruation cycle</a:t>
            </a:r>
          </a:p>
          <a:p>
            <a:pPr>
              <a:lnSpc>
                <a:spcPct val="170000"/>
              </a:lnSpc>
              <a:buFont typeface="Wingdings" panose="05000000000000000000" pitchFamily="2" charset="2"/>
              <a:buChar char="q"/>
            </a:pPr>
            <a:r>
              <a:rPr lang="en-IN" sz="1800" dirty="0">
                <a:latin typeface="Franklin Gothic Demi" panose="020B0703020102020204" pitchFamily="34" charset="0"/>
              </a:rPr>
              <a:t>Day 1-5: Menstruation occurs while various hormone activate the formation of an egg in the ovary.</a:t>
            </a:r>
          </a:p>
          <a:p>
            <a:pPr>
              <a:lnSpc>
                <a:spcPct val="170000"/>
              </a:lnSpc>
              <a:buFont typeface="Wingdings" panose="05000000000000000000" pitchFamily="2" charset="2"/>
              <a:buChar char="q"/>
            </a:pPr>
            <a:r>
              <a:rPr lang="en-IN" sz="1800" dirty="0">
                <a:latin typeface="Franklin Gothic Demi" panose="020B0703020102020204" pitchFamily="34" charset="0"/>
              </a:rPr>
              <a:t>Day 6-13: The egg continues to be formed where the lining of the uterus is being prepared to receive it.</a:t>
            </a:r>
          </a:p>
          <a:p>
            <a:pPr>
              <a:lnSpc>
                <a:spcPct val="170000"/>
              </a:lnSpc>
              <a:buFont typeface="Wingdings" panose="05000000000000000000" pitchFamily="2" charset="2"/>
              <a:buChar char="q"/>
            </a:pPr>
            <a:r>
              <a:rPr lang="en-IN" sz="1800" dirty="0">
                <a:latin typeface="Franklin Gothic Demi" panose="020B0703020102020204" pitchFamily="34" charset="0"/>
              </a:rPr>
              <a:t>Day 14: Around 14</a:t>
            </a:r>
            <a:r>
              <a:rPr lang="en-IN" sz="1800" baseline="30000" dirty="0">
                <a:latin typeface="Franklin Gothic Demi" panose="020B0703020102020204" pitchFamily="34" charset="0"/>
              </a:rPr>
              <a:t>th</a:t>
            </a:r>
            <a:r>
              <a:rPr lang="en-IN" sz="1800" dirty="0">
                <a:latin typeface="Franklin Gothic Demi" panose="020B0703020102020204" pitchFamily="34" charset="0"/>
              </a:rPr>
              <a:t> day the egg is released from the ovary.</a:t>
            </a:r>
          </a:p>
          <a:p>
            <a:pPr>
              <a:lnSpc>
                <a:spcPct val="170000"/>
              </a:lnSpc>
              <a:buFont typeface="Wingdings" panose="05000000000000000000" pitchFamily="2" charset="2"/>
              <a:buChar char="q"/>
            </a:pPr>
            <a:r>
              <a:rPr lang="en-IN" sz="1800" dirty="0">
                <a:latin typeface="Franklin Gothic Demi" panose="020B0703020102020204" pitchFamily="34" charset="0"/>
              </a:rPr>
              <a:t>Day 15-28: If the egg is fertilised, it implants itself in the wall of the uterus. But if the egg is not fertilised, blood vessels in the wall of the uterus shrink, become oxygen deprived, breakdown and move out of the vagina in the form of bleeding called menstrual flow. It lasts for about 4-7 days. </a:t>
            </a:r>
          </a:p>
        </p:txBody>
      </p:sp>
      <p:pic>
        <p:nvPicPr>
          <p:cNvPr id="6" name="Picture 5">
            <a:extLst>
              <a:ext uri="{FF2B5EF4-FFF2-40B4-BE49-F238E27FC236}">
                <a16:creationId xmlns:a16="http://schemas.microsoft.com/office/drawing/2014/main" id="{0B4FA1F0-613E-492D-B70E-F5EF2B40A7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4192" y="2293346"/>
            <a:ext cx="4275434" cy="4241716"/>
          </a:xfrm>
          <a:prstGeom prst="rect">
            <a:avLst/>
          </a:prstGeom>
        </p:spPr>
      </p:pic>
      <p:sp>
        <p:nvSpPr>
          <p:cNvPr id="7" name="Rectangle 6">
            <a:extLst>
              <a:ext uri="{FF2B5EF4-FFF2-40B4-BE49-F238E27FC236}">
                <a16:creationId xmlns:a16="http://schemas.microsoft.com/office/drawing/2014/main" id="{E30666B6-6761-44AB-8AC3-43365ABC31F7}"/>
              </a:ext>
            </a:extLst>
          </p:cNvPr>
          <p:cNvSpPr/>
          <p:nvPr/>
        </p:nvSpPr>
        <p:spPr>
          <a:xfrm>
            <a:off x="146788" y="908720"/>
            <a:ext cx="11952838" cy="101600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IN" sz="1800" dirty="0">
                <a:solidFill>
                  <a:schemeClr val="tx1"/>
                </a:solidFill>
                <a:latin typeface="Franklin Gothic Demi" panose="020B0703020102020204" pitchFamily="34" charset="0"/>
              </a:rPr>
              <a:t>It is a cycle of bleeding or a series of changes in the ovary and the uterine wall of a non-pregnant female at the interval of 28 days on an average. The onset of menstruation at puberty is termed as </a:t>
            </a:r>
            <a:r>
              <a:rPr lang="en-IN" sz="1800" dirty="0" err="1">
                <a:solidFill>
                  <a:schemeClr val="tx1"/>
                </a:solidFill>
                <a:latin typeface="Franklin Gothic Demi" panose="020B0703020102020204" pitchFamily="34" charset="0"/>
              </a:rPr>
              <a:t>Menarch</a:t>
            </a:r>
            <a:r>
              <a:rPr lang="en-IN" sz="1800" dirty="0">
                <a:solidFill>
                  <a:schemeClr val="tx1"/>
                </a:solidFill>
                <a:latin typeface="Franklin Gothic Demi" panose="020B0703020102020204" pitchFamily="34" charset="0"/>
              </a:rPr>
              <a:t>. The stoppage of menstruation is called Menopause. It occurs at the age of 50 years and the ability of women to bear children stops.</a:t>
            </a:r>
          </a:p>
        </p:txBody>
      </p:sp>
      <p:pic>
        <p:nvPicPr>
          <p:cNvPr id="4" name="Audio 3">
            <a:hlinkClick r:id="" action="ppaction://media"/>
            <a:extLst>
              <a:ext uri="{FF2B5EF4-FFF2-40B4-BE49-F238E27FC236}">
                <a16:creationId xmlns:a16="http://schemas.microsoft.com/office/drawing/2014/main" id="{F0E7EF87-353F-4688-91F0-10D57987C5C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91124306"/>
      </p:ext>
    </p:extLst>
  </p:cSld>
  <p:clrMapOvr>
    <a:masterClrMapping/>
  </p:clrMapOvr>
  <mc:AlternateContent xmlns:mc="http://schemas.openxmlformats.org/markup-compatibility/2006" xmlns:p14="http://schemas.microsoft.com/office/powerpoint/2010/main">
    <mc:Choice Requires="p14">
      <p:transition spd="slow" p14:dur="2000" advTm="66620"/>
    </mc:Choice>
    <mc:Fallback xmlns="">
      <p:transition spd="slow" advTm="6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1000"/>
                                        <p:tgtEl>
                                          <p:spTgt spid="3">
                                            <p:txEl>
                                              <p:pRg st="1" end="1"/>
                                            </p:txEl>
                                          </p:spTgt>
                                        </p:tgtEl>
                                      </p:cBhvr>
                                    </p:animEffect>
                                    <p:anim calcmode="lin" valueType="num">
                                      <p:cBhvr>
                                        <p:cTn id="3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fade">
                                      <p:cBhvr>
                                        <p:cTn id="43" dur="1000"/>
                                        <p:tgtEl>
                                          <p:spTgt spid="3">
                                            <p:txEl>
                                              <p:pRg st="2" end="2"/>
                                            </p:txEl>
                                          </p:spTgt>
                                        </p:tgtEl>
                                      </p:cBhvr>
                                    </p:animEffect>
                                    <p:anim calcmode="lin" valueType="num">
                                      <p:cBhvr>
                                        <p:cTn id="4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1000"/>
                                        <p:tgtEl>
                                          <p:spTgt spid="3">
                                            <p:txEl>
                                              <p:pRg st="3" end="3"/>
                                            </p:txEl>
                                          </p:spTgt>
                                        </p:tgtEl>
                                      </p:cBhvr>
                                    </p:animEffect>
                                    <p:anim calcmode="lin" valueType="num">
                                      <p:cBhvr>
                                        <p:cTn id="5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1000"/>
                                        <p:tgtEl>
                                          <p:spTgt spid="3">
                                            <p:txEl>
                                              <p:pRg st="4" end="4"/>
                                            </p:txEl>
                                          </p:spTgt>
                                        </p:tgtEl>
                                      </p:cBhvr>
                                    </p:animEffect>
                                    <p:anim calcmode="lin" valueType="num">
                                      <p:cBhvr>
                                        <p:cTn id="5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4"/>
                </p:tgtEl>
              </p:cMediaNode>
            </p:audio>
          </p:childTnLst>
        </p:cTn>
      </p:par>
    </p:tnLst>
    <p:bldLst>
      <p:bldP spid="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15264E33-FF6C-4583-9337-49EBBD05CC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36" y="-1"/>
            <a:ext cx="12244536" cy="68833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06274" y="80628"/>
            <a:ext cx="8979452" cy="684076"/>
          </a:xfrm>
          <a:solidFill>
            <a:srgbClr val="FFC000"/>
          </a:solidFill>
        </p:spPr>
        <p:txBody>
          <a:bodyPr>
            <a:normAutofit fontScale="90000"/>
          </a:bodyPr>
          <a:lstStyle/>
          <a:p>
            <a:r>
              <a:rPr lang="en-IN" dirty="0">
                <a:latin typeface="Arial Black" panose="020B0A04020102020204" pitchFamily="34" charset="0"/>
              </a:rPr>
              <a:t>MALE REPRODUCTIVE SYSTEM</a:t>
            </a:r>
          </a:p>
        </p:txBody>
      </p:sp>
      <p:sp>
        <p:nvSpPr>
          <p:cNvPr id="3" name="Content Placeholder 2"/>
          <p:cNvSpPr>
            <a:spLocks noGrp="1"/>
          </p:cNvSpPr>
          <p:nvPr>
            <p:ph idx="1"/>
          </p:nvPr>
        </p:nvSpPr>
        <p:spPr>
          <a:xfrm>
            <a:off x="-35520" y="801676"/>
            <a:ext cx="7041322" cy="6093296"/>
          </a:xfrm>
          <a:noFill/>
        </p:spPr>
        <p:txBody>
          <a:bodyPr anchor="ctr">
            <a:normAutofit fontScale="92500" lnSpcReduction="20000"/>
          </a:bodyPr>
          <a:lstStyle/>
          <a:p>
            <a:pPr>
              <a:buFont typeface="Wingdings" panose="05000000000000000000" pitchFamily="2" charset="2"/>
              <a:buChar char="q"/>
            </a:pPr>
            <a:r>
              <a:rPr lang="en-IN" sz="2400" dirty="0">
                <a:solidFill>
                  <a:srgbClr val="FFFF00"/>
                </a:solidFill>
                <a:latin typeface="Franklin Gothic Demi" panose="020B0703020102020204" pitchFamily="34" charset="0"/>
              </a:rPr>
              <a:t>Human males have sex organs that are outside the body.</a:t>
            </a:r>
          </a:p>
          <a:p>
            <a:pPr>
              <a:buFont typeface="Wingdings" panose="05000000000000000000" pitchFamily="2" charset="2"/>
              <a:buChar char="q"/>
            </a:pPr>
            <a:r>
              <a:rPr lang="en-IN" sz="2400" dirty="0">
                <a:solidFill>
                  <a:srgbClr val="FFFF00"/>
                </a:solidFill>
                <a:latin typeface="Franklin Gothic Demi" panose="020B0703020102020204" pitchFamily="34" charset="0"/>
              </a:rPr>
              <a:t>Penis: It is located in front of the body between the legs. It provide means of urination and sexual function.</a:t>
            </a:r>
          </a:p>
          <a:p>
            <a:pPr>
              <a:buFont typeface="Wingdings" panose="05000000000000000000" pitchFamily="2" charset="2"/>
              <a:buChar char="q"/>
            </a:pPr>
            <a:r>
              <a:rPr lang="en-IN" sz="2400" dirty="0">
                <a:solidFill>
                  <a:srgbClr val="FFFF00"/>
                </a:solidFill>
                <a:latin typeface="Franklin Gothic Demi" panose="020B0703020102020204" pitchFamily="34" charset="0"/>
              </a:rPr>
              <a:t>Scrotum: It is a sac that is made of skin containing testicles. It holds the testes outside the body and provides optimal temperature for the formation of sperms. This temperature is 1-3</a:t>
            </a:r>
            <a:r>
              <a:rPr lang="en-IN" sz="2400" baseline="30000" dirty="0">
                <a:solidFill>
                  <a:srgbClr val="FFFF00"/>
                </a:solidFill>
                <a:latin typeface="Franklin Gothic Demi" panose="020B0703020102020204" pitchFamily="34" charset="0"/>
              </a:rPr>
              <a:t>0</a:t>
            </a:r>
            <a:r>
              <a:rPr lang="en-IN" sz="2400" dirty="0">
                <a:solidFill>
                  <a:srgbClr val="FFFF00"/>
                </a:solidFill>
                <a:latin typeface="Franklin Gothic Demi" panose="020B0703020102020204" pitchFamily="34" charset="0"/>
              </a:rPr>
              <a:t>C lower than the temperature of the body.</a:t>
            </a:r>
          </a:p>
          <a:p>
            <a:pPr>
              <a:buFont typeface="Wingdings" panose="05000000000000000000" pitchFamily="2" charset="2"/>
              <a:buChar char="q"/>
            </a:pPr>
            <a:r>
              <a:rPr lang="en-IN" sz="2400" dirty="0">
                <a:solidFill>
                  <a:srgbClr val="FFFF00"/>
                </a:solidFill>
                <a:latin typeface="Franklin Gothic Demi" panose="020B0703020102020204" pitchFamily="34" charset="0"/>
              </a:rPr>
              <a:t>Testicles: The testicles also called testes are male sex glands located in the scrotum. They produce and store sperm.</a:t>
            </a:r>
          </a:p>
          <a:p>
            <a:pPr>
              <a:buFont typeface="Wingdings" panose="05000000000000000000" pitchFamily="2" charset="2"/>
              <a:buChar char="q"/>
            </a:pPr>
            <a:r>
              <a:rPr lang="en-IN" sz="2400" dirty="0">
                <a:solidFill>
                  <a:srgbClr val="FFFF00"/>
                </a:solidFill>
                <a:latin typeface="Franklin Gothic Demi" panose="020B0703020102020204" pitchFamily="34" charset="0"/>
              </a:rPr>
              <a:t>Epididymis: It is a long coiled tube that connects  to the vas deferens. It stores sperm and transports it from the testes.</a:t>
            </a:r>
          </a:p>
          <a:p>
            <a:pPr>
              <a:buFont typeface="Wingdings" panose="05000000000000000000" pitchFamily="2" charset="2"/>
              <a:buChar char="q"/>
            </a:pPr>
            <a:r>
              <a:rPr lang="en-IN" sz="2400" dirty="0">
                <a:solidFill>
                  <a:srgbClr val="FFFF00"/>
                </a:solidFill>
                <a:latin typeface="Franklin Gothic Demi" panose="020B0703020102020204" pitchFamily="34" charset="0"/>
              </a:rPr>
              <a:t>Vas deferens: It is a tube that carries sperm from the epididymis to the urethra.</a:t>
            </a:r>
          </a:p>
          <a:p>
            <a:pPr>
              <a:buFont typeface="Wingdings" panose="05000000000000000000" pitchFamily="2" charset="2"/>
              <a:buChar char="q"/>
            </a:pPr>
            <a:r>
              <a:rPr lang="en-IN" sz="2400" dirty="0">
                <a:solidFill>
                  <a:srgbClr val="FFFF00"/>
                </a:solidFill>
                <a:latin typeface="Franklin Gothic Demi" panose="020B0703020102020204" pitchFamily="34" charset="0"/>
              </a:rPr>
              <a:t>Urethra: It is a tube that goes from the urinary bladder, through the penis, to the outside body. </a:t>
            </a:r>
          </a:p>
        </p:txBody>
      </p:sp>
      <p:pic>
        <p:nvPicPr>
          <p:cNvPr id="5" name="Picture 4">
            <a:extLst>
              <a:ext uri="{FF2B5EF4-FFF2-40B4-BE49-F238E27FC236}">
                <a16:creationId xmlns:a16="http://schemas.microsoft.com/office/drawing/2014/main" id="{14FB71D7-37E3-4631-9DB7-472042F883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314" y="1124744"/>
            <a:ext cx="4904704" cy="4968552"/>
          </a:xfrm>
          <a:prstGeom prst="rect">
            <a:avLst/>
          </a:prstGeom>
          <a:ln w="38100">
            <a:solidFill>
              <a:srgbClr val="FF0000"/>
            </a:solidFill>
          </a:ln>
        </p:spPr>
      </p:pic>
      <p:pic>
        <p:nvPicPr>
          <p:cNvPr id="7" name="Audio 6">
            <a:hlinkClick r:id="" action="ppaction://media"/>
            <a:extLst>
              <a:ext uri="{FF2B5EF4-FFF2-40B4-BE49-F238E27FC236}">
                <a16:creationId xmlns:a16="http://schemas.microsoft.com/office/drawing/2014/main" id="{B74B308D-D3D5-4DE1-B60B-53EC742B81A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96695149"/>
      </p:ext>
    </p:extLst>
  </p:cSld>
  <p:clrMapOvr>
    <a:masterClrMapping/>
  </p:clrMapOvr>
  <mc:AlternateContent xmlns:mc="http://schemas.openxmlformats.org/markup-compatibility/2006" xmlns:p14="http://schemas.microsoft.com/office/powerpoint/2010/main">
    <mc:Choice Requires="p14">
      <p:transition spd="slow" p14:dur="2000" advTm="61556"/>
    </mc:Choice>
    <mc:Fallback xmlns="">
      <p:transition spd="slow" advTm="61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1000"/>
                                        <p:tgtEl>
                                          <p:spTgt spid="3">
                                            <p:txEl>
                                              <p:pRg st="5" end="5"/>
                                            </p:txEl>
                                          </p:spTgt>
                                        </p:tgtEl>
                                      </p:cBhvr>
                                    </p:animEffect>
                                    <p:anim calcmode="lin" valueType="num">
                                      <p:cBhvr>
                                        <p:cTn id="5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1000"/>
                                        <p:tgtEl>
                                          <p:spTgt spid="3">
                                            <p:txEl>
                                              <p:pRg st="6" end="6"/>
                                            </p:txEl>
                                          </p:spTgt>
                                        </p:tgtEl>
                                      </p:cBhvr>
                                    </p:animEffect>
                                    <p:anim calcmode="lin" valueType="num">
                                      <p:cBhvr>
                                        <p:cTn id="6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8" fill="hold" display="0">
                  <p:stCondLst>
                    <p:cond delay="indefinite"/>
                  </p:stCondLst>
                  <p:endCondLst>
                    <p:cond evt="onStopAudio" delay="0">
                      <p:tgtEl>
                        <p:sldTgt/>
                      </p:tgtEl>
                    </p:cond>
                  </p:endCondLst>
                </p:cTn>
                <p:tgtEl>
                  <p:spTgt spid="7"/>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0FF57-150C-4FD0-83D6-E154AC6B7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949"/>
            <a:ext cx="12220354" cy="6873949"/>
          </a:xfrm>
          <a:prstGeom prst="rect">
            <a:avLst/>
          </a:prstGeom>
        </p:spPr>
      </p:pic>
      <p:sp>
        <p:nvSpPr>
          <p:cNvPr id="2" name="Title 1"/>
          <p:cNvSpPr>
            <a:spLocks noGrp="1"/>
          </p:cNvSpPr>
          <p:nvPr>
            <p:ph type="title"/>
          </p:nvPr>
        </p:nvSpPr>
        <p:spPr>
          <a:xfrm>
            <a:off x="1336576" y="44623"/>
            <a:ext cx="10094912" cy="792089"/>
          </a:xfrm>
          <a:solidFill>
            <a:srgbClr val="FFFF00"/>
          </a:solidFill>
        </p:spPr>
        <p:txBody>
          <a:bodyPr>
            <a:normAutofit fontScale="90000"/>
          </a:bodyPr>
          <a:lstStyle/>
          <a:p>
            <a:r>
              <a:rPr lang="en-IN" dirty="0">
                <a:latin typeface="Arial Black" panose="020B0A04020102020204" pitchFamily="34" charset="0"/>
              </a:rPr>
              <a:t>FEMALE REPRODUCTIVE SYSTEM</a:t>
            </a:r>
          </a:p>
        </p:txBody>
      </p:sp>
      <p:sp>
        <p:nvSpPr>
          <p:cNvPr id="3" name="Content Placeholder 2"/>
          <p:cNvSpPr>
            <a:spLocks noGrp="1"/>
          </p:cNvSpPr>
          <p:nvPr>
            <p:ph idx="1"/>
          </p:nvPr>
        </p:nvSpPr>
        <p:spPr>
          <a:xfrm>
            <a:off x="119336" y="953344"/>
            <a:ext cx="6552728" cy="5860032"/>
          </a:xfrm>
          <a:noFill/>
        </p:spPr>
        <p:txBody>
          <a:bodyPr anchor="ctr">
            <a:normAutofit fontScale="92500"/>
          </a:bodyPr>
          <a:lstStyle/>
          <a:p>
            <a:pPr>
              <a:buFont typeface="Wingdings" panose="05000000000000000000" pitchFamily="2" charset="2"/>
              <a:buChar char="q"/>
            </a:pPr>
            <a:r>
              <a:rPr lang="en-IN" sz="2400" dirty="0">
                <a:latin typeface="Franklin Gothic Demi" panose="020B0703020102020204" pitchFamily="34" charset="0"/>
              </a:rPr>
              <a:t>The organs of the female that are directly involved in the reproduction are located inside her body. </a:t>
            </a:r>
          </a:p>
          <a:p>
            <a:pPr>
              <a:buFont typeface="Wingdings" panose="05000000000000000000" pitchFamily="2" charset="2"/>
              <a:buChar char="q"/>
            </a:pPr>
            <a:r>
              <a:rPr lang="en-IN" sz="2400" dirty="0">
                <a:latin typeface="Franklin Gothic Demi" panose="020B0703020102020204" pitchFamily="34" charset="0"/>
              </a:rPr>
              <a:t>Ovaries: An organ which produce and release eggs. Female hormones like </a:t>
            </a:r>
            <a:r>
              <a:rPr lang="en-IN" sz="2400" dirty="0" err="1">
                <a:latin typeface="Franklin Gothic Demi" panose="020B0703020102020204" pitchFamily="34" charset="0"/>
              </a:rPr>
              <a:t>estrogen</a:t>
            </a:r>
            <a:r>
              <a:rPr lang="en-IN" sz="2400" dirty="0">
                <a:latin typeface="Franklin Gothic Demi" panose="020B0703020102020204" pitchFamily="34" charset="0"/>
              </a:rPr>
              <a:t> and progesterone are produced here.</a:t>
            </a:r>
          </a:p>
          <a:p>
            <a:pPr>
              <a:buFont typeface="Wingdings" panose="05000000000000000000" pitchFamily="2" charset="2"/>
              <a:buChar char="q"/>
            </a:pPr>
            <a:r>
              <a:rPr lang="en-IN" sz="2400" dirty="0">
                <a:latin typeface="Franklin Gothic Demi" panose="020B0703020102020204" pitchFamily="34" charset="0"/>
              </a:rPr>
              <a:t>Oviduct / Fallopian tube: A fine tube which carry the eggs from ovaries to the uterus.</a:t>
            </a:r>
          </a:p>
          <a:p>
            <a:pPr>
              <a:buFont typeface="Wingdings" panose="05000000000000000000" pitchFamily="2" charset="2"/>
              <a:buChar char="q"/>
            </a:pPr>
            <a:r>
              <a:rPr lang="en-IN" sz="2400" dirty="0">
                <a:latin typeface="Franklin Gothic Demi" panose="020B0703020102020204" pitchFamily="34" charset="0"/>
              </a:rPr>
              <a:t>Uterus: It is a muscular organ with an inner layer of spongy tissues where the fertilised egg develops.</a:t>
            </a:r>
          </a:p>
          <a:p>
            <a:pPr>
              <a:buFont typeface="Wingdings" panose="05000000000000000000" pitchFamily="2" charset="2"/>
              <a:buChar char="q"/>
            </a:pPr>
            <a:r>
              <a:rPr lang="en-IN" sz="2400" dirty="0">
                <a:latin typeface="Franklin Gothic Demi" panose="020B0703020102020204" pitchFamily="34" charset="0"/>
              </a:rPr>
              <a:t>Cervix: It is a ring of muscles that acts as an opening point into the uterus, where sperm can reach the eggs and can lead to fertilisation.</a:t>
            </a:r>
          </a:p>
          <a:p>
            <a:pPr>
              <a:buFont typeface="Wingdings" panose="05000000000000000000" pitchFamily="2" charset="2"/>
              <a:buChar char="q"/>
            </a:pPr>
            <a:r>
              <a:rPr lang="en-IN" sz="2400" dirty="0">
                <a:latin typeface="Franklin Gothic Demi" panose="020B0703020102020204" pitchFamily="34" charset="0"/>
              </a:rPr>
              <a:t>Vagina: A muscular tube which leads to the outside of the body.</a:t>
            </a:r>
          </a:p>
        </p:txBody>
      </p:sp>
      <p:pic>
        <p:nvPicPr>
          <p:cNvPr id="9" name="Picture 8">
            <a:extLst>
              <a:ext uri="{FF2B5EF4-FFF2-40B4-BE49-F238E27FC236}">
                <a16:creationId xmlns:a16="http://schemas.microsoft.com/office/drawing/2014/main" id="{357DE3FB-3AB8-4530-8E8C-9917EE1DD4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8922" y="1700808"/>
            <a:ext cx="5253742" cy="3670737"/>
          </a:xfrm>
          <a:prstGeom prst="rect">
            <a:avLst/>
          </a:prstGeom>
          <a:ln w="38100">
            <a:solidFill>
              <a:srgbClr val="FF0000"/>
            </a:solidFill>
          </a:ln>
        </p:spPr>
      </p:pic>
      <p:pic>
        <p:nvPicPr>
          <p:cNvPr id="4" name="Audio 3">
            <a:hlinkClick r:id="" action="ppaction://media"/>
            <a:extLst>
              <a:ext uri="{FF2B5EF4-FFF2-40B4-BE49-F238E27FC236}">
                <a16:creationId xmlns:a16="http://schemas.microsoft.com/office/drawing/2014/main" id="{790B680E-EEE9-49EF-B6D9-487B027CF06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840266129"/>
      </p:ext>
    </p:extLst>
  </p:cSld>
  <p:clrMapOvr>
    <a:masterClrMapping/>
  </p:clrMapOvr>
  <mc:AlternateContent xmlns:mc="http://schemas.openxmlformats.org/markup-compatibility/2006" xmlns:p14="http://schemas.microsoft.com/office/powerpoint/2010/main">
    <mc:Choice Requires="p14">
      <p:transition spd="slow" p14:dur="2000" advTm="52083"/>
    </mc:Choice>
    <mc:Fallback xmlns="">
      <p:transition spd="slow" advTm="5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1000"/>
                                        <p:tgtEl>
                                          <p:spTgt spid="3">
                                            <p:txEl>
                                              <p:pRg st="1" end="1"/>
                                            </p:txEl>
                                          </p:spTgt>
                                        </p:tgtEl>
                                      </p:cBhvr>
                                    </p:animEffect>
                                    <p:anim calcmode="lin" valueType="num">
                                      <p:cBhvr>
                                        <p:cTn id="3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fade">
                                      <p:cBhvr>
                                        <p:cTn id="37" dur="1000"/>
                                        <p:tgtEl>
                                          <p:spTgt spid="3">
                                            <p:txEl>
                                              <p:pRg st="2" end="2"/>
                                            </p:txEl>
                                          </p:spTgt>
                                        </p:tgtEl>
                                      </p:cBhvr>
                                    </p:animEffect>
                                    <p:anim calcmode="lin" valueType="num">
                                      <p:cBhvr>
                                        <p:cTn id="3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1000"/>
                                        <p:tgtEl>
                                          <p:spTgt spid="3">
                                            <p:txEl>
                                              <p:pRg st="5" end="5"/>
                                            </p:txEl>
                                          </p:spTgt>
                                        </p:tgtEl>
                                      </p:cBhvr>
                                    </p:animEffect>
                                    <p:anim calcmode="lin" valueType="num">
                                      <p:cBhvr>
                                        <p:cTn id="5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4"/>
                </p:tgtEl>
              </p:cMediaNode>
            </p:audio>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5500BC1-D74F-4841-BC77-EEEED2E54A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3151" y="106941"/>
            <a:ext cx="9953289" cy="680640"/>
          </a:xfrm>
        </p:spPr>
        <p:txBody>
          <a:bodyPr>
            <a:normAutofit fontScale="90000"/>
          </a:bodyPr>
          <a:lstStyle/>
          <a:p>
            <a:r>
              <a:rPr lang="en-IN" dirty="0">
                <a:solidFill>
                  <a:srgbClr val="FFFF00"/>
                </a:solidFill>
                <a:latin typeface="Arial Black" panose="020B0A04020102020204" pitchFamily="34" charset="0"/>
              </a:rPr>
              <a:t>DEVELOPMENT IN HUMAN BEINGS</a:t>
            </a:r>
          </a:p>
        </p:txBody>
      </p:sp>
      <p:sp>
        <p:nvSpPr>
          <p:cNvPr id="3" name="Content Placeholder 2"/>
          <p:cNvSpPr>
            <a:spLocks noGrp="1"/>
          </p:cNvSpPr>
          <p:nvPr>
            <p:ph idx="1"/>
          </p:nvPr>
        </p:nvSpPr>
        <p:spPr>
          <a:xfrm>
            <a:off x="72008" y="980728"/>
            <a:ext cx="6928953" cy="5877271"/>
          </a:xfrm>
        </p:spPr>
        <p:txBody>
          <a:bodyPr anchor="ctr">
            <a:normAutofit fontScale="55000" lnSpcReduction="20000"/>
          </a:bodyPr>
          <a:lstStyle/>
          <a:p>
            <a:pPr>
              <a:lnSpc>
                <a:spcPct val="120000"/>
              </a:lnSpc>
              <a:buFont typeface="Wingdings" panose="05000000000000000000" pitchFamily="2" charset="2"/>
              <a:buChar char="q"/>
            </a:pPr>
            <a:r>
              <a:rPr lang="en-IN" dirty="0">
                <a:latin typeface="Franklin Gothic Demi" panose="020B0703020102020204" pitchFamily="34" charset="0"/>
              </a:rPr>
              <a:t>Fertilisation: During sexual intercourse, the penis releases millions of sperms into the vagina.  Out of millions of sperms on reaching vagina, only few of them are able to swim with the help of their tail, reach the fallopian tube and the rest die. It there happens to be an egg in the fallopian tube or oviduct, it gets fertilised by just one single sperm and converts into zygote.</a:t>
            </a:r>
          </a:p>
          <a:p>
            <a:pPr>
              <a:lnSpc>
                <a:spcPct val="120000"/>
              </a:lnSpc>
              <a:buFont typeface="Wingdings" panose="05000000000000000000" pitchFamily="2" charset="2"/>
              <a:buChar char="q"/>
            </a:pPr>
            <a:r>
              <a:rPr lang="en-IN" dirty="0">
                <a:latin typeface="Franklin Gothic Demi" panose="020B0703020102020204" pitchFamily="34" charset="0"/>
              </a:rPr>
              <a:t>Implantation: The zygote soon undergoes a series of cell division and when it reaches the uterus it has already been formed into a small ball of cells called blastocyst. When this embryo sticks to the wall of the uterus. This process is called implantation and results in pregnancy. The implantation is complete in about 10 days after fertilisation.</a:t>
            </a:r>
          </a:p>
          <a:p>
            <a:pPr>
              <a:lnSpc>
                <a:spcPct val="120000"/>
              </a:lnSpc>
              <a:buFont typeface="Wingdings" panose="05000000000000000000" pitchFamily="2" charset="2"/>
              <a:buChar char="q"/>
            </a:pPr>
            <a:r>
              <a:rPr lang="en-IN" dirty="0">
                <a:latin typeface="Franklin Gothic Demi" panose="020B0703020102020204" pitchFamily="34" charset="0"/>
              </a:rPr>
              <a:t>Gestation: The complete development of the embryo from implantation to a full grown baby lasts for 280 days or 40 weeks. This period is called gestation period.</a:t>
            </a:r>
          </a:p>
          <a:p>
            <a:pPr>
              <a:lnSpc>
                <a:spcPct val="120000"/>
              </a:lnSpc>
              <a:buFont typeface="Wingdings" panose="05000000000000000000" pitchFamily="2" charset="2"/>
              <a:buChar char="q"/>
            </a:pPr>
            <a:r>
              <a:rPr lang="en-IN" dirty="0">
                <a:latin typeface="Franklin Gothic Demi" panose="020B0703020102020204" pitchFamily="34" charset="0"/>
              </a:rPr>
              <a:t>Parturition: When the baby is fully developed, the wall of the uterus contracts to expel the baby out through the vagina. This is called parturition. </a:t>
            </a:r>
          </a:p>
        </p:txBody>
      </p:sp>
      <p:pic>
        <p:nvPicPr>
          <p:cNvPr id="7" name="Picture 6">
            <a:extLst>
              <a:ext uri="{FF2B5EF4-FFF2-40B4-BE49-F238E27FC236}">
                <a16:creationId xmlns:a16="http://schemas.microsoft.com/office/drawing/2014/main" id="{3E8BBB5F-11E8-40B9-A1A2-7A8736C319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4112" y="4085286"/>
            <a:ext cx="5015880" cy="2665774"/>
          </a:xfrm>
          <a:prstGeom prst="rect">
            <a:avLst/>
          </a:prstGeom>
        </p:spPr>
      </p:pic>
      <p:pic>
        <p:nvPicPr>
          <p:cNvPr id="8" name="Picture 7">
            <a:extLst>
              <a:ext uri="{FF2B5EF4-FFF2-40B4-BE49-F238E27FC236}">
                <a16:creationId xmlns:a16="http://schemas.microsoft.com/office/drawing/2014/main" id="{0B0EC595-C771-4D7A-9B18-7386CEF9BE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4113" y="787581"/>
            <a:ext cx="4984736" cy="3212518"/>
          </a:xfrm>
          <a:prstGeom prst="rect">
            <a:avLst/>
          </a:prstGeom>
        </p:spPr>
      </p:pic>
      <p:pic>
        <p:nvPicPr>
          <p:cNvPr id="5" name="Audio 4">
            <a:hlinkClick r:id="" action="ppaction://media"/>
            <a:extLst>
              <a:ext uri="{FF2B5EF4-FFF2-40B4-BE49-F238E27FC236}">
                <a16:creationId xmlns:a16="http://schemas.microsoft.com/office/drawing/2014/main" id="{90178F9A-F4EE-41BF-A332-5AA09EE2F22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644335349"/>
      </p:ext>
    </p:extLst>
  </p:cSld>
  <p:clrMapOvr>
    <a:masterClrMapping/>
  </p:clrMapOvr>
  <mc:AlternateContent xmlns:mc="http://schemas.openxmlformats.org/markup-compatibility/2006" xmlns:p14="http://schemas.microsoft.com/office/powerpoint/2010/main">
    <mc:Choice Requires="p14">
      <p:transition spd="slow" p14:dur="2000" advTm="75132"/>
    </mc:Choice>
    <mc:Fallback xmlns="">
      <p:transition spd="slow" advTm="75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1000"/>
                                        <p:tgtEl>
                                          <p:spTgt spid="3">
                                            <p:txEl>
                                              <p:pRg st="0" end="0"/>
                                            </p:txEl>
                                          </p:spTgt>
                                        </p:tgtEl>
                                      </p:cBhvr>
                                    </p:animEffect>
                                    <p:anim calcmode="lin" valueType="num">
                                      <p:cBhvr>
                                        <p:cTn id="3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1000"/>
                                        <p:tgtEl>
                                          <p:spTgt spid="3">
                                            <p:txEl>
                                              <p:pRg st="1" end="1"/>
                                            </p:txEl>
                                          </p:spTgt>
                                        </p:tgtEl>
                                      </p:cBhvr>
                                    </p:animEffect>
                                    <p:anim calcmode="lin" valueType="num">
                                      <p:cBhvr>
                                        <p:cTn id="3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Effect transition="in" filter="fade">
                                      <p:cBhvr>
                                        <p:cTn id="44" dur="1000"/>
                                        <p:tgtEl>
                                          <p:spTgt spid="3">
                                            <p:txEl>
                                              <p:pRg st="2" end="2"/>
                                            </p:txEl>
                                          </p:spTgt>
                                        </p:tgtEl>
                                      </p:cBhvr>
                                    </p:animEffect>
                                    <p:anim calcmode="lin" valueType="num">
                                      <p:cBhvr>
                                        <p:cTn id="4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fade">
                                      <p:cBhvr>
                                        <p:cTn id="51" dur="1000"/>
                                        <p:tgtEl>
                                          <p:spTgt spid="3">
                                            <p:txEl>
                                              <p:pRg st="3" end="3"/>
                                            </p:txEl>
                                          </p:spTgt>
                                        </p:tgtEl>
                                      </p:cBhvr>
                                    </p:animEffect>
                                    <p:anim calcmode="lin" valueType="num">
                                      <p:cBhvr>
                                        <p:cTn id="5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C7A9AC-20F7-4EF7-BD21-51C1EA9E6A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AD89E8-6A8D-4CD7-A6BB-2AA76DE63539}"/>
              </a:ext>
            </a:extLst>
          </p:cNvPr>
          <p:cNvSpPr>
            <a:spLocks noGrp="1"/>
          </p:cNvSpPr>
          <p:nvPr>
            <p:ph type="title"/>
          </p:nvPr>
        </p:nvSpPr>
        <p:spPr>
          <a:xfrm>
            <a:off x="3657601" y="1158461"/>
            <a:ext cx="5317435" cy="1939305"/>
          </a:xfrm>
          <a:noFill/>
        </p:spPr>
        <p:txBody>
          <a:bodyPr>
            <a:noAutofit/>
          </a:bodyPr>
          <a:lstStyle/>
          <a:p>
            <a:pPr algn="ctr">
              <a:lnSpc>
                <a:spcPct val="100000"/>
              </a:lnSpc>
            </a:pPr>
            <a:r>
              <a:rPr lang="en-US" sz="6600" dirty="0">
                <a:solidFill>
                  <a:schemeClr val="bg1"/>
                </a:solidFill>
                <a:latin typeface="Arial Black" panose="020B0A04020102020204" pitchFamily="34" charset="0"/>
              </a:rPr>
              <a:t>Thank you students!</a:t>
            </a:r>
            <a:endParaRPr lang="en-IN" sz="6600" dirty="0">
              <a:solidFill>
                <a:schemeClr val="bg1"/>
              </a:solidFill>
              <a:latin typeface="Arial Black" panose="020B0A04020102020204" pitchFamily="34" charset="0"/>
            </a:endParaRPr>
          </a:p>
        </p:txBody>
      </p:sp>
      <p:pic>
        <p:nvPicPr>
          <p:cNvPr id="4" name="Audio 3">
            <a:hlinkClick r:id="" action="ppaction://media"/>
            <a:extLst>
              <a:ext uri="{FF2B5EF4-FFF2-40B4-BE49-F238E27FC236}">
                <a16:creationId xmlns:a16="http://schemas.microsoft.com/office/drawing/2014/main" id="{36376897-C7A5-4045-80C2-D74FC0BA1E3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88761718"/>
      </p:ext>
    </p:extLst>
  </p:cSld>
  <p:clrMapOvr>
    <a:masterClrMapping/>
  </p:clrMapOvr>
  <mc:AlternateContent xmlns:mc="http://schemas.openxmlformats.org/markup-compatibility/2006" xmlns:p14="http://schemas.microsoft.com/office/powerpoint/2010/main">
    <mc:Choice Requires="p14">
      <p:transition spd="slow" p14:dur="1600" advTm="4222">
        <p14:gallery dir="l"/>
      </p:transition>
    </mc:Choice>
    <mc:Fallback xmlns="">
      <p:transition spd="slow" advTm="4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300"/>
                                  </p:iterate>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8E0205-81D4-459B-B0AD-45EBE43BB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8" y="0"/>
            <a:ext cx="12199678" cy="6844775"/>
          </a:xfrm>
          <a:prstGeom prst="rect">
            <a:avLst/>
          </a:prstGeom>
        </p:spPr>
      </p:pic>
      <p:sp>
        <p:nvSpPr>
          <p:cNvPr id="4" name="Title 1">
            <a:extLst>
              <a:ext uri="{FF2B5EF4-FFF2-40B4-BE49-F238E27FC236}">
                <a16:creationId xmlns:a16="http://schemas.microsoft.com/office/drawing/2014/main" id="{D18644A1-2CBD-46AF-93C9-ECC4440E4946}"/>
              </a:ext>
            </a:extLst>
          </p:cNvPr>
          <p:cNvSpPr txBox="1">
            <a:spLocks/>
          </p:cNvSpPr>
          <p:nvPr/>
        </p:nvSpPr>
        <p:spPr>
          <a:xfrm>
            <a:off x="119336" y="125626"/>
            <a:ext cx="11953328" cy="927110"/>
          </a:xfrm>
          <a:prstGeom prst="rect">
            <a:avLst/>
          </a:prstGeom>
          <a:solidFill>
            <a:srgbClr val="FFFF00">
              <a:alpha val="49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dirty="0">
                <a:solidFill>
                  <a:schemeClr val="bg1"/>
                </a:solidFill>
                <a:latin typeface="Arial Black" panose="020B0A04020102020204" pitchFamily="34" charset="0"/>
              </a:rPr>
              <a:t>SEXUAL REPRODUCTION IN PLANTS</a:t>
            </a:r>
          </a:p>
        </p:txBody>
      </p:sp>
      <p:sp>
        <p:nvSpPr>
          <p:cNvPr id="5" name="Subtitle 2">
            <a:extLst>
              <a:ext uri="{FF2B5EF4-FFF2-40B4-BE49-F238E27FC236}">
                <a16:creationId xmlns:a16="http://schemas.microsoft.com/office/drawing/2014/main" id="{74693DB8-2271-46DD-9FDF-75DB3822D0F4}"/>
              </a:ext>
            </a:extLst>
          </p:cNvPr>
          <p:cNvSpPr txBox="1">
            <a:spLocks/>
          </p:cNvSpPr>
          <p:nvPr/>
        </p:nvSpPr>
        <p:spPr>
          <a:xfrm>
            <a:off x="119336" y="5157192"/>
            <a:ext cx="11953328" cy="1636895"/>
          </a:xfrm>
          <a:prstGeom prst="rect">
            <a:avLst/>
          </a:prstGeom>
          <a:solidFill>
            <a:srgbClr val="00B0F0">
              <a:alpha val="45000"/>
            </a:srgbClr>
          </a:solidFill>
        </p:spPr>
        <p:txBody>
          <a:bodyPr vert="horz" lIns="91440" tIns="45720" rIns="91440" bIns="45720" rtlCol="0" anchor="ctr">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IN" dirty="0">
                <a:solidFill>
                  <a:schemeClr val="bg1"/>
                </a:solidFill>
                <a:latin typeface="Franklin Gothic Demi" panose="020B0703020102020204" pitchFamily="34" charset="0"/>
              </a:rPr>
              <a:t>Plant reproduction is the production of new offspring in plants both  asexually and sexually, but majority of the flower reproduce sexually.</a:t>
            </a:r>
          </a:p>
        </p:txBody>
      </p:sp>
      <p:pic>
        <p:nvPicPr>
          <p:cNvPr id="2" name="Audio 1">
            <a:hlinkClick r:id="" action="ppaction://media"/>
            <a:extLst>
              <a:ext uri="{FF2B5EF4-FFF2-40B4-BE49-F238E27FC236}">
                <a16:creationId xmlns:a16="http://schemas.microsoft.com/office/drawing/2014/main" id="{971FD032-D52C-4C20-9E3B-0D3AE20830F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27229582"/>
      </p:ext>
    </p:extLst>
  </p:cSld>
  <p:clrMapOvr>
    <a:masterClrMapping/>
  </p:clrMapOvr>
  <mc:AlternateContent xmlns:mc="http://schemas.openxmlformats.org/markup-compatibility/2006" xmlns:p14="http://schemas.microsoft.com/office/powerpoint/2010/main">
    <mc:Choice Requires="p14">
      <p:transition spd="slow" p14:dur="2000" advTm="14079"/>
    </mc:Choice>
    <mc:Fallback xmlns="">
      <p:transition spd="slow" advTm="14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C62AE7-808F-4B37-97E9-B8215588C9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48309"/>
          </a:xfrm>
          <a:prstGeom prst="rect">
            <a:avLst/>
          </a:prstGeom>
        </p:spPr>
      </p:pic>
      <p:sp>
        <p:nvSpPr>
          <p:cNvPr id="4" name="Content Placeholder 2">
            <a:extLst>
              <a:ext uri="{FF2B5EF4-FFF2-40B4-BE49-F238E27FC236}">
                <a16:creationId xmlns:a16="http://schemas.microsoft.com/office/drawing/2014/main" id="{64B22FB1-0B0A-4328-851E-956651A53D8C}"/>
              </a:ext>
            </a:extLst>
          </p:cNvPr>
          <p:cNvSpPr txBox="1">
            <a:spLocks/>
          </p:cNvSpPr>
          <p:nvPr/>
        </p:nvSpPr>
        <p:spPr>
          <a:xfrm>
            <a:off x="158078" y="980728"/>
            <a:ext cx="11875844" cy="2931139"/>
          </a:xfrm>
          <a:prstGeom prst="rect">
            <a:avLst/>
          </a:prstGeom>
          <a:solidFill>
            <a:srgbClr val="7030A0">
              <a:alpha val="76000"/>
            </a:srgbClr>
          </a:solidFill>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buFont typeface="Wingdings" panose="05000000000000000000" pitchFamily="2" charset="2"/>
              <a:buChar char="q"/>
            </a:pPr>
            <a:r>
              <a:rPr lang="en-IN" sz="2400" dirty="0">
                <a:solidFill>
                  <a:srgbClr val="FFFF00"/>
                </a:solidFill>
                <a:latin typeface="Franklin Gothic Demi" panose="020B0703020102020204" pitchFamily="34" charset="0"/>
              </a:rPr>
              <a:t>Flower is a specialised shoot in which the leaves are modified into floral structures. It is responsible to produce seeds that grow into new plants. Flowers are of different sizes, shapes and colours. </a:t>
            </a:r>
            <a:r>
              <a:rPr lang="en-IN" sz="2400" i="1" dirty="0">
                <a:solidFill>
                  <a:srgbClr val="FFFF00"/>
                </a:solidFill>
                <a:latin typeface="Franklin Gothic Demi" panose="020B0703020102020204" pitchFamily="34" charset="0"/>
              </a:rPr>
              <a:t>Duckweed blossom </a:t>
            </a:r>
            <a:r>
              <a:rPr lang="en-IN" sz="2400" dirty="0">
                <a:solidFill>
                  <a:srgbClr val="FFFF00"/>
                </a:solidFill>
                <a:latin typeface="Franklin Gothic Demi" panose="020B0703020102020204" pitchFamily="34" charset="0"/>
              </a:rPr>
              <a:t>is the microscopic flower whereas </a:t>
            </a:r>
            <a:r>
              <a:rPr lang="en-IN" sz="2400" i="1" dirty="0" err="1">
                <a:solidFill>
                  <a:srgbClr val="FFFF00"/>
                </a:solidFill>
                <a:latin typeface="Franklin Gothic Demi" panose="020B0703020102020204" pitchFamily="34" charset="0"/>
              </a:rPr>
              <a:t>Rafflesia</a:t>
            </a:r>
            <a:r>
              <a:rPr lang="en-IN" sz="2400" i="1" dirty="0">
                <a:solidFill>
                  <a:srgbClr val="FFFF00"/>
                </a:solidFill>
                <a:latin typeface="Franklin Gothic Demi" panose="020B0703020102020204" pitchFamily="34" charset="0"/>
              </a:rPr>
              <a:t> </a:t>
            </a:r>
            <a:r>
              <a:rPr lang="en-IN" sz="2400" i="1" dirty="0" err="1">
                <a:solidFill>
                  <a:srgbClr val="FFFF00"/>
                </a:solidFill>
                <a:latin typeface="Franklin Gothic Demi" panose="020B0703020102020204" pitchFamily="34" charset="0"/>
              </a:rPr>
              <a:t>arnoldi</a:t>
            </a:r>
            <a:r>
              <a:rPr lang="en-IN" sz="2400" i="1" dirty="0">
                <a:solidFill>
                  <a:srgbClr val="FFFF00"/>
                </a:solidFill>
                <a:latin typeface="Franklin Gothic Demi" panose="020B0703020102020204" pitchFamily="34" charset="0"/>
              </a:rPr>
              <a:t> </a:t>
            </a:r>
            <a:r>
              <a:rPr lang="en-IN" sz="2400" dirty="0">
                <a:solidFill>
                  <a:srgbClr val="FFFF00"/>
                </a:solidFill>
                <a:latin typeface="Franklin Gothic Demi" panose="020B0703020102020204" pitchFamily="34" charset="0"/>
              </a:rPr>
              <a:t>is the largest flower.</a:t>
            </a:r>
          </a:p>
          <a:p>
            <a:pPr>
              <a:lnSpc>
                <a:spcPct val="120000"/>
              </a:lnSpc>
              <a:buFont typeface="Wingdings" panose="05000000000000000000" pitchFamily="2" charset="2"/>
              <a:buChar char="q"/>
            </a:pPr>
            <a:r>
              <a:rPr lang="en-IN" sz="2400" dirty="0">
                <a:solidFill>
                  <a:srgbClr val="FFFF00"/>
                </a:solidFill>
                <a:latin typeface="Franklin Gothic Demi" panose="020B0703020102020204" pitchFamily="34" charset="0"/>
              </a:rPr>
              <a:t>Bisexual or Hermaphrodite : Flowers the make both the male and female gametes are called hermaphrodite. E.g. China rose, mustard etc.</a:t>
            </a:r>
          </a:p>
          <a:p>
            <a:pPr>
              <a:lnSpc>
                <a:spcPct val="120000"/>
              </a:lnSpc>
              <a:buFont typeface="Wingdings" panose="05000000000000000000" pitchFamily="2" charset="2"/>
              <a:buChar char="q"/>
            </a:pPr>
            <a:r>
              <a:rPr lang="en-IN" sz="2400" dirty="0">
                <a:solidFill>
                  <a:srgbClr val="FFFF00"/>
                </a:solidFill>
                <a:latin typeface="Franklin Gothic Demi" panose="020B0703020102020204" pitchFamily="34" charset="0"/>
              </a:rPr>
              <a:t>FUNCTION: It helps in the development of fruits and seeds. Bright colour of the flower, fragrance and the sweet nectar attracts insects and birds for pollination. </a:t>
            </a:r>
          </a:p>
        </p:txBody>
      </p:sp>
      <p:sp>
        <p:nvSpPr>
          <p:cNvPr id="5" name="Title 1">
            <a:extLst>
              <a:ext uri="{FF2B5EF4-FFF2-40B4-BE49-F238E27FC236}">
                <a16:creationId xmlns:a16="http://schemas.microsoft.com/office/drawing/2014/main" id="{1C07B338-71D8-4E5D-AF0D-0E41DB52B1D3}"/>
              </a:ext>
            </a:extLst>
          </p:cNvPr>
          <p:cNvSpPr txBox="1">
            <a:spLocks/>
          </p:cNvSpPr>
          <p:nvPr/>
        </p:nvSpPr>
        <p:spPr>
          <a:xfrm>
            <a:off x="4223792" y="116632"/>
            <a:ext cx="3384376" cy="777093"/>
          </a:xfrm>
          <a:prstGeom prst="rect">
            <a:avLst/>
          </a:prstGeom>
          <a:solidFill>
            <a:srgbClr val="00B0F0">
              <a:alpha val="35000"/>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dirty="0">
                <a:latin typeface="Arial Black" panose="020B0A04020102020204" pitchFamily="34" charset="0"/>
              </a:rPr>
              <a:t>FLOWER</a:t>
            </a:r>
          </a:p>
        </p:txBody>
      </p:sp>
      <p:pic>
        <p:nvPicPr>
          <p:cNvPr id="6" name="Picture 5">
            <a:extLst>
              <a:ext uri="{FF2B5EF4-FFF2-40B4-BE49-F238E27FC236}">
                <a16:creationId xmlns:a16="http://schemas.microsoft.com/office/drawing/2014/main" id="{CBAA3F8E-8F50-44DB-945D-891427D64F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693" y="3984340"/>
            <a:ext cx="3995238" cy="2742498"/>
          </a:xfrm>
          <a:prstGeom prst="rect">
            <a:avLst/>
          </a:prstGeom>
          <a:ln w="38100">
            <a:solidFill>
              <a:schemeClr val="bg1"/>
            </a:solidFill>
          </a:ln>
        </p:spPr>
      </p:pic>
      <p:pic>
        <p:nvPicPr>
          <p:cNvPr id="8" name="Picture 7">
            <a:extLst>
              <a:ext uri="{FF2B5EF4-FFF2-40B4-BE49-F238E27FC236}">
                <a16:creationId xmlns:a16="http://schemas.microsoft.com/office/drawing/2014/main" id="{E9EE5E49-6317-42BB-97FF-65F2B03C44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0257" y="3984341"/>
            <a:ext cx="3723665" cy="2757027"/>
          </a:xfrm>
          <a:prstGeom prst="rect">
            <a:avLst/>
          </a:prstGeom>
          <a:ln w="38100">
            <a:solidFill>
              <a:schemeClr val="bg1"/>
            </a:solidFill>
          </a:ln>
        </p:spPr>
      </p:pic>
      <p:pic>
        <p:nvPicPr>
          <p:cNvPr id="7" name="Picture 6">
            <a:extLst>
              <a:ext uri="{FF2B5EF4-FFF2-40B4-BE49-F238E27FC236}">
                <a16:creationId xmlns:a16="http://schemas.microsoft.com/office/drawing/2014/main" id="{6A0BA3E7-592A-4472-AD1B-E8A82CB439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1178" y="4012564"/>
            <a:ext cx="3821002" cy="2736643"/>
          </a:xfrm>
          <a:prstGeom prst="rect">
            <a:avLst/>
          </a:prstGeom>
          <a:ln w="38100">
            <a:solidFill>
              <a:schemeClr val="bg1"/>
            </a:solidFill>
          </a:ln>
        </p:spPr>
      </p:pic>
      <p:pic>
        <p:nvPicPr>
          <p:cNvPr id="3" name="Audio 2">
            <a:hlinkClick r:id="" action="ppaction://media"/>
            <a:extLst>
              <a:ext uri="{FF2B5EF4-FFF2-40B4-BE49-F238E27FC236}">
                <a16:creationId xmlns:a16="http://schemas.microsoft.com/office/drawing/2014/main" id="{B89D88AC-5738-4C3E-A1CE-E5C7CAD07178}"/>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91825938"/>
      </p:ext>
    </p:extLst>
  </p:cSld>
  <p:clrMapOvr>
    <a:masterClrMapping/>
  </p:clrMapOvr>
  <mc:AlternateContent xmlns:mc="http://schemas.openxmlformats.org/markup-compatibility/2006" xmlns:p14="http://schemas.microsoft.com/office/powerpoint/2010/main">
    <mc:Choice Requires="p14">
      <p:transition spd="slow" p14:dur="2000" advTm="55086"/>
    </mc:Choice>
    <mc:Fallback xmlns="">
      <p:transition spd="slow" advTm="55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32" presetClass="emph" presetSubtype="0" fill="hold" nodeType="afterEffect">
                                  <p:stCondLst>
                                    <p:cond delay="0"/>
                                  </p:stCondLst>
                                  <p:childTnLst>
                                    <p:animRot by="120000">
                                      <p:cBhvr>
                                        <p:cTn id="49" dur="100" fill="hold">
                                          <p:stCondLst>
                                            <p:cond delay="0"/>
                                          </p:stCondLst>
                                        </p:cTn>
                                        <p:tgtEl>
                                          <p:spTgt spid="8"/>
                                        </p:tgtEl>
                                        <p:attrNameLst>
                                          <p:attrName>r</p:attrName>
                                        </p:attrNameLst>
                                      </p:cBhvr>
                                    </p:animRot>
                                    <p:animRot by="-240000">
                                      <p:cBhvr>
                                        <p:cTn id="50" dur="200" fill="hold">
                                          <p:stCondLst>
                                            <p:cond delay="200"/>
                                          </p:stCondLst>
                                        </p:cTn>
                                        <p:tgtEl>
                                          <p:spTgt spid="8"/>
                                        </p:tgtEl>
                                        <p:attrNameLst>
                                          <p:attrName>r</p:attrName>
                                        </p:attrNameLst>
                                      </p:cBhvr>
                                    </p:animRot>
                                    <p:animRot by="240000">
                                      <p:cBhvr>
                                        <p:cTn id="51" dur="200" fill="hold">
                                          <p:stCondLst>
                                            <p:cond delay="400"/>
                                          </p:stCondLst>
                                        </p:cTn>
                                        <p:tgtEl>
                                          <p:spTgt spid="8"/>
                                        </p:tgtEl>
                                        <p:attrNameLst>
                                          <p:attrName>r</p:attrName>
                                        </p:attrNameLst>
                                      </p:cBhvr>
                                    </p:animRot>
                                    <p:animRot by="-240000">
                                      <p:cBhvr>
                                        <p:cTn id="52" dur="200" fill="hold">
                                          <p:stCondLst>
                                            <p:cond delay="600"/>
                                          </p:stCondLst>
                                        </p:cTn>
                                        <p:tgtEl>
                                          <p:spTgt spid="8"/>
                                        </p:tgtEl>
                                        <p:attrNameLst>
                                          <p:attrName>r</p:attrName>
                                        </p:attrNameLst>
                                      </p:cBhvr>
                                    </p:animRot>
                                    <p:animRot by="120000">
                                      <p:cBhvr>
                                        <p:cTn id="53" dur="200" fill="hold">
                                          <p:stCondLst>
                                            <p:cond delay="800"/>
                                          </p:stCondLst>
                                        </p:cTn>
                                        <p:tgtEl>
                                          <p:spTgt spid="8"/>
                                        </p:tgtEl>
                                        <p:attrNameLst>
                                          <p:attrName>r</p:attrName>
                                        </p:attrNameLst>
                                      </p:cBhvr>
                                    </p:animRot>
                                  </p:childTnLst>
                                </p:cTn>
                              </p:par>
                              <p:par>
                                <p:cTn id="54" presetID="32" presetClass="emph" presetSubtype="0" fill="hold" nodeType="withEffect">
                                  <p:stCondLst>
                                    <p:cond delay="0"/>
                                  </p:stCondLst>
                                  <p:childTnLst>
                                    <p:animRot by="120000">
                                      <p:cBhvr>
                                        <p:cTn id="55" dur="100" fill="hold">
                                          <p:stCondLst>
                                            <p:cond delay="0"/>
                                          </p:stCondLst>
                                        </p:cTn>
                                        <p:tgtEl>
                                          <p:spTgt spid="6"/>
                                        </p:tgtEl>
                                        <p:attrNameLst>
                                          <p:attrName>r</p:attrName>
                                        </p:attrNameLst>
                                      </p:cBhvr>
                                    </p:animRot>
                                    <p:animRot by="-240000">
                                      <p:cBhvr>
                                        <p:cTn id="56" dur="200" fill="hold">
                                          <p:stCondLst>
                                            <p:cond delay="200"/>
                                          </p:stCondLst>
                                        </p:cTn>
                                        <p:tgtEl>
                                          <p:spTgt spid="6"/>
                                        </p:tgtEl>
                                        <p:attrNameLst>
                                          <p:attrName>r</p:attrName>
                                        </p:attrNameLst>
                                      </p:cBhvr>
                                    </p:animRot>
                                    <p:animRot by="240000">
                                      <p:cBhvr>
                                        <p:cTn id="57" dur="200" fill="hold">
                                          <p:stCondLst>
                                            <p:cond delay="400"/>
                                          </p:stCondLst>
                                        </p:cTn>
                                        <p:tgtEl>
                                          <p:spTgt spid="6"/>
                                        </p:tgtEl>
                                        <p:attrNameLst>
                                          <p:attrName>r</p:attrName>
                                        </p:attrNameLst>
                                      </p:cBhvr>
                                    </p:animRot>
                                    <p:animRot by="-240000">
                                      <p:cBhvr>
                                        <p:cTn id="58" dur="200" fill="hold">
                                          <p:stCondLst>
                                            <p:cond delay="600"/>
                                          </p:stCondLst>
                                        </p:cTn>
                                        <p:tgtEl>
                                          <p:spTgt spid="6"/>
                                        </p:tgtEl>
                                        <p:attrNameLst>
                                          <p:attrName>r</p:attrName>
                                        </p:attrNameLst>
                                      </p:cBhvr>
                                    </p:animRot>
                                    <p:animRot by="120000">
                                      <p:cBhvr>
                                        <p:cTn id="59" dur="200" fill="hold">
                                          <p:stCondLst>
                                            <p:cond delay="800"/>
                                          </p:stCondLst>
                                        </p:cTn>
                                        <p:tgtEl>
                                          <p:spTgt spid="6"/>
                                        </p:tgtEl>
                                        <p:attrNameLst>
                                          <p:attrName>r</p:attrName>
                                        </p:attrNameLst>
                                      </p:cBhvr>
                                    </p:animRot>
                                  </p:childTnLst>
                                </p:cTn>
                              </p:par>
                              <p:par>
                                <p:cTn id="60" presetID="32" presetClass="emph" presetSubtype="0" fill="hold" nodeType="withEffect">
                                  <p:stCondLst>
                                    <p:cond delay="0"/>
                                  </p:stCondLst>
                                  <p:childTnLst>
                                    <p:animRot by="120000">
                                      <p:cBhvr>
                                        <p:cTn id="61" dur="100" fill="hold">
                                          <p:stCondLst>
                                            <p:cond delay="0"/>
                                          </p:stCondLst>
                                        </p:cTn>
                                        <p:tgtEl>
                                          <p:spTgt spid="7"/>
                                        </p:tgtEl>
                                        <p:attrNameLst>
                                          <p:attrName>r</p:attrName>
                                        </p:attrNameLst>
                                      </p:cBhvr>
                                    </p:animRot>
                                    <p:animRot by="-240000">
                                      <p:cBhvr>
                                        <p:cTn id="62" dur="200" fill="hold">
                                          <p:stCondLst>
                                            <p:cond delay="200"/>
                                          </p:stCondLst>
                                        </p:cTn>
                                        <p:tgtEl>
                                          <p:spTgt spid="7"/>
                                        </p:tgtEl>
                                        <p:attrNameLst>
                                          <p:attrName>r</p:attrName>
                                        </p:attrNameLst>
                                      </p:cBhvr>
                                    </p:animRot>
                                    <p:animRot by="240000">
                                      <p:cBhvr>
                                        <p:cTn id="63" dur="200" fill="hold">
                                          <p:stCondLst>
                                            <p:cond delay="400"/>
                                          </p:stCondLst>
                                        </p:cTn>
                                        <p:tgtEl>
                                          <p:spTgt spid="7"/>
                                        </p:tgtEl>
                                        <p:attrNameLst>
                                          <p:attrName>r</p:attrName>
                                        </p:attrNameLst>
                                      </p:cBhvr>
                                    </p:animRot>
                                    <p:animRot by="-240000">
                                      <p:cBhvr>
                                        <p:cTn id="64" dur="200" fill="hold">
                                          <p:stCondLst>
                                            <p:cond delay="600"/>
                                          </p:stCondLst>
                                        </p:cTn>
                                        <p:tgtEl>
                                          <p:spTgt spid="7"/>
                                        </p:tgtEl>
                                        <p:attrNameLst>
                                          <p:attrName>r</p:attrName>
                                        </p:attrNameLst>
                                      </p:cBhvr>
                                    </p:animRot>
                                    <p:animRot by="120000">
                                      <p:cBhvr>
                                        <p:cTn id="65"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80587B-C5D8-4D60-ABF6-3AA122CF52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
        <p:nvSpPr>
          <p:cNvPr id="5" name="Content Placeholder 2">
            <a:extLst>
              <a:ext uri="{FF2B5EF4-FFF2-40B4-BE49-F238E27FC236}">
                <a16:creationId xmlns:a16="http://schemas.microsoft.com/office/drawing/2014/main" id="{216EBF20-FC0D-4988-A5D7-E3CD4ABAE4F3}"/>
              </a:ext>
            </a:extLst>
          </p:cNvPr>
          <p:cNvSpPr txBox="1">
            <a:spLocks/>
          </p:cNvSpPr>
          <p:nvPr/>
        </p:nvSpPr>
        <p:spPr>
          <a:xfrm>
            <a:off x="174453" y="210018"/>
            <a:ext cx="6122007" cy="6480720"/>
          </a:xfrm>
          <a:prstGeom prst="rect">
            <a:avLst/>
          </a:prstGeom>
          <a:solidFill>
            <a:schemeClr val="tx1">
              <a:alpha val="50000"/>
            </a:schemeClr>
          </a:solidFill>
          <a:ln w="38100">
            <a:solidFill>
              <a:srgbClr val="FFFF00"/>
            </a:solidFill>
          </a:ln>
        </p:spPr>
        <p:txBody>
          <a:bodyPr vert="horz" lIns="91440" tIns="45720" rIns="91440" bIns="45720" rtlCol="0" anchor="ct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800" dirty="0">
                <a:solidFill>
                  <a:srgbClr val="FF0000"/>
                </a:solidFill>
                <a:latin typeface="Franklin Gothic Demi" panose="020B0703020102020204" pitchFamily="34" charset="0"/>
              </a:rPr>
              <a:t> </a:t>
            </a:r>
          </a:p>
          <a:p>
            <a:pPr>
              <a:buFont typeface="Wingdings" panose="05000000000000000000" pitchFamily="2" charset="2"/>
              <a:buChar char="q"/>
            </a:pPr>
            <a:r>
              <a:rPr lang="en-IN" sz="2800" dirty="0">
                <a:solidFill>
                  <a:srgbClr val="FF0000"/>
                </a:solidFill>
                <a:latin typeface="Franklin Gothic Demi" panose="020B0703020102020204" pitchFamily="34" charset="0"/>
              </a:rPr>
              <a:t>The floral parts</a:t>
            </a:r>
            <a:r>
              <a:rPr lang="en-IN" sz="2800" dirty="0">
                <a:latin typeface="Franklin Gothic Demi" panose="020B0703020102020204" pitchFamily="34" charset="0"/>
              </a:rPr>
              <a:t> </a:t>
            </a:r>
            <a:r>
              <a:rPr lang="en-IN" sz="2800" dirty="0">
                <a:solidFill>
                  <a:schemeClr val="bg1"/>
                </a:solidFill>
                <a:latin typeface="Franklin Gothic Demi" panose="020B0703020102020204" pitchFamily="34" charset="0"/>
              </a:rPr>
              <a:t>are all attached to an enlarged section of the stalk called receptacle.</a:t>
            </a:r>
          </a:p>
          <a:p>
            <a:pPr marL="0" indent="0">
              <a:buNone/>
            </a:pPr>
            <a:endParaRPr lang="en-IN" sz="2800" dirty="0">
              <a:solidFill>
                <a:schemeClr val="bg1"/>
              </a:solidFill>
              <a:latin typeface="Franklin Gothic Demi" panose="020B0703020102020204" pitchFamily="34" charset="0"/>
            </a:endParaRPr>
          </a:p>
          <a:p>
            <a:pPr>
              <a:buFont typeface="Wingdings" panose="05000000000000000000" pitchFamily="2" charset="2"/>
              <a:buChar char="q"/>
            </a:pPr>
            <a:r>
              <a:rPr lang="en-IN" sz="2800" dirty="0">
                <a:solidFill>
                  <a:srgbClr val="FF0000"/>
                </a:solidFill>
                <a:latin typeface="Franklin Gothic Demi" panose="020B0703020102020204" pitchFamily="34" charset="0"/>
              </a:rPr>
              <a:t>Stalk</a:t>
            </a:r>
            <a:r>
              <a:rPr lang="en-IN" sz="2800" dirty="0">
                <a:solidFill>
                  <a:schemeClr val="bg1"/>
                </a:solidFill>
                <a:latin typeface="Franklin Gothic Demi" panose="020B0703020102020204" pitchFamily="34" charset="0"/>
              </a:rPr>
              <a:t>: A stem that supports or attaches a flower. </a:t>
            </a:r>
          </a:p>
          <a:p>
            <a:pPr marL="0" indent="0">
              <a:buNone/>
            </a:pPr>
            <a:endParaRPr lang="en-IN" sz="2800" dirty="0">
              <a:solidFill>
                <a:schemeClr val="bg1"/>
              </a:solidFill>
              <a:latin typeface="Franklin Gothic Demi" panose="020B0703020102020204" pitchFamily="34" charset="0"/>
            </a:endParaRPr>
          </a:p>
          <a:p>
            <a:pPr>
              <a:buFont typeface="Wingdings" panose="05000000000000000000" pitchFamily="2" charset="2"/>
              <a:buChar char="q"/>
            </a:pPr>
            <a:r>
              <a:rPr lang="en-IN" sz="2800" dirty="0">
                <a:solidFill>
                  <a:srgbClr val="FF0000"/>
                </a:solidFill>
                <a:latin typeface="Franklin Gothic Demi" panose="020B0703020102020204" pitchFamily="34" charset="0"/>
              </a:rPr>
              <a:t>Receptacle</a:t>
            </a:r>
            <a:r>
              <a:rPr lang="en-IN" sz="2800" dirty="0">
                <a:solidFill>
                  <a:schemeClr val="bg1"/>
                </a:solidFill>
                <a:latin typeface="Franklin Gothic Demi" panose="020B0703020102020204" pitchFamily="34" charset="0"/>
              </a:rPr>
              <a:t>: It is cup shaped expanded part from which the flower </a:t>
            </a:r>
          </a:p>
          <a:p>
            <a:pPr marL="0" indent="0">
              <a:buNone/>
            </a:pPr>
            <a:r>
              <a:rPr lang="en-IN" sz="2800" dirty="0">
                <a:solidFill>
                  <a:schemeClr val="bg1"/>
                </a:solidFill>
                <a:latin typeface="Franklin Gothic Demi" panose="020B0703020102020204" pitchFamily="34" charset="0"/>
              </a:rPr>
              <a:t>    parts grow.</a:t>
            </a:r>
          </a:p>
          <a:p>
            <a:pPr marL="0" indent="0">
              <a:buNone/>
            </a:pPr>
            <a:endParaRPr lang="en-IN" sz="2800" dirty="0">
              <a:solidFill>
                <a:srgbClr val="FF0000"/>
              </a:solidFill>
              <a:latin typeface="Franklin Gothic Demi" panose="020B0703020102020204" pitchFamily="34" charset="0"/>
            </a:endParaRPr>
          </a:p>
          <a:p>
            <a:pPr>
              <a:buFont typeface="Wingdings" panose="05000000000000000000" pitchFamily="2" charset="2"/>
              <a:buChar char="q"/>
            </a:pPr>
            <a:r>
              <a:rPr lang="en-IN" sz="2800" dirty="0" err="1">
                <a:solidFill>
                  <a:srgbClr val="FF0000"/>
                </a:solidFill>
                <a:latin typeface="Franklin Gothic Demi" panose="020B0703020102020204" pitchFamily="34" charset="0"/>
              </a:rPr>
              <a:t>Pedicillate</a:t>
            </a:r>
            <a:r>
              <a:rPr lang="en-IN" sz="2800" dirty="0">
                <a:solidFill>
                  <a:srgbClr val="FF0000"/>
                </a:solidFill>
                <a:latin typeface="Franklin Gothic Demi" panose="020B0703020102020204" pitchFamily="34" charset="0"/>
              </a:rPr>
              <a:t> flower</a:t>
            </a:r>
            <a:r>
              <a:rPr lang="en-IN" sz="2800" dirty="0">
                <a:solidFill>
                  <a:schemeClr val="bg1"/>
                </a:solidFill>
                <a:latin typeface="Franklin Gothic Demi" panose="020B0703020102020204" pitchFamily="34" charset="0"/>
              </a:rPr>
              <a:t>: A flower with stalk is called a pedicellate flower. E.g. hibiscus, rose</a:t>
            </a:r>
          </a:p>
          <a:p>
            <a:pPr>
              <a:buFont typeface="Wingdings" panose="05000000000000000000" pitchFamily="2" charset="2"/>
              <a:buChar char="q"/>
            </a:pPr>
            <a:r>
              <a:rPr lang="en-IN" sz="2800" dirty="0">
                <a:solidFill>
                  <a:srgbClr val="FF0000"/>
                </a:solidFill>
                <a:latin typeface="Franklin Gothic Demi" panose="020B0703020102020204" pitchFamily="34" charset="0"/>
              </a:rPr>
              <a:t>Sessile flower</a:t>
            </a:r>
            <a:r>
              <a:rPr lang="en-IN" sz="2800" dirty="0">
                <a:solidFill>
                  <a:schemeClr val="bg1"/>
                </a:solidFill>
                <a:latin typeface="Franklin Gothic Demi" panose="020B0703020102020204" pitchFamily="34" charset="0"/>
              </a:rPr>
              <a:t>:</a:t>
            </a:r>
            <a:r>
              <a:rPr lang="en-IN" sz="2800" dirty="0">
                <a:latin typeface="Franklin Gothic Demi" panose="020B0703020102020204" pitchFamily="34" charset="0"/>
              </a:rPr>
              <a:t> </a:t>
            </a:r>
            <a:r>
              <a:rPr lang="en-IN" sz="2800" dirty="0">
                <a:solidFill>
                  <a:schemeClr val="bg1"/>
                </a:solidFill>
                <a:latin typeface="Franklin Gothic Demi" panose="020B0703020102020204" pitchFamily="34" charset="0"/>
              </a:rPr>
              <a:t>A flower without a stalk is called a sessile flower. E.g. sunflower florets, saffron</a:t>
            </a:r>
          </a:p>
          <a:p>
            <a:pPr marL="0" indent="0">
              <a:buNone/>
            </a:pPr>
            <a:endParaRPr lang="en-IN" sz="2800" dirty="0">
              <a:solidFill>
                <a:schemeClr val="bg1"/>
              </a:solidFill>
              <a:latin typeface="Franklin Gothic Demi" panose="020B0703020102020204" pitchFamily="34" charset="0"/>
            </a:endParaRPr>
          </a:p>
        </p:txBody>
      </p:sp>
      <p:pic>
        <p:nvPicPr>
          <p:cNvPr id="3" name="Picture 2">
            <a:extLst>
              <a:ext uri="{FF2B5EF4-FFF2-40B4-BE49-F238E27FC236}">
                <a16:creationId xmlns:a16="http://schemas.microsoft.com/office/drawing/2014/main" id="{71B04179-1EA3-48B1-B0FE-D7D04F05F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3749" y="3429000"/>
            <a:ext cx="5349999" cy="2798937"/>
          </a:xfrm>
          <a:prstGeom prst="rect">
            <a:avLst/>
          </a:prstGeom>
        </p:spPr>
      </p:pic>
      <p:pic>
        <p:nvPicPr>
          <p:cNvPr id="9" name="Picture 8">
            <a:extLst>
              <a:ext uri="{FF2B5EF4-FFF2-40B4-BE49-F238E27FC236}">
                <a16:creationId xmlns:a16="http://schemas.microsoft.com/office/drawing/2014/main" id="{BB0332C8-86D4-41C0-94A6-792D2B518AC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408956" y="260648"/>
            <a:ext cx="5349999" cy="2960310"/>
          </a:xfrm>
          <a:prstGeom prst="rect">
            <a:avLst/>
          </a:prstGeom>
        </p:spPr>
      </p:pic>
      <p:sp>
        <p:nvSpPr>
          <p:cNvPr id="12" name="TextBox 11">
            <a:extLst>
              <a:ext uri="{FF2B5EF4-FFF2-40B4-BE49-F238E27FC236}">
                <a16:creationId xmlns:a16="http://schemas.microsoft.com/office/drawing/2014/main" id="{A72AC1B4-F2DA-47FF-B92F-D4D675F16021}"/>
              </a:ext>
            </a:extLst>
          </p:cNvPr>
          <p:cNvSpPr txBox="1"/>
          <p:nvPr/>
        </p:nvSpPr>
        <p:spPr>
          <a:xfrm>
            <a:off x="6497921" y="2308230"/>
            <a:ext cx="1196428" cy="369332"/>
          </a:xfrm>
          <a:prstGeom prst="rect">
            <a:avLst/>
          </a:prstGeom>
          <a:noFill/>
        </p:spPr>
        <p:txBody>
          <a:bodyPr wrap="square" rtlCol="0">
            <a:spAutoFit/>
          </a:bodyPr>
          <a:lstStyle/>
          <a:p>
            <a:r>
              <a:rPr lang="en-IN" dirty="0">
                <a:solidFill>
                  <a:schemeClr val="bg1"/>
                </a:solidFill>
              </a:rPr>
              <a:t>receptacle</a:t>
            </a:r>
          </a:p>
        </p:txBody>
      </p:sp>
      <p:cxnSp>
        <p:nvCxnSpPr>
          <p:cNvPr id="14" name="Straight Arrow Connector 13">
            <a:extLst>
              <a:ext uri="{FF2B5EF4-FFF2-40B4-BE49-F238E27FC236}">
                <a16:creationId xmlns:a16="http://schemas.microsoft.com/office/drawing/2014/main" id="{D8C1D226-ABFD-4736-9F88-2828BD5FE5AF}"/>
              </a:ext>
            </a:extLst>
          </p:cNvPr>
          <p:cNvCxnSpPr>
            <a:cxnSpLocks/>
          </p:cNvCxnSpPr>
          <p:nvPr/>
        </p:nvCxnSpPr>
        <p:spPr>
          <a:xfrm flipH="1">
            <a:off x="7680176" y="2492896"/>
            <a:ext cx="648072"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6" name="Audio 15">
            <a:hlinkClick r:id="" action="ppaction://media"/>
            <a:extLst>
              <a:ext uri="{FF2B5EF4-FFF2-40B4-BE49-F238E27FC236}">
                <a16:creationId xmlns:a16="http://schemas.microsoft.com/office/drawing/2014/main" id="{D32D722A-0B51-49CB-81C3-BB7DDE3CDCD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05060110"/>
      </p:ext>
    </p:extLst>
  </p:cSld>
  <p:clrMapOvr>
    <a:masterClrMapping/>
  </p:clrMapOvr>
  <mc:AlternateContent xmlns:mc="http://schemas.openxmlformats.org/markup-compatibility/2006" xmlns:p14="http://schemas.microsoft.com/office/powerpoint/2010/main">
    <mc:Choice Requires="p14">
      <p:transition spd="slow" p14:dur="2000" advTm="32571"/>
    </mc:Choice>
    <mc:Fallback xmlns="">
      <p:transition spd="slow" advTm="32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88850-A6A8-4400-AEE8-BE19D57EF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4" y="0"/>
            <a:ext cx="12231278" cy="6858000"/>
          </a:xfrm>
          <a:prstGeom prst="rect">
            <a:avLst/>
          </a:prstGeom>
        </p:spPr>
      </p:pic>
      <p:sp>
        <p:nvSpPr>
          <p:cNvPr id="2" name="Title 1"/>
          <p:cNvSpPr>
            <a:spLocks noGrp="1"/>
          </p:cNvSpPr>
          <p:nvPr>
            <p:ph type="title"/>
          </p:nvPr>
        </p:nvSpPr>
        <p:spPr>
          <a:xfrm>
            <a:off x="2855640" y="126753"/>
            <a:ext cx="6408712" cy="1142267"/>
          </a:xfrm>
          <a:solidFill>
            <a:srgbClr val="FFC000"/>
          </a:solidFill>
        </p:spPr>
        <p:txBody>
          <a:bodyPr>
            <a:normAutofit/>
          </a:bodyPr>
          <a:lstStyle/>
          <a:p>
            <a:r>
              <a:rPr lang="en-IN"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Whorls of a flower</a:t>
            </a:r>
            <a:endParaRPr lang="en-IN" sz="6000" dirty="0"/>
          </a:p>
        </p:txBody>
      </p:sp>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176" y="4272137"/>
            <a:ext cx="4352020" cy="24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80176" y="1391817"/>
            <a:ext cx="4352020" cy="2685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a:extLst>
              <a:ext uri="{FF2B5EF4-FFF2-40B4-BE49-F238E27FC236}">
                <a16:creationId xmlns:a16="http://schemas.microsoft.com/office/drawing/2014/main" id="{EB4F7178-5697-4F90-A89D-BA15E603A048}"/>
              </a:ext>
            </a:extLst>
          </p:cNvPr>
          <p:cNvSpPr txBox="1">
            <a:spLocks/>
          </p:cNvSpPr>
          <p:nvPr/>
        </p:nvSpPr>
        <p:spPr>
          <a:xfrm>
            <a:off x="159804" y="1384301"/>
            <a:ext cx="7369052" cy="5307012"/>
          </a:xfrm>
          <a:prstGeom prst="rect">
            <a:avLst/>
          </a:prstGeom>
          <a:solidFill>
            <a:schemeClr val="bg1">
              <a:alpha val="63000"/>
            </a:schemeClr>
          </a:solidFill>
        </p:spPr>
        <p:txBody>
          <a:bodyPr vert="horz" lIns="91440" tIns="45720" rIns="91440" bIns="45720" rtlCol="0"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800" dirty="0">
                <a:solidFill>
                  <a:srgbClr val="00B050"/>
                </a:solidFill>
                <a:latin typeface="Franklin Gothic Demi" panose="020B0703020102020204" pitchFamily="34" charset="0"/>
              </a:rPr>
              <a:t>1. First whorls: </a:t>
            </a:r>
            <a:r>
              <a:rPr lang="en-IN" sz="2800" dirty="0">
                <a:latin typeface="Franklin Gothic Demi" panose="020B0703020102020204" pitchFamily="34" charset="0"/>
              </a:rPr>
              <a:t>Sepals or calyx are green </a:t>
            </a:r>
          </a:p>
          <a:p>
            <a:pPr marL="0" indent="0">
              <a:buFont typeface="Arial" pitchFamily="34" charset="0"/>
              <a:buNone/>
            </a:pPr>
            <a:r>
              <a:rPr lang="en-IN" sz="2800" dirty="0">
                <a:latin typeface="Franklin Gothic Demi" panose="020B0703020102020204" pitchFamily="34" charset="0"/>
              </a:rPr>
              <a:t>in colour. It can be free or fused. </a:t>
            </a:r>
          </a:p>
          <a:p>
            <a:pPr marL="0" indent="0">
              <a:buFont typeface="Arial" pitchFamily="34" charset="0"/>
              <a:buNone/>
            </a:pPr>
            <a:r>
              <a:rPr lang="en-IN" sz="2800" dirty="0">
                <a:latin typeface="Franklin Gothic Demi" panose="020B0703020102020204" pitchFamily="34" charset="0"/>
              </a:rPr>
              <a:t>When the sepals are green, it is called </a:t>
            </a:r>
            <a:r>
              <a:rPr lang="en-IN" sz="2800" dirty="0">
                <a:solidFill>
                  <a:srgbClr val="0000FF"/>
                </a:solidFill>
                <a:latin typeface="Franklin Gothic Demi" panose="020B0703020102020204" pitchFamily="34" charset="0"/>
              </a:rPr>
              <a:t>sepaloid (Rose). </a:t>
            </a:r>
          </a:p>
          <a:p>
            <a:pPr marL="0" indent="0">
              <a:buFont typeface="Arial" pitchFamily="34" charset="0"/>
              <a:buNone/>
            </a:pPr>
            <a:r>
              <a:rPr lang="en-IN" sz="2800" dirty="0">
                <a:latin typeface="Franklin Gothic Demi" panose="020B0703020102020204" pitchFamily="34" charset="0"/>
              </a:rPr>
              <a:t>When the sepals are coloured it is </a:t>
            </a:r>
          </a:p>
          <a:p>
            <a:pPr marL="0" indent="0">
              <a:buFont typeface="Arial" pitchFamily="34" charset="0"/>
              <a:buNone/>
            </a:pPr>
            <a:r>
              <a:rPr lang="en-IN" sz="2800" dirty="0">
                <a:latin typeface="Franklin Gothic Demi" panose="020B0703020102020204" pitchFamily="34" charset="0"/>
              </a:rPr>
              <a:t>called </a:t>
            </a:r>
            <a:r>
              <a:rPr lang="en-IN" sz="2800" dirty="0">
                <a:solidFill>
                  <a:srgbClr val="0000FF"/>
                </a:solidFill>
                <a:latin typeface="Franklin Gothic Demi" panose="020B0703020102020204" pitchFamily="34" charset="0"/>
              </a:rPr>
              <a:t>petaloid (Gul Mohur)</a:t>
            </a:r>
          </a:p>
          <a:p>
            <a:pPr marL="0" indent="0">
              <a:buFont typeface="Arial" pitchFamily="34" charset="0"/>
              <a:buNone/>
            </a:pPr>
            <a:endParaRPr lang="en-IN" sz="2800" dirty="0">
              <a:solidFill>
                <a:srgbClr val="0000FF"/>
              </a:solidFill>
              <a:latin typeface="Franklin Gothic Demi" panose="020B0703020102020204" pitchFamily="34" charset="0"/>
            </a:endParaRPr>
          </a:p>
          <a:p>
            <a:pPr marL="0" indent="0">
              <a:buFont typeface="Arial" pitchFamily="34" charset="0"/>
              <a:buNone/>
            </a:pPr>
            <a:r>
              <a:rPr lang="en-IN" sz="2800" dirty="0">
                <a:solidFill>
                  <a:srgbClr val="0000FF"/>
                </a:solidFill>
                <a:latin typeface="Franklin Gothic Demi" panose="020B0703020102020204" pitchFamily="34" charset="0"/>
              </a:rPr>
              <a:t>Function</a:t>
            </a:r>
            <a:r>
              <a:rPr lang="en-IN" sz="2800" dirty="0">
                <a:latin typeface="Franklin Gothic Demi" panose="020B0703020102020204" pitchFamily="34" charset="0"/>
              </a:rPr>
              <a:t>: It protects the </a:t>
            </a:r>
          </a:p>
          <a:p>
            <a:pPr marL="0" indent="0">
              <a:buFont typeface="Arial" pitchFamily="34" charset="0"/>
              <a:buNone/>
            </a:pPr>
            <a:r>
              <a:rPr lang="en-IN" sz="2800" dirty="0">
                <a:latin typeface="Franklin Gothic Demi" panose="020B0703020102020204" pitchFamily="34" charset="0"/>
              </a:rPr>
              <a:t>young flower bud, perform </a:t>
            </a:r>
          </a:p>
          <a:p>
            <a:pPr marL="0" indent="0">
              <a:buFont typeface="Arial" pitchFamily="34" charset="0"/>
              <a:buNone/>
            </a:pPr>
            <a:r>
              <a:rPr lang="en-IN" sz="2800" dirty="0">
                <a:latin typeface="Franklin Gothic Demi" panose="020B0703020102020204" pitchFamily="34" charset="0"/>
              </a:rPr>
              <a:t>photosynthesis when green in </a:t>
            </a:r>
          </a:p>
          <a:p>
            <a:pPr marL="0" indent="0">
              <a:buFont typeface="Arial" pitchFamily="34" charset="0"/>
              <a:buNone/>
            </a:pPr>
            <a:r>
              <a:rPr lang="en-IN" sz="2800" dirty="0">
                <a:latin typeface="Franklin Gothic Demi" panose="020B0703020102020204" pitchFamily="34" charset="0"/>
              </a:rPr>
              <a:t>colour.</a:t>
            </a:r>
          </a:p>
        </p:txBody>
      </p:sp>
      <p:pic>
        <p:nvPicPr>
          <p:cNvPr id="5" name="Audio 4">
            <a:hlinkClick r:id="" action="ppaction://media"/>
            <a:extLst>
              <a:ext uri="{FF2B5EF4-FFF2-40B4-BE49-F238E27FC236}">
                <a16:creationId xmlns:a16="http://schemas.microsoft.com/office/drawing/2014/main" id="{29CEF5AB-4B55-4E08-92E4-A57E17643B3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114204776"/>
      </p:ext>
    </p:extLst>
  </p:cSld>
  <p:clrMapOvr>
    <a:masterClrMapping/>
  </p:clrMapOvr>
  <mc:AlternateContent xmlns:mc="http://schemas.openxmlformats.org/markup-compatibility/2006" xmlns:p14="http://schemas.microsoft.com/office/powerpoint/2010/main">
    <mc:Choice Requires="p14">
      <p:transition spd="slow" p14:dur="2000" advTm="35593"/>
    </mc:Choice>
    <mc:Fallback xmlns="">
      <p:transition spd="slow" advTm="3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3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500" fill="hold"/>
                                        <p:tgtEl>
                                          <p:spTgt spid="6"/>
                                        </p:tgtEl>
                                        <p:attrNameLst>
                                          <p:attrName>ppt_w</p:attrName>
                                        </p:attrNameLst>
                                      </p:cBhvr>
                                      <p:tavLst>
                                        <p:tav tm="0">
                                          <p:val>
                                            <p:fltVal val="0"/>
                                          </p:val>
                                        </p:tav>
                                        <p:tav tm="100000">
                                          <p:val>
                                            <p:strVal val="#ppt_w"/>
                                          </p:val>
                                        </p:tav>
                                      </p:tavLst>
                                    </p:anim>
                                    <p:anim calcmode="lin" valueType="num">
                                      <p:cBhvr>
                                        <p:cTn id="17" dur="1500" fill="hold"/>
                                        <p:tgtEl>
                                          <p:spTgt spid="6"/>
                                        </p:tgtEl>
                                        <p:attrNameLst>
                                          <p:attrName>ppt_h</p:attrName>
                                        </p:attrNameLst>
                                      </p:cBhvr>
                                      <p:tavLst>
                                        <p:tav tm="0">
                                          <p:val>
                                            <p:fltVal val="0"/>
                                          </p:val>
                                        </p:tav>
                                        <p:tav tm="100000">
                                          <p:val>
                                            <p:strVal val="#ppt_h"/>
                                          </p:val>
                                        </p:tav>
                                      </p:tavLst>
                                    </p:anim>
                                    <p:anim calcmode="lin" valueType="num">
                                      <p:cBhvr>
                                        <p:cTn id="18" dur="1500" fill="hold"/>
                                        <p:tgtEl>
                                          <p:spTgt spid="6"/>
                                        </p:tgtEl>
                                        <p:attrNameLst>
                                          <p:attrName>style.rotation</p:attrName>
                                        </p:attrNameLst>
                                      </p:cBhvr>
                                      <p:tavLst>
                                        <p:tav tm="0">
                                          <p:val>
                                            <p:fltVal val="90"/>
                                          </p:val>
                                        </p:tav>
                                        <p:tav tm="100000">
                                          <p:val>
                                            <p:fltVal val="0"/>
                                          </p:val>
                                        </p:tav>
                                      </p:tavLst>
                                    </p:anim>
                                    <p:animEffect transition="in" filter="fade">
                                      <p:cBhvr>
                                        <p:cTn id="19" dur="1500"/>
                                        <p:tgtEl>
                                          <p:spTgt spid="6"/>
                                        </p:tgtEl>
                                      </p:cBhvr>
                                    </p:animEffect>
                                  </p:childTnLst>
                                </p:cTn>
                              </p:par>
                              <p:par>
                                <p:cTn id="20" presetID="31"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500" fill="hold"/>
                                        <p:tgtEl>
                                          <p:spTgt spid="4"/>
                                        </p:tgtEl>
                                        <p:attrNameLst>
                                          <p:attrName>ppt_w</p:attrName>
                                        </p:attrNameLst>
                                      </p:cBhvr>
                                      <p:tavLst>
                                        <p:tav tm="0">
                                          <p:val>
                                            <p:fltVal val="0"/>
                                          </p:val>
                                        </p:tav>
                                        <p:tav tm="100000">
                                          <p:val>
                                            <p:strVal val="#ppt_w"/>
                                          </p:val>
                                        </p:tav>
                                      </p:tavLst>
                                    </p:anim>
                                    <p:anim calcmode="lin" valueType="num">
                                      <p:cBhvr>
                                        <p:cTn id="23" dur="1500" fill="hold"/>
                                        <p:tgtEl>
                                          <p:spTgt spid="4"/>
                                        </p:tgtEl>
                                        <p:attrNameLst>
                                          <p:attrName>ppt_h</p:attrName>
                                        </p:attrNameLst>
                                      </p:cBhvr>
                                      <p:tavLst>
                                        <p:tav tm="0">
                                          <p:val>
                                            <p:fltVal val="0"/>
                                          </p:val>
                                        </p:tav>
                                        <p:tav tm="100000">
                                          <p:val>
                                            <p:strVal val="#ppt_h"/>
                                          </p:val>
                                        </p:tav>
                                      </p:tavLst>
                                    </p:anim>
                                    <p:anim calcmode="lin" valueType="num">
                                      <p:cBhvr>
                                        <p:cTn id="24" dur="1500" fill="hold"/>
                                        <p:tgtEl>
                                          <p:spTgt spid="4"/>
                                        </p:tgtEl>
                                        <p:attrNameLst>
                                          <p:attrName>style.rotation</p:attrName>
                                        </p:attrNameLst>
                                      </p:cBhvr>
                                      <p:tavLst>
                                        <p:tav tm="0">
                                          <p:val>
                                            <p:fltVal val="90"/>
                                          </p:val>
                                        </p:tav>
                                        <p:tav tm="100000">
                                          <p:val>
                                            <p:fltVal val="0"/>
                                          </p:val>
                                        </p:tav>
                                      </p:tavLst>
                                    </p:anim>
                                    <p:animEffect transition="in" filter="fade">
                                      <p:cBhvr>
                                        <p:cTn id="25" dur="1500"/>
                                        <p:tgtEl>
                                          <p:spTgt spid="4"/>
                                        </p:tgtEl>
                                      </p:cBhvr>
                                    </p:animEffect>
                                  </p:childTnLst>
                                </p:cTn>
                              </p:par>
                              <p:par>
                                <p:cTn id="26" presetID="2" presetClass="entr" presetSubtype="8"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1500" fill="hold"/>
                                        <p:tgtEl>
                                          <p:spTgt spid="8"/>
                                        </p:tgtEl>
                                        <p:attrNameLst>
                                          <p:attrName>ppt_x</p:attrName>
                                        </p:attrNameLst>
                                      </p:cBhvr>
                                      <p:tavLst>
                                        <p:tav tm="0">
                                          <p:val>
                                            <p:strVal val="0-#ppt_w/2"/>
                                          </p:val>
                                        </p:tav>
                                        <p:tav tm="100000">
                                          <p:val>
                                            <p:strVal val="#ppt_x"/>
                                          </p:val>
                                        </p:tav>
                                      </p:tavLst>
                                    </p:anim>
                                    <p:anim calcmode="lin" valueType="num">
                                      <p:cBhvr additive="base">
                                        <p:cTn id="29"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bldLst>
      <p:bldP spid="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5290A7-2368-4A4C-9AA4-DBD63E5E3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96200" y="3788980"/>
            <a:ext cx="2007573" cy="295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a:extLst>
              <a:ext uri="{FF2B5EF4-FFF2-40B4-BE49-F238E27FC236}">
                <a16:creationId xmlns:a16="http://schemas.microsoft.com/office/drawing/2014/main" id="{A2C1D7B9-191D-434F-AC03-3FD6A8581B45}"/>
              </a:ext>
            </a:extLst>
          </p:cNvPr>
          <p:cNvSpPr>
            <a:spLocks noGrp="1"/>
          </p:cNvSpPr>
          <p:nvPr>
            <p:ph idx="1"/>
          </p:nvPr>
        </p:nvSpPr>
        <p:spPr>
          <a:xfrm>
            <a:off x="194021" y="2184998"/>
            <a:ext cx="7595956" cy="4548852"/>
          </a:xfrm>
          <a:solidFill>
            <a:schemeClr val="bg1">
              <a:alpha val="63000"/>
            </a:schemeClr>
          </a:solidFill>
        </p:spPr>
        <p:txBody>
          <a:bodyPr anchor="ctr">
            <a:normAutofit/>
          </a:bodyPr>
          <a:lstStyle/>
          <a:p>
            <a:pPr marL="0" indent="0">
              <a:buNone/>
            </a:pPr>
            <a:r>
              <a:rPr lang="en-IN" sz="2800" dirty="0">
                <a:solidFill>
                  <a:srgbClr val="00B050"/>
                </a:solidFill>
                <a:latin typeface="Franklin Gothic Demi" panose="020B0703020102020204" pitchFamily="34" charset="0"/>
              </a:rPr>
              <a:t>Third whorl: </a:t>
            </a:r>
            <a:r>
              <a:rPr lang="en-IN" sz="2800" dirty="0">
                <a:solidFill>
                  <a:srgbClr val="0000FF"/>
                </a:solidFill>
                <a:latin typeface="Franklin Gothic Demi" panose="020B0703020102020204" pitchFamily="34" charset="0"/>
              </a:rPr>
              <a:t>Androecium/ Stamens:</a:t>
            </a:r>
          </a:p>
          <a:p>
            <a:pPr marL="0" indent="0">
              <a:buNone/>
            </a:pPr>
            <a:r>
              <a:rPr lang="en-IN" sz="2800" dirty="0">
                <a:latin typeface="Franklin Gothic Demi" panose="020B0703020102020204" pitchFamily="34" charset="0"/>
              </a:rPr>
              <a:t>The stamens of a flower collectively are called </a:t>
            </a:r>
          </a:p>
          <a:p>
            <a:pPr marL="0" indent="0">
              <a:buNone/>
            </a:pPr>
            <a:r>
              <a:rPr lang="en-IN" sz="2800" dirty="0">
                <a:latin typeface="Franklin Gothic Demi" panose="020B0703020102020204" pitchFamily="34" charset="0"/>
              </a:rPr>
              <a:t>androecium. Stamen has two regions: Filament and anther.</a:t>
            </a:r>
          </a:p>
          <a:p>
            <a:pPr marL="0" indent="0">
              <a:buNone/>
            </a:pPr>
            <a:r>
              <a:rPr lang="en-IN" sz="2800" dirty="0">
                <a:latin typeface="Franklin Gothic Demi" panose="020B0703020102020204" pitchFamily="34" charset="0"/>
              </a:rPr>
              <a:t>Anther contains pollen grains ( male gamete).</a:t>
            </a:r>
          </a:p>
          <a:p>
            <a:pPr marL="0" indent="0">
              <a:buNone/>
            </a:pPr>
            <a:r>
              <a:rPr lang="en-IN" sz="2800" dirty="0">
                <a:latin typeface="Franklin Gothic Demi" panose="020B0703020102020204" pitchFamily="34" charset="0"/>
              </a:rPr>
              <a:t>Pollen grains: Pollen grains are yellow </a:t>
            </a:r>
          </a:p>
          <a:p>
            <a:pPr marL="0" indent="0">
              <a:buNone/>
            </a:pPr>
            <a:r>
              <a:rPr lang="en-IN" sz="2800" dirty="0">
                <a:latin typeface="Franklin Gothic Demi" panose="020B0703020102020204" pitchFamily="34" charset="0"/>
              </a:rPr>
              <a:t>powdery substance of </a:t>
            </a:r>
          </a:p>
          <a:p>
            <a:pPr marL="0" indent="0">
              <a:buNone/>
            </a:pPr>
            <a:r>
              <a:rPr lang="en-IN" sz="2800" dirty="0">
                <a:latin typeface="Franklin Gothic Demi" panose="020B0703020102020204" pitchFamily="34" charset="0"/>
              </a:rPr>
              <a:t>different shapes and sizes.</a:t>
            </a:r>
          </a:p>
        </p:txBody>
      </p:sp>
      <p:sp>
        <p:nvSpPr>
          <p:cNvPr id="8" name="Content Placeholder 2">
            <a:extLst>
              <a:ext uri="{FF2B5EF4-FFF2-40B4-BE49-F238E27FC236}">
                <a16:creationId xmlns:a16="http://schemas.microsoft.com/office/drawing/2014/main" id="{57BA10B1-17A1-4A51-868E-2230913B9EC0}"/>
              </a:ext>
            </a:extLst>
          </p:cNvPr>
          <p:cNvSpPr txBox="1">
            <a:spLocks/>
          </p:cNvSpPr>
          <p:nvPr/>
        </p:nvSpPr>
        <p:spPr>
          <a:xfrm>
            <a:off x="168165" y="124150"/>
            <a:ext cx="7621812" cy="1936698"/>
          </a:xfrm>
          <a:prstGeom prst="rect">
            <a:avLst/>
          </a:prstGeom>
          <a:solidFill>
            <a:schemeClr val="bg1">
              <a:alpha val="63000"/>
            </a:schemeClr>
          </a:solidFill>
        </p:spPr>
        <p:txBody>
          <a:bodyPr vert="horz" lIns="216742" tIns="108372" rIns="216742" bIns="108372" rtlCol="0" anchor="ct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800" dirty="0">
                <a:solidFill>
                  <a:srgbClr val="00B050"/>
                </a:solidFill>
                <a:latin typeface="Franklin Gothic Demi" panose="020B0703020102020204" pitchFamily="34" charset="0"/>
              </a:rPr>
              <a:t>Second whorl: </a:t>
            </a:r>
            <a:r>
              <a:rPr lang="en-IN" sz="2800" dirty="0">
                <a:solidFill>
                  <a:srgbClr val="0000FF"/>
                </a:solidFill>
                <a:latin typeface="Franklin Gothic Demi" panose="020B0703020102020204" pitchFamily="34" charset="0"/>
              </a:rPr>
              <a:t>Corolla or petals </a:t>
            </a:r>
            <a:r>
              <a:rPr lang="en-IN" sz="2800" dirty="0">
                <a:latin typeface="Franklin Gothic Demi" panose="020B0703020102020204" pitchFamily="34" charset="0"/>
              </a:rPr>
              <a:t>are the attractive coloured part of a flower. They can be arranged in single whorl or double whorl and can be free or fused.</a:t>
            </a:r>
          </a:p>
          <a:p>
            <a:pPr marL="0" indent="0">
              <a:buNone/>
            </a:pPr>
            <a:endParaRPr lang="en-IN" sz="2800" dirty="0">
              <a:solidFill>
                <a:srgbClr val="FF0000"/>
              </a:solidFill>
              <a:latin typeface="Franklin Gothic Demi" panose="020B0703020102020204" pitchFamily="34" charset="0"/>
            </a:endParaRPr>
          </a:p>
          <a:p>
            <a:pPr marL="0" indent="0">
              <a:buNone/>
            </a:pPr>
            <a:r>
              <a:rPr lang="en-IN" sz="2800" dirty="0">
                <a:solidFill>
                  <a:srgbClr val="0000FF"/>
                </a:solidFill>
                <a:latin typeface="Franklin Gothic Demi" panose="020B0703020102020204" pitchFamily="34" charset="0"/>
              </a:rPr>
              <a:t>Function: </a:t>
            </a:r>
            <a:r>
              <a:rPr lang="en-IN" sz="2800" dirty="0">
                <a:latin typeface="Franklin Gothic Demi" panose="020B0703020102020204" pitchFamily="34" charset="0"/>
              </a:rPr>
              <a:t>It attracts insect for pollination.</a:t>
            </a:r>
          </a:p>
        </p:txBody>
      </p:sp>
      <p:pic>
        <p:nvPicPr>
          <p:cNvPr id="10" name="Picture 9">
            <a:extLst>
              <a:ext uri="{FF2B5EF4-FFF2-40B4-BE49-F238E27FC236}">
                <a16:creationId xmlns:a16="http://schemas.microsoft.com/office/drawing/2014/main" id="{2967CAF6-39A1-4892-B6B3-FBA3A0211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9996" y="3843644"/>
            <a:ext cx="2062667" cy="2890206"/>
          </a:xfrm>
          <a:prstGeom prst="rect">
            <a:avLst/>
          </a:prstGeom>
        </p:spPr>
      </p:pic>
      <p:pic>
        <p:nvPicPr>
          <p:cNvPr id="5" name="Picture 4">
            <a:extLst>
              <a:ext uri="{FF2B5EF4-FFF2-40B4-BE49-F238E27FC236}">
                <a16:creationId xmlns:a16="http://schemas.microsoft.com/office/drawing/2014/main" id="{5F3E197F-4E61-44B6-87E4-B11EB2186C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3998" y="124149"/>
            <a:ext cx="4088665" cy="3520875"/>
          </a:xfrm>
          <a:prstGeom prst="rect">
            <a:avLst/>
          </a:prstGeom>
        </p:spPr>
      </p:pic>
      <p:pic>
        <p:nvPicPr>
          <p:cNvPr id="9" name="Audio 8">
            <a:hlinkClick r:id="" action="ppaction://media"/>
            <a:extLst>
              <a:ext uri="{FF2B5EF4-FFF2-40B4-BE49-F238E27FC236}">
                <a16:creationId xmlns:a16="http://schemas.microsoft.com/office/drawing/2014/main" id="{5FBC6619-FBF4-4B76-BF1F-2AC13B699A7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70572392"/>
      </p:ext>
    </p:extLst>
  </p:cSld>
  <p:clrMapOvr>
    <a:masterClrMapping/>
  </p:clrMapOvr>
  <mc:AlternateContent xmlns:mc="http://schemas.openxmlformats.org/markup-compatibility/2006" xmlns:p14="http://schemas.microsoft.com/office/powerpoint/2010/main">
    <mc:Choice Requires="p14">
      <p:transition spd="slow" p14:dur="2000" advTm="43059"/>
    </mc:Choice>
    <mc:Fallback xmlns="">
      <p:transition spd="slow" advTm="4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0-#ppt_w/2"/>
                                          </p:val>
                                        </p:tav>
                                        <p:tav tm="100000">
                                          <p:val>
                                            <p:strVal val="#ppt_x"/>
                                          </p:val>
                                        </p:tav>
                                      </p:tavLst>
                                    </p:anim>
                                    <p:anim calcmode="lin" valueType="num">
                                      <p:cBhvr additive="base">
                                        <p:cTn id="12" dur="1500" fill="hold"/>
                                        <p:tgtEl>
                                          <p:spTgt spid="8"/>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500" fill="hold"/>
                                        <p:tgtEl>
                                          <p:spTgt spid="5"/>
                                        </p:tgtEl>
                                        <p:attrNameLst>
                                          <p:attrName>ppt_w</p:attrName>
                                        </p:attrNameLst>
                                      </p:cBhvr>
                                      <p:tavLst>
                                        <p:tav tm="0">
                                          <p:val>
                                            <p:fltVal val="0"/>
                                          </p:val>
                                        </p:tav>
                                        <p:tav tm="100000">
                                          <p:val>
                                            <p:strVal val="#ppt_w"/>
                                          </p:val>
                                        </p:tav>
                                      </p:tavLst>
                                    </p:anim>
                                    <p:anim calcmode="lin" valueType="num">
                                      <p:cBhvr>
                                        <p:cTn id="16" dur="1500" fill="hold"/>
                                        <p:tgtEl>
                                          <p:spTgt spid="5"/>
                                        </p:tgtEl>
                                        <p:attrNameLst>
                                          <p:attrName>ppt_h</p:attrName>
                                        </p:attrNameLst>
                                      </p:cBhvr>
                                      <p:tavLst>
                                        <p:tav tm="0">
                                          <p:val>
                                            <p:fltVal val="0"/>
                                          </p:val>
                                        </p:tav>
                                        <p:tav tm="100000">
                                          <p:val>
                                            <p:strVal val="#ppt_h"/>
                                          </p:val>
                                        </p:tav>
                                      </p:tavLst>
                                    </p:anim>
                                    <p:animEffect transition="in" filter="fade">
                                      <p:cBhvr>
                                        <p:cTn id="17" dur="1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7">
                                            <p:bg/>
                                          </p:spTgt>
                                        </p:tgtEl>
                                        <p:attrNameLst>
                                          <p:attrName>style.visibility</p:attrName>
                                        </p:attrNameLst>
                                      </p:cBhvr>
                                      <p:to>
                                        <p:strVal val="visible"/>
                                      </p:to>
                                    </p:set>
                                    <p:anim calcmode="lin" valueType="num">
                                      <p:cBhvr additive="base">
                                        <p:cTn id="22" dur="1500" fill="hold"/>
                                        <p:tgtEl>
                                          <p:spTgt spid="7">
                                            <p:bg/>
                                          </p:spTgt>
                                        </p:tgtEl>
                                        <p:attrNameLst>
                                          <p:attrName>ppt_x</p:attrName>
                                        </p:attrNameLst>
                                      </p:cBhvr>
                                      <p:tavLst>
                                        <p:tav tm="0">
                                          <p:val>
                                            <p:strVal val="0-#ppt_w/2"/>
                                          </p:val>
                                        </p:tav>
                                        <p:tav tm="100000">
                                          <p:val>
                                            <p:strVal val="#ppt_x"/>
                                          </p:val>
                                        </p:tav>
                                      </p:tavLst>
                                    </p:anim>
                                    <p:anim calcmode="lin" valueType="num">
                                      <p:cBhvr additive="base">
                                        <p:cTn id="23" dur="1500" fill="hold"/>
                                        <p:tgtEl>
                                          <p:spTgt spid="7">
                                            <p:bg/>
                                          </p:spTgt>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 calcmode="lin" valueType="num">
                                      <p:cBhvr additive="base">
                                        <p:cTn id="26" dur="1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7" dur="1500" fill="hold"/>
                                        <p:tgtEl>
                                          <p:spTgt spid="7">
                                            <p:txEl>
                                              <p:pRg st="0" end="0"/>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 calcmode="lin" valueType="num">
                                      <p:cBhvr additive="base">
                                        <p:cTn id="30" dur="1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1" dur="1500" fill="hold"/>
                                        <p:tgtEl>
                                          <p:spTgt spid="7">
                                            <p:txEl>
                                              <p:pRg st="1" end="1"/>
                                            </p:txEl>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 calcmode="lin" valueType="num">
                                      <p:cBhvr additive="base">
                                        <p:cTn id="34" dur="1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35" dur="1500" fill="hold"/>
                                        <p:tgtEl>
                                          <p:spTgt spid="7">
                                            <p:txEl>
                                              <p:pRg st="2" end="2"/>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 calcmode="lin" valueType="num">
                                      <p:cBhvr additive="base">
                                        <p:cTn id="38" dur="1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39" dur="1500" fill="hold"/>
                                        <p:tgtEl>
                                          <p:spTgt spid="7">
                                            <p:txEl>
                                              <p:pRg st="3" end="3"/>
                                            </p:txEl>
                                          </p:spTgt>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calcmode="lin" valueType="num">
                                      <p:cBhvr additive="base">
                                        <p:cTn id="42" dur="1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43" dur="1500" fill="hold"/>
                                        <p:tgtEl>
                                          <p:spTgt spid="7">
                                            <p:txEl>
                                              <p:pRg st="4" end="4"/>
                                            </p:txEl>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7">
                                            <p:txEl>
                                              <p:pRg st="5" end="5"/>
                                            </p:txEl>
                                          </p:spTgt>
                                        </p:tgtEl>
                                        <p:attrNameLst>
                                          <p:attrName>style.visibility</p:attrName>
                                        </p:attrNameLst>
                                      </p:cBhvr>
                                      <p:to>
                                        <p:strVal val="visible"/>
                                      </p:to>
                                    </p:set>
                                    <p:anim calcmode="lin" valueType="num">
                                      <p:cBhvr additive="base">
                                        <p:cTn id="46" dur="1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47" dur="1500" fill="hold"/>
                                        <p:tgtEl>
                                          <p:spTgt spid="7">
                                            <p:txEl>
                                              <p:pRg st="5" end="5"/>
                                            </p:txEl>
                                          </p:spTgt>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 calcmode="lin" valueType="num">
                                      <p:cBhvr additive="base">
                                        <p:cTn id="50" dur="1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51" dur="1500" fill="hold"/>
                                        <p:tgtEl>
                                          <p:spTgt spid="7">
                                            <p:txEl>
                                              <p:pRg st="6" end="6"/>
                                            </p:txEl>
                                          </p:spTgt>
                                        </p:tgtEl>
                                        <p:attrNameLst>
                                          <p:attrName>ppt_y</p:attrName>
                                        </p:attrNameLst>
                                      </p:cBhvr>
                                      <p:tavLst>
                                        <p:tav tm="0">
                                          <p:val>
                                            <p:strVal val="#ppt_y"/>
                                          </p:val>
                                        </p:tav>
                                        <p:tav tm="100000">
                                          <p:val>
                                            <p:strVal val="#ppt_y"/>
                                          </p:val>
                                        </p:tav>
                                      </p:tavLst>
                                    </p:anim>
                                  </p:childTnLst>
                                </p:cTn>
                              </p:par>
                              <p:par>
                                <p:cTn id="52" presetID="53" presetClass="entr" presetSubtype="16"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500" fill="hold"/>
                                        <p:tgtEl>
                                          <p:spTgt spid="4"/>
                                        </p:tgtEl>
                                        <p:attrNameLst>
                                          <p:attrName>ppt_w</p:attrName>
                                        </p:attrNameLst>
                                      </p:cBhvr>
                                      <p:tavLst>
                                        <p:tav tm="0">
                                          <p:val>
                                            <p:fltVal val="0"/>
                                          </p:val>
                                        </p:tav>
                                        <p:tav tm="100000">
                                          <p:val>
                                            <p:strVal val="#ppt_w"/>
                                          </p:val>
                                        </p:tav>
                                      </p:tavLst>
                                    </p:anim>
                                    <p:anim calcmode="lin" valueType="num">
                                      <p:cBhvr>
                                        <p:cTn id="55" dur="1500" fill="hold"/>
                                        <p:tgtEl>
                                          <p:spTgt spid="4"/>
                                        </p:tgtEl>
                                        <p:attrNameLst>
                                          <p:attrName>ppt_h</p:attrName>
                                        </p:attrNameLst>
                                      </p:cBhvr>
                                      <p:tavLst>
                                        <p:tav tm="0">
                                          <p:val>
                                            <p:fltVal val="0"/>
                                          </p:val>
                                        </p:tav>
                                        <p:tav tm="100000">
                                          <p:val>
                                            <p:strVal val="#ppt_h"/>
                                          </p:val>
                                        </p:tav>
                                      </p:tavLst>
                                    </p:anim>
                                    <p:animEffect transition="in" filter="fade">
                                      <p:cBhvr>
                                        <p:cTn id="56" dur="1500"/>
                                        <p:tgtEl>
                                          <p:spTgt spid="4"/>
                                        </p:tgtEl>
                                      </p:cBhvr>
                                    </p:animEffect>
                                  </p:childTnLst>
                                </p:cTn>
                              </p:par>
                              <p:par>
                                <p:cTn id="57" presetID="53" presetClass="entr" presetSubtype="16"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1500" fill="hold"/>
                                        <p:tgtEl>
                                          <p:spTgt spid="10"/>
                                        </p:tgtEl>
                                        <p:attrNameLst>
                                          <p:attrName>ppt_w</p:attrName>
                                        </p:attrNameLst>
                                      </p:cBhvr>
                                      <p:tavLst>
                                        <p:tav tm="0">
                                          <p:val>
                                            <p:fltVal val="0"/>
                                          </p:val>
                                        </p:tav>
                                        <p:tav tm="100000">
                                          <p:val>
                                            <p:strVal val="#ppt_w"/>
                                          </p:val>
                                        </p:tav>
                                      </p:tavLst>
                                    </p:anim>
                                    <p:anim calcmode="lin" valueType="num">
                                      <p:cBhvr>
                                        <p:cTn id="60" dur="1500" fill="hold"/>
                                        <p:tgtEl>
                                          <p:spTgt spid="10"/>
                                        </p:tgtEl>
                                        <p:attrNameLst>
                                          <p:attrName>ppt_h</p:attrName>
                                        </p:attrNameLst>
                                      </p:cBhvr>
                                      <p:tavLst>
                                        <p:tav tm="0">
                                          <p:val>
                                            <p:fltVal val="0"/>
                                          </p:val>
                                        </p:tav>
                                        <p:tav tm="100000">
                                          <p:val>
                                            <p:strVal val="#ppt_h"/>
                                          </p:val>
                                        </p:tav>
                                      </p:tavLst>
                                    </p:anim>
                                    <p:animEffect transition="in" filter="fade">
                                      <p:cBhvr>
                                        <p:cTn id="6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9"/>
                </p:tgtEl>
              </p:cMediaNode>
            </p:audio>
          </p:childTnLst>
        </p:cTn>
      </p:par>
    </p:tnLst>
    <p:bldLst>
      <p:bldP spid="7" grpId="0" uiExpand="1" build="p"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FCB57903-ACF4-4969-9BA8-4C41A7B247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6876" y="188640"/>
            <a:ext cx="5365789" cy="655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id="{17B12CAF-6797-4043-BCE8-0D895A340159}"/>
              </a:ext>
            </a:extLst>
          </p:cNvPr>
          <p:cNvSpPr txBox="1">
            <a:spLocks/>
          </p:cNvSpPr>
          <p:nvPr/>
        </p:nvSpPr>
        <p:spPr>
          <a:xfrm>
            <a:off x="185086" y="188639"/>
            <a:ext cx="6336704" cy="6559361"/>
          </a:xfrm>
          <a:prstGeom prst="rect">
            <a:avLst/>
          </a:prstGeom>
          <a:solidFill>
            <a:schemeClr val="bg1">
              <a:alpha val="63000"/>
            </a:schemeClr>
          </a:solidFill>
        </p:spPr>
        <p:txBody>
          <a:bodyPr vert="horz" lIns="91440" tIns="45720" rIns="91440" bIns="45720" rtlCol="0" anchor="ct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N" sz="2800" dirty="0">
                <a:solidFill>
                  <a:srgbClr val="00B050"/>
                </a:solidFill>
                <a:latin typeface="Franklin Gothic Demi" panose="020B0703020102020204" pitchFamily="34" charset="0"/>
              </a:rPr>
              <a:t>Fourth whorl/ Gynoecium: </a:t>
            </a:r>
            <a:r>
              <a:rPr lang="en-IN" sz="2800" dirty="0">
                <a:latin typeface="Franklin Gothic Demi" panose="020B0703020102020204" pitchFamily="34" charset="0"/>
              </a:rPr>
              <a:t>The female part of a flower, consists of one or more carpels.</a:t>
            </a:r>
          </a:p>
          <a:p>
            <a:pPr marL="0" indent="0">
              <a:buNone/>
            </a:pPr>
            <a:r>
              <a:rPr lang="en-IN" sz="2800" dirty="0">
                <a:latin typeface="Franklin Gothic Demi" panose="020B0703020102020204" pitchFamily="34" charset="0"/>
              </a:rPr>
              <a:t>Each carpel consists of three parts:</a:t>
            </a:r>
          </a:p>
          <a:p>
            <a:pPr marL="0" indent="0">
              <a:buNone/>
            </a:pPr>
            <a:r>
              <a:rPr lang="en-IN" sz="2800" dirty="0">
                <a:solidFill>
                  <a:srgbClr val="FFFF00"/>
                </a:solidFill>
                <a:latin typeface="Franklin Gothic Demi" panose="020B0703020102020204" pitchFamily="34" charset="0"/>
              </a:rPr>
              <a:t>Stigma: </a:t>
            </a:r>
            <a:r>
              <a:rPr lang="en-IN" sz="2800" dirty="0">
                <a:latin typeface="Franklin Gothic Demi" panose="020B0703020102020204" pitchFamily="34" charset="0"/>
              </a:rPr>
              <a:t>Terminal lobed, divided </a:t>
            </a:r>
          </a:p>
          <a:p>
            <a:pPr marL="0" indent="0">
              <a:buNone/>
            </a:pPr>
            <a:r>
              <a:rPr lang="en-IN" sz="2800" dirty="0">
                <a:latin typeface="Franklin Gothic Demi" panose="020B0703020102020204" pitchFamily="34" charset="0"/>
              </a:rPr>
              <a:t>into two/more lobes, may have </a:t>
            </a:r>
          </a:p>
          <a:p>
            <a:pPr marL="0" indent="0">
              <a:buNone/>
            </a:pPr>
            <a:r>
              <a:rPr lang="en-IN" sz="2800" dirty="0">
                <a:latin typeface="Franklin Gothic Demi" panose="020B0703020102020204" pitchFamily="34" charset="0"/>
              </a:rPr>
              <a:t>feathery appearance or sticky in nature.</a:t>
            </a:r>
          </a:p>
          <a:p>
            <a:pPr marL="0" indent="0">
              <a:buNone/>
            </a:pPr>
            <a:r>
              <a:rPr lang="en-IN" sz="2800" dirty="0">
                <a:solidFill>
                  <a:srgbClr val="0000FF"/>
                </a:solidFill>
                <a:latin typeface="Franklin Gothic Demi" panose="020B0703020102020204" pitchFamily="34" charset="0"/>
              </a:rPr>
              <a:t>Function: </a:t>
            </a:r>
            <a:r>
              <a:rPr lang="en-IN" sz="2800" dirty="0">
                <a:latin typeface="Franklin Gothic Demi" panose="020B0703020102020204" pitchFamily="34" charset="0"/>
              </a:rPr>
              <a:t>Serves a landing place for </a:t>
            </a:r>
          </a:p>
          <a:p>
            <a:pPr marL="0" indent="0">
              <a:buNone/>
            </a:pPr>
            <a:r>
              <a:rPr lang="en-IN" sz="2800" dirty="0">
                <a:latin typeface="Franklin Gothic Demi" panose="020B0703020102020204" pitchFamily="34" charset="0"/>
              </a:rPr>
              <a:t>pollen during pollination.</a:t>
            </a:r>
          </a:p>
          <a:p>
            <a:pPr marL="0" indent="0">
              <a:buNone/>
            </a:pPr>
            <a:r>
              <a:rPr lang="en-IN" sz="2800" dirty="0">
                <a:solidFill>
                  <a:srgbClr val="FFFF00"/>
                </a:solidFill>
                <a:latin typeface="Franklin Gothic Demi" panose="020B0703020102020204" pitchFamily="34" charset="0"/>
              </a:rPr>
              <a:t>b. Style: </a:t>
            </a:r>
            <a:r>
              <a:rPr lang="en-IN" sz="2800" dirty="0">
                <a:latin typeface="Franklin Gothic Demi" panose="020B0703020102020204" pitchFamily="34" charset="0"/>
              </a:rPr>
              <a:t>Tube like slender stalk.</a:t>
            </a:r>
          </a:p>
          <a:p>
            <a:pPr marL="0" indent="0">
              <a:buNone/>
            </a:pPr>
            <a:r>
              <a:rPr lang="en-IN" sz="2800" dirty="0">
                <a:solidFill>
                  <a:srgbClr val="0000FF"/>
                </a:solidFill>
                <a:latin typeface="Franklin Gothic Demi" panose="020B0703020102020204" pitchFamily="34" charset="0"/>
              </a:rPr>
              <a:t>Function: </a:t>
            </a:r>
            <a:r>
              <a:rPr lang="en-IN" sz="2800" dirty="0">
                <a:latin typeface="Franklin Gothic Demi" panose="020B0703020102020204" pitchFamily="34" charset="0"/>
              </a:rPr>
              <a:t>Connects stigma to ovary.</a:t>
            </a:r>
          </a:p>
          <a:p>
            <a:pPr marL="0" indent="0">
              <a:buNone/>
            </a:pPr>
            <a:r>
              <a:rPr lang="en-IN" sz="2800" dirty="0">
                <a:solidFill>
                  <a:srgbClr val="FFFF00"/>
                </a:solidFill>
                <a:latin typeface="Franklin Gothic Demi" panose="020B0703020102020204" pitchFamily="34" charset="0"/>
              </a:rPr>
              <a:t>c: Ovary: </a:t>
            </a:r>
            <a:r>
              <a:rPr lang="en-IN" sz="2800" dirty="0">
                <a:latin typeface="Franklin Gothic Demi" panose="020B0703020102020204" pitchFamily="34" charset="0"/>
              </a:rPr>
              <a:t>Swollen basal portion with </a:t>
            </a:r>
          </a:p>
          <a:p>
            <a:pPr marL="0" indent="0">
              <a:buNone/>
            </a:pPr>
            <a:r>
              <a:rPr lang="en-IN" sz="2800" dirty="0">
                <a:latin typeface="Franklin Gothic Demi" panose="020B0703020102020204" pitchFamily="34" charset="0"/>
              </a:rPr>
              <a:t>one/more carpels. </a:t>
            </a:r>
          </a:p>
          <a:p>
            <a:pPr marL="0" indent="0">
              <a:buNone/>
            </a:pPr>
            <a:r>
              <a:rPr lang="en-IN" sz="2800" dirty="0">
                <a:solidFill>
                  <a:srgbClr val="0000FF"/>
                </a:solidFill>
                <a:latin typeface="Franklin Gothic Demi" panose="020B0703020102020204" pitchFamily="34" charset="0"/>
              </a:rPr>
              <a:t>Function: </a:t>
            </a:r>
            <a:r>
              <a:rPr lang="en-IN" sz="2800" dirty="0">
                <a:latin typeface="Franklin Gothic Demi" panose="020B0703020102020204" pitchFamily="34" charset="0"/>
              </a:rPr>
              <a:t>It contains ovules which </a:t>
            </a:r>
          </a:p>
          <a:p>
            <a:pPr marL="0" indent="0">
              <a:buNone/>
            </a:pPr>
            <a:r>
              <a:rPr lang="en-IN" sz="2800" dirty="0">
                <a:latin typeface="Franklin Gothic Demi" panose="020B0703020102020204" pitchFamily="34" charset="0"/>
              </a:rPr>
              <a:t>contains the eggs/female gametes)</a:t>
            </a:r>
          </a:p>
        </p:txBody>
      </p:sp>
      <p:pic>
        <p:nvPicPr>
          <p:cNvPr id="3" name="Audio 2">
            <a:hlinkClick r:id="" action="ppaction://media"/>
            <a:extLst>
              <a:ext uri="{FF2B5EF4-FFF2-40B4-BE49-F238E27FC236}">
                <a16:creationId xmlns:a16="http://schemas.microsoft.com/office/drawing/2014/main" id="{EE2C854B-B191-45DE-A50D-DBB3E082B95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112412021"/>
      </p:ext>
    </p:extLst>
  </p:cSld>
  <p:clrMapOvr>
    <a:masterClrMapping/>
  </p:clrMapOvr>
  <mc:AlternateContent xmlns:mc="http://schemas.openxmlformats.org/markup-compatibility/2006" xmlns:p14="http://schemas.microsoft.com/office/powerpoint/2010/main">
    <mc:Choice Requires="p14">
      <p:transition spd="slow" p14:dur="2000" advTm="48127"/>
    </mc:Choice>
    <mc:Fallback xmlns="">
      <p:transition spd="slow" advTm="48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3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38B55-3A8A-4A37-BD03-35AA23715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82816"/>
          </a:xfrm>
          <a:prstGeom prst="rect">
            <a:avLst/>
          </a:prstGeom>
        </p:spPr>
      </p:pic>
      <p:sp>
        <p:nvSpPr>
          <p:cNvPr id="2" name="Title 1"/>
          <p:cNvSpPr>
            <a:spLocks noGrp="1"/>
          </p:cNvSpPr>
          <p:nvPr>
            <p:ph type="title"/>
          </p:nvPr>
        </p:nvSpPr>
        <p:spPr>
          <a:xfrm>
            <a:off x="131676" y="116632"/>
            <a:ext cx="3948100" cy="1143000"/>
          </a:xfrm>
          <a:solidFill>
            <a:srgbClr val="FF0000"/>
          </a:solidFill>
        </p:spPr>
        <p:txBody>
          <a:bodyPr/>
          <a:lstStyle/>
          <a:p>
            <a:r>
              <a:rPr lang="en-IN" dirty="0">
                <a:solidFill>
                  <a:schemeClr val="bg1"/>
                </a:solidFill>
                <a:latin typeface="Franklin Gothic Demi" panose="020B0703020102020204" pitchFamily="34" charset="0"/>
              </a:rPr>
              <a:t>POLLINATION</a:t>
            </a:r>
          </a:p>
        </p:txBody>
      </p:sp>
      <p:sp>
        <p:nvSpPr>
          <p:cNvPr id="5" name="Content Placeholder 2">
            <a:extLst>
              <a:ext uri="{FF2B5EF4-FFF2-40B4-BE49-F238E27FC236}">
                <a16:creationId xmlns:a16="http://schemas.microsoft.com/office/drawing/2014/main" id="{14CE08F8-9349-4363-ABA3-E5BA959126B0}"/>
              </a:ext>
            </a:extLst>
          </p:cNvPr>
          <p:cNvSpPr txBox="1">
            <a:spLocks/>
          </p:cNvSpPr>
          <p:nvPr/>
        </p:nvSpPr>
        <p:spPr>
          <a:xfrm>
            <a:off x="131676" y="5136632"/>
            <a:ext cx="11928648" cy="1604736"/>
          </a:xfrm>
          <a:prstGeom prst="rect">
            <a:avLst/>
          </a:prstGeom>
          <a:solidFill>
            <a:srgbClr val="FFFF00">
              <a:alpha val="51000"/>
            </a:srgbClr>
          </a:solidFill>
        </p:spPr>
        <p:txBody>
          <a:bodyPr vert="horz" lIns="216742" tIns="108372" rIns="216742" bIns="108372"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N" sz="2800" dirty="0">
                <a:latin typeface="Franklin Gothic Demi" panose="020B0703020102020204" pitchFamily="34" charset="0"/>
              </a:rPr>
              <a:t>It is the transfer of pollen from anther to stigma of the same plant or a different plant of same species. It is usually followed by fertilisation and later on by the formation of seed.</a:t>
            </a:r>
          </a:p>
        </p:txBody>
      </p:sp>
      <p:pic>
        <p:nvPicPr>
          <p:cNvPr id="3" name="Audio 2">
            <a:hlinkClick r:id="" action="ppaction://media"/>
            <a:extLst>
              <a:ext uri="{FF2B5EF4-FFF2-40B4-BE49-F238E27FC236}">
                <a16:creationId xmlns:a16="http://schemas.microsoft.com/office/drawing/2014/main" id="{48606ED8-96F5-407D-98E5-80F1DC66878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262777982"/>
      </p:ext>
    </p:extLst>
  </p:cSld>
  <p:clrMapOvr>
    <a:masterClrMapping/>
  </p:clrMapOvr>
  <mc:AlternateContent xmlns:mc="http://schemas.openxmlformats.org/markup-compatibility/2006" xmlns:p14="http://schemas.microsoft.com/office/powerpoint/2010/main">
    <mc:Choice Requires="p14">
      <p:transition spd="slow" p14:dur="2000" advTm="18088"/>
    </mc:Choice>
    <mc:Fallback xmlns="">
      <p:transition spd="slow" advTm="18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Effect transition="in" filter="fade">
                                      <p:cBhvr>
                                        <p:cTn id="13" dur="1000"/>
                                        <p:tgtEl>
                                          <p:spTgt spid="2"/>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2" grpId="0" animBg="1"/>
      <p:bldP spid="2" grpId="1"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F8920-9751-46AB-B152-D1678867D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 y="0"/>
            <a:ext cx="12196744" cy="6856517"/>
          </a:xfrm>
          <a:prstGeom prst="rect">
            <a:avLst/>
          </a:prstGeom>
        </p:spPr>
      </p:pic>
      <p:sp>
        <p:nvSpPr>
          <p:cNvPr id="4" name="Freeform: Shape 3">
            <a:extLst>
              <a:ext uri="{FF2B5EF4-FFF2-40B4-BE49-F238E27FC236}">
                <a16:creationId xmlns:a16="http://schemas.microsoft.com/office/drawing/2014/main" id="{81A3943C-425A-4F78-A89C-E56A2F1735E7}"/>
              </a:ext>
            </a:extLst>
          </p:cNvPr>
          <p:cNvSpPr/>
          <p:nvPr/>
        </p:nvSpPr>
        <p:spPr>
          <a:xfrm>
            <a:off x="2874089" y="82708"/>
            <a:ext cx="6624857" cy="902431"/>
          </a:xfrm>
          <a:custGeom>
            <a:avLst/>
            <a:gdLst>
              <a:gd name="connsiteX0" fmla="*/ 0 w 5406137"/>
              <a:gd name="connsiteY0" fmla="*/ 0 h 2703068"/>
              <a:gd name="connsiteX1" fmla="*/ 5406137 w 5406137"/>
              <a:gd name="connsiteY1" fmla="*/ 0 h 2703068"/>
              <a:gd name="connsiteX2" fmla="*/ 5406137 w 5406137"/>
              <a:gd name="connsiteY2" fmla="*/ 2703068 h 2703068"/>
              <a:gd name="connsiteX3" fmla="*/ 0 w 5406137"/>
              <a:gd name="connsiteY3" fmla="*/ 2703068 h 2703068"/>
              <a:gd name="connsiteX4" fmla="*/ 0 w 5406137"/>
              <a:gd name="connsiteY4" fmla="*/ 0 h 270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6137" h="2703068">
                <a:moveTo>
                  <a:pt x="0" y="0"/>
                </a:moveTo>
                <a:lnTo>
                  <a:pt x="5406137" y="0"/>
                </a:lnTo>
                <a:lnTo>
                  <a:pt x="5406137" y="2703068"/>
                </a:lnTo>
                <a:lnTo>
                  <a:pt x="0" y="2703068"/>
                </a:lnTo>
                <a:lnTo>
                  <a:pt x="0" y="0"/>
                </a:lnTo>
                <a:close/>
              </a:path>
            </a:pathLst>
          </a:custGeom>
          <a:solidFill>
            <a:srgbClr val="00B050">
              <a:alpha val="86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55" tIns="45155" rIns="45155" bIns="45155" numCol="1" spcCol="1270" anchor="ctr" anchorCtr="0">
            <a:noAutofit/>
          </a:bodyPr>
          <a:lstStyle/>
          <a:p>
            <a:pPr algn="ctr" defTabSz="3160275">
              <a:lnSpc>
                <a:spcPct val="90000"/>
              </a:lnSpc>
              <a:spcBef>
                <a:spcPct val="0"/>
              </a:spcBef>
              <a:spcAft>
                <a:spcPct val="35000"/>
              </a:spcAft>
            </a:pPr>
            <a:r>
              <a:rPr lang="en-IN" sz="4400" dirty="0">
                <a:latin typeface="Arial Black" panose="020B0A04020102020204" pitchFamily="34" charset="0"/>
              </a:rPr>
              <a:t>Types of pollination</a:t>
            </a:r>
          </a:p>
        </p:txBody>
      </p:sp>
      <p:sp>
        <p:nvSpPr>
          <p:cNvPr id="5" name="Freeform: Shape 4">
            <a:extLst>
              <a:ext uri="{FF2B5EF4-FFF2-40B4-BE49-F238E27FC236}">
                <a16:creationId xmlns:a16="http://schemas.microsoft.com/office/drawing/2014/main" id="{44588B41-3DD2-4E15-B1A7-B28AEEEA8C49}"/>
              </a:ext>
            </a:extLst>
          </p:cNvPr>
          <p:cNvSpPr/>
          <p:nvPr/>
        </p:nvSpPr>
        <p:spPr>
          <a:xfrm>
            <a:off x="124720" y="1880027"/>
            <a:ext cx="5596913" cy="2341062"/>
          </a:xfrm>
          <a:custGeom>
            <a:avLst/>
            <a:gdLst>
              <a:gd name="connsiteX0" fmla="*/ 0 w 5406137"/>
              <a:gd name="connsiteY0" fmla="*/ 0 h 2703068"/>
              <a:gd name="connsiteX1" fmla="*/ 5406137 w 5406137"/>
              <a:gd name="connsiteY1" fmla="*/ 0 h 2703068"/>
              <a:gd name="connsiteX2" fmla="*/ 5406137 w 5406137"/>
              <a:gd name="connsiteY2" fmla="*/ 2703068 h 2703068"/>
              <a:gd name="connsiteX3" fmla="*/ 0 w 5406137"/>
              <a:gd name="connsiteY3" fmla="*/ 2703068 h 2703068"/>
              <a:gd name="connsiteX4" fmla="*/ 0 w 5406137"/>
              <a:gd name="connsiteY4" fmla="*/ 0 h 270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6137" h="2703068">
                <a:moveTo>
                  <a:pt x="0" y="0"/>
                </a:moveTo>
                <a:lnTo>
                  <a:pt x="5406137" y="0"/>
                </a:lnTo>
                <a:lnTo>
                  <a:pt x="5406137" y="2703068"/>
                </a:lnTo>
                <a:lnTo>
                  <a:pt x="0" y="2703068"/>
                </a:lnTo>
                <a:lnTo>
                  <a:pt x="0" y="0"/>
                </a:lnTo>
                <a:close/>
              </a:path>
            </a:pathLst>
          </a:custGeom>
          <a:solidFill>
            <a:srgbClr val="00B050">
              <a:alpha val="86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55" tIns="45155" rIns="45155" bIns="45155" numCol="1" spcCol="1270" anchor="ctr" anchorCtr="0">
            <a:noAutofit/>
          </a:bodyPr>
          <a:lstStyle/>
          <a:p>
            <a:pPr algn="ctr" defTabSz="3160275">
              <a:lnSpc>
                <a:spcPct val="90000"/>
              </a:lnSpc>
              <a:spcBef>
                <a:spcPct val="0"/>
              </a:spcBef>
              <a:spcAft>
                <a:spcPct val="35000"/>
              </a:spcAft>
            </a:pPr>
            <a:r>
              <a:rPr lang="en-IN" sz="2800" dirty="0">
                <a:latin typeface="Franklin Gothic Demi" panose="020B0703020102020204" pitchFamily="34" charset="0"/>
              </a:rPr>
              <a:t>Self-pollination</a:t>
            </a:r>
          </a:p>
          <a:p>
            <a:pPr algn="ctr" defTabSz="3160275">
              <a:lnSpc>
                <a:spcPct val="90000"/>
              </a:lnSpc>
              <a:spcBef>
                <a:spcPct val="0"/>
              </a:spcBef>
              <a:spcAft>
                <a:spcPct val="35000"/>
              </a:spcAft>
            </a:pPr>
            <a:r>
              <a:rPr lang="en-IN" sz="2800" dirty="0">
                <a:latin typeface="Franklin Gothic Demi" panose="020B0703020102020204" pitchFamily="34" charset="0"/>
              </a:rPr>
              <a:t> The transfer of pollen from the anther to the stigma of same flower is called self-pollination. E.g. Wheat, rice, groundnut, etc.</a:t>
            </a:r>
          </a:p>
        </p:txBody>
      </p:sp>
      <p:sp>
        <p:nvSpPr>
          <p:cNvPr id="6" name="Freeform: Shape 5">
            <a:extLst>
              <a:ext uri="{FF2B5EF4-FFF2-40B4-BE49-F238E27FC236}">
                <a16:creationId xmlns:a16="http://schemas.microsoft.com/office/drawing/2014/main" id="{4B3BBCC7-D915-489B-ACCC-B539ECECC255}"/>
              </a:ext>
            </a:extLst>
          </p:cNvPr>
          <p:cNvSpPr/>
          <p:nvPr/>
        </p:nvSpPr>
        <p:spPr>
          <a:xfrm>
            <a:off x="6726128" y="1936873"/>
            <a:ext cx="5340011" cy="2284211"/>
          </a:xfrm>
          <a:custGeom>
            <a:avLst/>
            <a:gdLst>
              <a:gd name="connsiteX0" fmla="*/ 0 w 5406137"/>
              <a:gd name="connsiteY0" fmla="*/ 0 h 2703068"/>
              <a:gd name="connsiteX1" fmla="*/ 5406137 w 5406137"/>
              <a:gd name="connsiteY1" fmla="*/ 0 h 2703068"/>
              <a:gd name="connsiteX2" fmla="*/ 5406137 w 5406137"/>
              <a:gd name="connsiteY2" fmla="*/ 2703068 h 2703068"/>
              <a:gd name="connsiteX3" fmla="*/ 0 w 5406137"/>
              <a:gd name="connsiteY3" fmla="*/ 2703068 h 2703068"/>
              <a:gd name="connsiteX4" fmla="*/ 0 w 5406137"/>
              <a:gd name="connsiteY4" fmla="*/ 0 h 270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6137" h="2703068">
                <a:moveTo>
                  <a:pt x="0" y="0"/>
                </a:moveTo>
                <a:lnTo>
                  <a:pt x="5406137" y="0"/>
                </a:lnTo>
                <a:lnTo>
                  <a:pt x="5406137" y="2703068"/>
                </a:lnTo>
                <a:lnTo>
                  <a:pt x="0" y="2703068"/>
                </a:lnTo>
                <a:lnTo>
                  <a:pt x="0" y="0"/>
                </a:lnTo>
                <a:close/>
              </a:path>
            </a:pathLst>
          </a:custGeom>
          <a:solidFill>
            <a:srgbClr val="00B050">
              <a:alpha val="86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155" tIns="45155" rIns="45155" bIns="45155" numCol="1" spcCol="1270" anchor="ctr" anchorCtr="0">
            <a:noAutofit/>
          </a:bodyPr>
          <a:lstStyle/>
          <a:p>
            <a:pPr algn="ctr" defTabSz="3160275">
              <a:spcBef>
                <a:spcPct val="0"/>
              </a:spcBef>
            </a:pPr>
            <a:r>
              <a:rPr lang="en-IN" sz="2400" dirty="0">
                <a:solidFill>
                  <a:schemeClr val="bg1"/>
                </a:solidFill>
                <a:latin typeface="Franklin Gothic Demi" panose="020B0703020102020204" pitchFamily="34" charset="0"/>
              </a:rPr>
              <a:t>Cross-pollination</a:t>
            </a:r>
          </a:p>
          <a:p>
            <a:pPr algn="ctr" defTabSz="3160275">
              <a:spcBef>
                <a:spcPct val="0"/>
              </a:spcBef>
            </a:pPr>
            <a:r>
              <a:rPr lang="en-IN" sz="2400" dirty="0">
                <a:solidFill>
                  <a:schemeClr val="bg1"/>
                </a:solidFill>
                <a:latin typeface="Franklin Gothic Demi" panose="020B0703020102020204" pitchFamily="34" charset="0"/>
              </a:rPr>
              <a:t> The transfer of pollen from the anther of one flower to the stigma of another flower of the same species is called cross-pollination. E.g. Ladies finger, sweet pea, </a:t>
            </a:r>
            <a:r>
              <a:rPr lang="en-IN" sz="2400" dirty="0" err="1">
                <a:solidFill>
                  <a:schemeClr val="bg1"/>
                </a:solidFill>
                <a:latin typeface="Franklin Gothic Demi" panose="020B0703020102020204" pitchFamily="34" charset="0"/>
              </a:rPr>
              <a:t>peepal</a:t>
            </a:r>
            <a:r>
              <a:rPr lang="en-IN" sz="2400" dirty="0">
                <a:solidFill>
                  <a:schemeClr val="bg1"/>
                </a:solidFill>
                <a:latin typeface="Franklin Gothic Demi" panose="020B0703020102020204" pitchFamily="34" charset="0"/>
              </a:rPr>
              <a:t>, etc.</a:t>
            </a:r>
          </a:p>
        </p:txBody>
      </p:sp>
      <p:pic>
        <p:nvPicPr>
          <p:cNvPr id="7" name="Picture 6">
            <a:extLst>
              <a:ext uri="{FF2B5EF4-FFF2-40B4-BE49-F238E27FC236}">
                <a16:creationId xmlns:a16="http://schemas.microsoft.com/office/drawing/2014/main" id="{706BF5A1-192E-464F-AEAC-503C9D5A69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6128" y="4221084"/>
            <a:ext cx="5376896" cy="2554209"/>
          </a:xfrm>
          <a:prstGeom prst="rect">
            <a:avLst/>
          </a:prstGeom>
        </p:spPr>
      </p:pic>
      <p:pic>
        <p:nvPicPr>
          <p:cNvPr id="8" name="Picture 7">
            <a:extLst>
              <a:ext uri="{FF2B5EF4-FFF2-40B4-BE49-F238E27FC236}">
                <a16:creationId xmlns:a16="http://schemas.microsoft.com/office/drawing/2014/main" id="{D5FECE56-2E23-4D36-BE19-91B4963253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861" y="4221090"/>
            <a:ext cx="5595771" cy="2554204"/>
          </a:xfrm>
          <a:prstGeom prst="rect">
            <a:avLst/>
          </a:prstGeom>
        </p:spPr>
      </p:pic>
      <p:grpSp>
        <p:nvGrpSpPr>
          <p:cNvPr id="9" name="Group 8">
            <a:extLst>
              <a:ext uri="{FF2B5EF4-FFF2-40B4-BE49-F238E27FC236}">
                <a16:creationId xmlns:a16="http://schemas.microsoft.com/office/drawing/2014/main" id="{D2F7171C-4181-402A-AD25-14B9F62CB8DC}"/>
              </a:ext>
            </a:extLst>
          </p:cNvPr>
          <p:cNvGrpSpPr/>
          <p:nvPr/>
        </p:nvGrpSpPr>
        <p:grpSpPr>
          <a:xfrm>
            <a:off x="2973875" y="980728"/>
            <a:ext cx="6459919" cy="967555"/>
            <a:chOff x="2825285" y="1052736"/>
            <a:chExt cx="6541428" cy="1215264"/>
          </a:xfrm>
        </p:grpSpPr>
        <p:cxnSp>
          <p:nvCxnSpPr>
            <p:cNvPr id="10" name="Straight Connector 9">
              <a:extLst>
                <a:ext uri="{FF2B5EF4-FFF2-40B4-BE49-F238E27FC236}">
                  <a16:creationId xmlns:a16="http://schemas.microsoft.com/office/drawing/2014/main" id="{73C64F6F-74E6-4E77-A832-281338FACF7E}"/>
                </a:ext>
              </a:extLst>
            </p:cNvPr>
            <p:cNvCxnSpPr/>
            <p:nvPr/>
          </p:nvCxnSpPr>
          <p:spPr>
            <a:xfrm>
              <a:off x="2825285" y="1646542"/>
              <a:ext cx="65414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ADA10B-3FA7-4245-AC3D-69A2FA888493}"/>
                </a:ext>
              </a:extLst>
            </p:cNvPr>
            <p:cNvCxnSpPr/>
            <p:nvPr/>
          </p:nvCxnSpPr>
          <p:spPr>
            <a:xfrm flipV="1">
              <a:off x="6008815" y="1052736"/>
              <a:ext cx="0" cy="5760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FBD521-95CD-47F4-9BB7-29F4D0438418}"/>
                </a:ext>
              </a:extLst>
            </p:cNvPr>
            <p:cNvCxnSpPr>
              <a:cxnSpLocks/>
            </p:cNvCxnSpPr>
            <p:nvPr/>
          </p:nvCxnSpPr>
          <p:spPr>
            <a:xfrm flipV="1">
              <a:off x="9358562" y="1628800"/>
              <a:ext cx="1" cy="6392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BD045E-406A-4EF1-98B6-B34379C6B90D}"/>
                </a:ext>
              </a:extLst>
            </p:cNvPr>
            <p:cNvCxnSpPr>
              <a:cxnSpLocks/>
            </p:cNvCxnSpPr>
            <p:nvPr/>
          </p:nvCxnSpPr>
          <p:spPr>
            <a:xfrm flipV="1">
              <a:off x="2825285" y="1628800"/>
              <a:ext cx="0" cy="607893"/>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1A96C95D-A7FB-4BE2-AFD7-5DE89DF0C54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41979815"/>
      </p:ext>
    </p:extLst>
  </p:cSld>
  <p:clrMapOvr>
    <a:masterClrMapping/>
  </p:clrMapOvr>
  <mc:AlternateContent xmlns:mc="http://schemas.openxmlformats.org/markup-compatibility/2006" xmlns:p14="http://schemas.microsoft.com/office/powerpoint/2010/main">
    <mc:Choice Requires="p14">
      <p:transition spd="slow" p14:dur="2000" advTm="52584"/>
    </mc:Choice>
    <mc:Fallback xmlns="">
      <p:transition spd="slow" advTm="5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500" fill="hold"/>
                                        <p:tgtEl>
                                          <p:spTgt spid="5"/>
                                        </p:tgtEl>
                                        <p:attrNameLst>
                                          <p:attrName>ppt_w</p:attrName>
                                        </p:attrNameLst>
                                      </p:cBhvr>
                                      <p:tavLst>
                                        <p:tav tm="0">
                                          <p:val>
                                            <p:fltVal val="0"/>
                                          </p:val>
                                        </p:tav>
                                        <p:tav tm="100000">
                                          <p:val>
                                            <p:strVal val="#ppt_w"/>
                                          </p:val>
                                        </p:tav>
                                      </p:tavLst>
                                    </p:anim>
                                    <p:anim calcmode="lin" valueType="num">
                                      <p:cBhvr>
                                        <p:cTn id="24" dur="1500" fill="hold"/>
                                        <p:tgtEl>
                                          <p:spTgt spid="5"/>
                                        </p:tgtEl>
                                        <p:attrNameLst>
                                          <p:attrName>ppt_h</p:attrName>
                                        </p:attrNameLst>
                                      </p:cBhvr>
                                      <p:tavLst>
                                        <p:tav tm="0">
                                          <p:val>
                                            <p:fltVal val="0"/>
                                          </p:val>
                                        </p:tav>
                                        <p:tav tm="100000">
                                          <p:val>
                                            <p:strVal val="#ppt_h"/>
                                          </p:val>
                                        </p:tav>
                                      </p:tavLst>
                                    </p:anim>
                                    <p:animEffect transition="in" filter="fade">
                                      <p:cBhvr>
                                        <p:cTn id="25" dur="1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500" fill="hold"/>
                                        <p:tgtEl>
                                          <p:spTgt spid="8"/>
                                        </p:tgtEl>
                                        <p:attrNameLst>
                                          <p:attrName>ppt_w</p:attrName>
                                        </p:attrNameLst>
                                      </p:cBhvr>
                                      <p:tavLst>
                                        <p:tav tm="0">
                                          <p:val>
                                            <p:fltVal val="0"/>
                                          </p:val>
                                        </p:tav>
                                        <p:tav tm="100000">
                                          <p:val>
                                            <p:strVal val="#ppt_w"/>
                                          </p:val>
                                        </p:tav>
                                      </p:tavLst>
                                    </p:anim>
                                    <p:anim calcmode="lin" valueType="num">
                                      <p:cBhvr>
                                        <p:cTn id="29" dur="1500" fill="hold"/>
                                        <p:tgtEl>
                                          <p:spTgt spid="8"/>
                                        </p:tgtEl>
                                        <p:attrNameLst>
                                          <p:attrName>ppt_h</p:attrName>
                                        </p:attrNameLst>
                                      </p:cBhvr>
                                      <p:tavLst>
                                        <p:tav tm="0">
                                          <p:val>
                                            <p:fltVal val="0"/>
                                          </p:val>
                                        </p:tav>
                                        <p:tav tm="100000">
                                          <p:val>
                                            <p:strVal val="#ppt_h"/>
                                          </p:val>
                                        </p:tav>
                                      </p:tavLst>
                                    </p:anim>
                                    <p:animEffect transition="in" filter="fade">
                                      <p:cBhvr>
                                        <p:cTn id="30" dur="1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500" fill="hold"/>
                                        <p:tgtEl>
                                          <p:spTgt spid="6"/>
                                        </p:tgtEl>
                                        <p:attrNameLst>
                                          <p:attrName>ppt_w</p:attrName>
                                        </p:attrNameLst>
                                      </p:cBhvr>
                                      <p:tavLst>
                                        <p:tav tm="0">
                                          <p:val>
                                            <p:fltVal val="0"/>
                                          </p:val>
                                        </p:tav>
                                        <p:tav tm="100000">
                                          <p:val>
                                            <p:strVal val="#ppt_w"/>
                                          </p:val>
                                        </p:tav>
                                      </p:tavLst>
                                    </p:anim>
                                    <p:anim calcmode="lin" valueType="num">
                                      <p:cBhvr>
                                        <p:cTn id="36" dur="1500" fill="hold"/>
                                        <p:tgtEl>
                                          <p:spTgt spid="6"/>
                                        </p:tgtEl>
                                        <p:attrNameLst>
                                          <p:attrName>ppt_h</p:attrName>
                                        </p:attrNameLst>
                                      </p:cBhvr>
                                      <p:tavLst>
                                        <p:tav tm="0">
                                          <p:val>
                                            <p:fltVal val="0"/>
                                          </p:val>
                                        </p:tav>
                                        <p:tav tm="100000">
                                          <p:val>
                                            <p:strVal val="#ppt_h"/>
                                          </p:val>
                                        </p:tav>
                                      </p:tavLst>
                                    </p:anim>
                                    <p:animEffect transition="in" filter="fade">
                                      <p:cBhvr>
                                        <p:cTn id="37" dur="1500"/>
                                        <p:tgtEl>
                                          <p:spTgt spid="6"/>
                                        </p:tgtEl>
                                      </p:cBhvr>
                                    </p:animEffect>
                                  </p:childTnLst>
                                </p:cTn>
                              </p:par>
                              <p:par>
                                <p:cTn id="38" presetID="53" presetClass="entr" presetSubtype="16"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500" fill="hold"/>
                                        <p:tgtEl>
                                          <p:spTgt spid="7"/>
                                        </p:tgtEl>
                                        <p:attrNameLst>
                                          <p:attrName>ppt_w</p:attrName>
                                        </p:attrNameLst>
                                      </p:cBhvr>
                                      <p:tavLst>
                                        <p:tav tm="0">
                                          <p:val>
                                            <p:fltVal val="0"/>
                                          </p:val>
                                        </p:tav>
                                        <p:tav tm="100000">
                                          <p:val>
                                            <p:strVal val="#ppt_w"/>
                                          </p:val>
                                        </p:tav>
                                      </p:tavLst>
                                    </p:anim>
                                    <p:anim calcmode="lin" valueType="num">
                                      <p:cBhvr>
                                        <p:cTn id="41" dur="1500" fill="hold"/>
                                        <p:tgtEl>
                                          <p:spTgt spid="7"/>
                                        </p:tgtEl>
                                        <p:attrNameLst>
                                          <p:attrName>ppt_h</p:attrName>
                                        </p:attrNameLst>
                                      </p:cBhvr>
                                      <p:tavLst>
                                        <p:tav tm="0">
                                          <p:val>
                                            <p:fltVal val="0"/>
                                          </p:val>
                                        </p:tav>
                                        <p:tav tm="100000">
                                          <p:val>
                                            <p:strVal val="#ppt_h"/>
                                          </p:val>
                                        </p:tav>
                                      </p:tavLst>
                                    </p:anim>
                                    <p:animEffect transition="in" filter="fade">
                                      <p:cBhvr>
                                        <p:cTn id="4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6|1.9|5.4|1.9"/>
</p:tagLst>
</file>

<file path=ppt/tags/tag11.xml><?xml version="1.0" encoding="utf-8"?>
<p:tagLst xmlns:a="http://schemas.openxmlformats.org/drawingml/2006/main" xmlns:r="http://schemas.openxmlformats.org/officeDocument/2006/relationships" xmlns:p="http://schemas.openxmlformats.org/presentationml/2006/main">
  <p:tag name="TIMING" val="|0.7|12.7|3.1|7.3|8.4|3.6|2.6|3.2|5.4"/>
</p:tagLst>
</file>

<file path=ppt/tags/tag12.xml><?xml version="1.0" encoding="utf-8"?>
<p:tagLst xmlns:a="http://schemas.openxmlformats.org/drawingml/2006/main" xmlns:r="http://schemas.openxmlformats.org/officeDocument/2006/relationships" xmlns:p="http://schemas.openxmlformats.org/presentationml/2006/main">
  <p:tag name="TIMING" val="|1.7|11.6|8.7|8.4"/>
</p:tagLst>
</file>

<file path=ppt/tags/tag13.xml><?xml version="1.0" encoding="utf-8"?>
<p:tagLst xmlns:a="http://schemas.openxmlformats.org/drawingml/2006/main" xmlns:r="http://schemas.openxmlformats.org/officeDocument/2006/relationships" xmlns:p="http://schemas.openxmlformats.org/presentationml/2006/main">
  <p:tag name="TIMING" val="|0.8|2|1|3.5|9.2|6.1|5.4|4.9"/>
</p:tagLst>
</file>

<file path=ppt/tags/tag14.xml><?xml version="1.0" encoding="utf-8"?>
<p:tagLst xmlns:a="http://schemas.openxmlformats.org/drawingml/2006/main" xmlns:r="http://schemas.openxmlformats.org/officeDocument/2006/relationships" xmlns:p="http://schemas.openxmlformats.org/presentationml/2006/main">
  <p:tag name="TIMING" val="|0.9|13.2"/>
</p:tagLst>
</file>

<file path=ppt/tags/tag15.xml><?xml version="1.0" encoding="utf-8"?>
<p:tagLst xmlns:a="http://schemas.openxmlformats.org/drawingml/2006/main" xmlns:r="http://schemas.openxmlformats.org/officeDocument/2006/relationships" xmlns:p="http://schemas.openxmlformats.org/presentationml/2006/main">
  <p:tag name="TIMING" val="|2.7|22.1|3.8|6.7|6.6|4.3"/>
</p:tagLst>
</file>

<file path=ppt/tags/tag16.xml><?xml version="1.0" encoding="utf-8"?>
<p:tagLst xmlns:a="http://schemas.openxmlformats.org/drawingml/2006/main" xmlns:r="http://schemas.openxmlformats.org/officeDocument/2006/relationships" xmlns:p="http://schemas.openxmlformats.org/presentationml/2006/main">
  <p:tag name="TIMING" val="|0.8|1.8|8.4|6.6|15.2|8.8|8.2|5"/>
</p:tagLst>
</file>

<file path=ppt/tags/tag17.xml><?xml version="1.0" encoding="utf-8"?>
<p:tagLst xmlns:a="http://schemas.openxmlformats.org/drawingml/2006/main" xmlns:r="http://schemas.openxmlformats.org/officeDocument/2006/relationships" xmlns:p="http://schemas.openxmlformats.org/presentationml/2006/main">
  <p:tag name="TIMING" val="|0.8|1.8|11.7|7.7|6|7.1|8.6"/>
</p:tagLst>
</file>

<file path=ppt/tags/tag18.xml><?xml version="1.0" encoding="utf-8"?>
<p:tagLst xmlns:a="http://schemas.openxmlformats.org/drawingml/2006/main" xmlns:r="http://schemas.openxmlformats.org/officeDocument/2006/relationships" xmlns:p="http://schemas.openxmlformats.org/presentationml/2006/main">
  <p:tag name="TIMING" val="|0.9|2.6|22.7|25.9|12.3"/>
</p:tagLst>
</file>

<file path=ppt/tags/tag19.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2|1.5"/>
</p:tagLst>
</file>

<file path=ppt/tags/tag3.xml><?xml version="1.0" encoding="utf-8"?>
<p:tagLst xmlns:a="http://schemas.openxmlformats.org/drawingml/2006/main" xmlns:r="http://schemas.openxmlformats.org/officeDocument/2006/relationships" xmlns:p="http://schemas.openxmlformats.org/presentationml/2006/main">
  <p:tag name="TIMING" val="|0.7|1.4|13.5"/>
</p:tagLst>
</file>

<file path=ppt/tags/tag4.xml><?xml version="1.0" encoding="utf-8"?>
<p:tagLst xmlns:a="http://schemas.openxmlformats.org/drawingml/2006/main" xmlns:r="http://schemas.openxmlformats.org/officeDocument/2006/relationships" xmlns:p="http://schemas.openxmlformats.org/presentationml/2006/main">
  <p:tag name="TIMING" val="|0.8|5.3|10.6"/>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18.2"/>
</p:tagLst>
</file>

<file path=ppt/tags/tag7.xml><?xml version="1.0" encoding="utf-8"?>
<p:tagLst xmlns:a="http://schemas.openxmlformats.org/drawingml/2006/main" xmlns:r="http://schemas.openxmlformats.org/officeDocument/2006/relationships" xmlns:p="http://schemas.openxmlformats.org/presentationml/2006/main">
  <p:tag name="TIMING" val="|1.2"/>
</p:tagLst>
</file>

<file path=ppt/tags/tag8.xml><?xml version="1.0" encoding="utf-8"?>
<p:tagLst xmlns:a="http://schemas.openxmlformats.org/drawingml/2006/main" xmlns:r="http://schemas.openxmlformats.org/officeDocument/2006/relationships" xmlns:p="http://schemas.openxmlformats.org/presentationml/2006/main">
  <p:tag name="TIMING" val="|0.7|1.4"/>
</p:tagLst>
</file>

<file path=ppt/tags/tag9.xml><?xml version="1.0" encoding="utf-8"?>
<p:tagLst xmlns:a="http://schemas.openxmlformats.org/drawingml/2006/main" xmlns:r="http://schemas.openxmlformats.org/officeDocument/2006/relationships" xmlns:p="http://schemas.openxmlformats.org/presentationml/2006/main">
  <p:tag name="TIMING" val="|0.9|1.8|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1497</TotalTime>
  <Words>1811</Words>
  <Application>Microsoft Office PowerPoint</Application>
  <PresentationFormat>Widescreen</PresentationFormat>
  <Paragraphs>130</Paragraphs>
  <Slides>19</Slides>
  <Notes>2</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 Black</vt:lpstr>
      <vt:lpstr>Calibri</vt:lpstr>
      <vt:lpstr>Franklin Gothic Demi</vt:lpstr>
      <vt:lpstr>Wingdings</vt:lpstr>
      <vt:lpstr>Office Theme</vt:lpstr>
      <vt:lpstr>PowerPoint Presentation</vt:lpstr>
      <vt:lpstr>PowerPoint Presentation</vt:lpstr>
      <vt:lpstr>PowerPoint Presentation</vt:lpstr>
      <vt:lpstr>PowerPoint Presentation</vt:lpstr>
      <vt:lpstr>Whorls of a flower</vt:lpstr>
      <vt:lpstr>PowerPoint Presentation</vt:lpstr>
      <vt:lpstr>PowerPoint Presentation</vt:lpstr>
      <vt:lpstr>POLLINATION</vt:lpstr>
      <vt:lpstr>PowerPoint Presentation</vt:lpstr>
      <vt:lpstr>PowerPoint Presentation</vt:lpstr>
      <vt:lpstr>FERTILISATION IN PLANTS</vt:lpstr>
      <vt:lpstr>ARTIFICIAL POLLINATION</vt:lpstr>
      <vt:lpstr>SEXUAL REPRODUCTION IN ANIMALS</vt:lpstr>
      <vt:lpstr>PowerPoint Presentation</vt:lpstr>
      <vt:lpstr>Menstruation</vt:lpstr>
      <vt:lpstr>MALE REPRODUCTIVE SYSTEM</vt:lpstr>
      <vt:lpstr>FEMALE REPRODUCTIVE SYSTEM</vt:lpstr>
      <vt:lpstr>DEVELOPMENT IN HUMAN BEINGS</vt:lpstr>
      <vt:lpstr>Thank you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 REPRODUCTION</dc:title>
  <dc:creator>ANUBHAV</dc:creator>
  <cp:lastModifiedBy>ANUBHAV</cp:lastModifiedBy>
  <cp:revision>204</cp:revision>
  <dcterms:created xsi:type="dcterms:W3CDTF">2020-07-04T13:00:25Z</dcterms:created>
  <dcterms:modified xsi:type="dcterms:W3CDTF">2020-07-08T08:03:01Z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22626757</vt:lpwstr>
  </property>
  <property fmtid="{D5CDD505-2E9C-101B-9397-08002B2CF9AE}" pid="3" name="NXPowerLiteSettings">
    <vt:lpwstr>C7000400038000</vt:lpwstr>
  </property>
  <property fmtid="{D5CDD505-2E9C-101B-9397-08002B2CF9AE}" pid="4" name="NXPowerLiteVersion">
    <vt:lpwstr>S9.0.1</vt:lpwstr>
  </property>
</Properties>
</file>