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E845"/>
    <a:srgbClr val="74FF61"/>
    <a:srgbClr val="F1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5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E3F4-F887-42F0-BCFE-BC1B2264B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9E4B8-F8E1-4F06-AD7D-0088DFE3F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F27B7-803E-4C14-A768-71847F26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2E6D7-28D7-4006-8110-0B65A4DF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8E7D-CA36-48B5-9CFD-FE266EE4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355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A214-1B28-4C51-A7A3-5F5E2A7D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5CB25-A047-4A28-B75E-AD2D74EA2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4659-9245-4618-A622-08DFB836D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F55-F45D-45ED-842E-83B3D63F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E3144-C46C-40C1-B441-D12C453B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987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D34B4C-EDC0-40A0-BFD0-E0CDB5EAB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CFD00-C6D8-45B8-A9EE-28E15EDDC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AA516-7E5F-4F07-B7C2-E154F53F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33A61-34EC-459B-9ACB-753AEA85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39BD2-562D-498D-9E86-C437EE70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90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E21D-FCE2-4800-98C5-94B3A616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3BCA0-8C12-4A0E-BD28-EE7528500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A6CC0-D195-44B7-BD61-A07331DF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3C9D-696B-44C6-B242-0D880419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B5086-440A-4EB0-BAC4-7542CC4B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460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577F-D1F6-4AE6-BC66-CDFA963E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C15DB-9559-43A5-A88F-99E9A025B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6F6B7-170C-4F34-A615-B74718A1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FAE7A-476D-442E-A636-1FEECDC7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736DF-7EB0-44EF-98EE-7E81492F0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01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203E1-5BDE-47AF-AB67-FD216636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A25EF-8285-4A5C-B5B4-11586300D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DA926-87DB-4399-9B2D-F784D45EA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C1BC8-5C0A-4BE3-9478-87ECB1F1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98FF1-BAFE-4182-80D6-4AA511FB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64CBD-2D6F-45E0-8BE4-66CA832C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208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A572-40FF-4E04-A944-59265D5E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6AF3E-DBF3-4256-A10A-53416C2A8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ED10F-D795-48C8-B7BA-963B51FDA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CBAB2-CDE9-461A-BFC7-A84879C9B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CF101-3F6A-4A03-B1B7-BD6AA9CD5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F8A33-6F29-4BB6-B2D3-025A5F2D3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4EE2DA-8920-4DBD-9FE5-427FB377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4FFC3-71A9-45FD-A38C-0A90DBD5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932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224B-66DB-467A-9935-2327550B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15A5-6BC5-40A2-A200-D1B949DD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B0D5F-0FEC-4B81-8351-4C261487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83D80-338C-4713-BAC9-0D806F09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308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B8F18-5162-4973-A980-CD99079E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555BE0-8048-4072-9C5C-462CC239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4C2FB-F620-4025-859F-43B57B92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166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24858-02F8-4DB2-8F28-3A6550EC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578F-AFF1-4110-A74D-3E5ADA182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7D924-C0C4-4EE3-B105-6D8FAC66A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AD607-D8A6-4FC4-8BD0-757A5586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39D70-EF1D-4143-B164-F21732AA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3BA69-DE78-4EAF-B59E-4EDBD4C2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44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A73D-D63F-4C83-BC7F-6E797D13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DF4C7D-E0E0-45B9-A08A-A8D2E3FB2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9A181-015B-47B6-823B-CC32376C4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79C86-7F9E-4D1B-8E17-744DC020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E056B-B8A0-4A4C-AD47-FF62B686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7A0FA-8A00-490C-B538-49309B80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608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E11563-A31E-48FD-8B7D-420CAC23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5C33D-A7C1-4944-A0C3-656E64CEB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1E315-1901-4F6B-9AFF-6746DE37C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EE877-2607-4838-8899-C8F83F9CF73E}" type="datetimeFigureOut">
              <a:rPr lang="en-IN" smtClean="0"/>
              <a:t>08-06-2020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BE5BE-B2F0-437F-BF3C-69922471F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3D070-6FA2-4F61-84D9-EDF0F595E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34DE-DEDD-4E6E-A0FD-FB3EC577C2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328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p3"/><Relationship Id="rId7" Type="http://schemas.openxmlformats.org/officeDocument/2006/relationships/image" Target="../media/image5.gif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2.png"/><Relationship Id="rId3" Type="http://schemas.openxmlformats.org/officeDocument/2006/relationships/audio" Target="../media/media5.mp3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media6.mp3"/><Relationship Id="rId7" Type="http://schemas.openxmlformats.org/officeDocument/2006/relationships/image" Target="../media/image16.jpg"/><Relationship Id="rId2" Type="http://schemas.microsoft.com/office/2007/relationships/media" Target="../media/media6.mp3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11" Type="http://schemas.openxmlformats.org/officeDocument/2006/relationships/image" Target="../media/image2.pn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tags" Target="../tags/tag7.xml"/><Relationship Id="rId6" Type="http://schemas.openxmlformats.org/officeDocument/2006/relationships/image" Target="../media/image5.gif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175E95-3041-4436-A1B4-7C9CE48DF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67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417" y="50697"/>
            <a:ext cx="4748891" cy="1037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/>
                <a:cs typeface="Calibri Light"/>
              </a:rPr>
              <a:t>Chapter 1</a:t>
            </a:r>
            <a:endParaRPr lang="en-US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44E486E-553B-460D-BA7C-C3EE93554801}"/>
              </a:ext>
            </a:extLst>
          </p:cNvPr>
          <p:cNvSpPr txBox="1">
            <a:spLocks/>
          </p:cNvSpPr>
          <p:nvPr/>
        </p:nvSpPr>
        <p:spPr>
          <a:xfrm>
            <a:off x="458153" y="4930019"/>
            <a:ext cx="11275694" cy="177558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5800" b="1" dirty="0">
                <a:latin typeface="Century Gothic" panose="020B0502020202020204" pitchFamily="34" charset="0"/>
                <a:cs typeface="Calibri"/>
              </a:rPr>
              <a:t>Hardware Components of a Computer System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19BD58-DB2D-48CC-8C76-7751269AEF80}"/>
              </a:ext>
            </a:extLst>
          </p:cNvPr>
          <p:cNvCxnSpPr>
            <a:cxnSpLocks/>
          </p:cNvCxnSpPr>
          <p:nvPr/>
        </p:nvCxnSpPr>
        <p:spPr>
          <a:xfrm flipV="1">
            <a:off x="339125" y="1139165"/>
            <a:ext cx="4181474" cy="1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EC4EF4E8-6C2B-4564-8601-C04A4915BC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0114" y="569583"/>
            <a:ext cx="406400" cy="406400"/>
          </a:xfrm>
          <a:prstGeom prst="rect">
            <a:avLst/>
          </a:prstGeom>
        </p:spPr>
      </p:pic>
      <p:pic>
        <p:nvPicPr>
          <p:cNvPr id="3" name="computer-7-background 80%">
            <a:hlinkClick r:id="" action="ppaction://media"/>
            <a:extLst>
              <a:ext uri="{FF2B5EF4-FFF2-40B4-BE49-F238E27FC236}">
                <a16:creationId xmlns:a16="http://schemas.microsoft.com/office/drawing/2014/main" id="{F731A72E-AF6A-413C-8D8B-38D65D0D971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0"/>
    </mc:Choice>
    <mc:Fallback xmlns="">
      <p:transition spd="slow" advTm="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71DA8B-5BDF-483A-9571-60D99F51C365}"/>
              </a:ext>
            </a:extLst>
          </p:cNvPr>
          <p:cNvSpPr/>
          <p:nvPr/>
        </p:nvSpPr>
        <p:spPr>
          <a:xfrm>
            <a:off x="1038013" y="3877733"/>
            <a:ext cx="4468707" cy="1569756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All the physical parts that can be seen and touched </a:t>
            </a:r>
            <a:endParaRPr lang="en-IN" sz="2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EF214-D0AA-4999-BA09-251A2675DF92}"/>
              </a:ext>
            </a:extLst>
          </p:cNvPr>
          <p:cNvSpPr/>
          <p:nvPr/>
        </p:nvSpPr>
        <p:spPr>
          <a:xfrm>
            <a:off x="6878319" y="3877733"/>
            <a:ext cx="4468707" cy="1569756"/>
          </a:xfrm>
          <a:prstGeom prst="rect">
            <a:avLst/>
          </a:prstGeom>
          <a:solidFill>
            <a:srgbClr val="30E84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These are programs that instruct a computer to do different tasks</a:t>
            </a:r>
            <a:endParaRPr lang="en-IN" sz="28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B943DD-2BB0-4AC4-A84D-B3E2DA57FA0F}"/>
              </a:ext>
            </a:extLst>
          </p:cNvPr>
          <p:cNvSpPr/>
          <p:nvPr/>
        </p:nvSpPr>
        <p:spPr>
          <a:xfrm>
            <a:off x="619125" y="6067425"/>
            <a:ext cx="11020425" cy="5114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Both HARDWARE and SOFTWARE are needed for a computer system to work properly</a:t>
            </a:r>
            <a:endParaRPr lang="en-IN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3052CFD6-C9CD-4667-BE2F-B15EEDBFA732}"/>
              </a:ext>
            </a:extLst>
          </p:cNvPr>
          <p:cNvSpPr/>
          <p:nvPr/>
        </p:nvSpPr>
        <p:spPr>
          <a:xfrm>
            <a:off x="3148012" y="5447489"/>
            <a:ext cx="400050" cy="61993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40E89607-FD98-40E8-85E7-E56D74BC06B0}"/>
              </a:ext>
            </a:extLst>
          </p:cNvPr>
          <p:cNvSpPr/>
          <p:nvPr/>
        </p:nvSpPr>
        <p:spPr>
          <a:xfrm>
            <a:off x="8836977" y="5447489"/>
            <a:ext cx="400050" cy="61993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D05095A-3C0E-4E5E-A66C-60240A08A918}"/>
              </a:ext>
            </a:extLst>
          </p:cNvPr>
          <p:cNvSpPr/>
          <p:nvPr/>
        </p:nvSpPr>
        <p:spPr>
          <a:xfrm>
            <a:off x="2367915" y="324771"/>
            <a:ext cx="7848600" cy="1371917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Computer System</a:t>
            </a:r>
            <a:endParaRPr lang="en-IN" sz="60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8589A81-B3AD-44D2-89F5-CDDF2C0BCD62}"/>
              </a:ext>
            </a:extLst>
          </p:cNvPr>
          <p:cNvSpPr/>
          <p:nvPr/>
        </p:nvSpPr>
        <p:spPr>
          <a:xfrm>
            <a:off x="1014040" y="2980267"/>
            <a:ext cx="4468707" cy="702733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Hardware Components</a:t>
            </a:r>
            <a:endParaRPr lang="en-IN" sz="3200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2EDE8F9-3FA7-4EE9-906D-763659BAF465}"/>
              </a:ext>
            </a:extLst>
          </p:cNvPr>
          <p:cNvSpPr/>
          <p:nvPr/>
        </p:nvSpPr>
        <p:spPr>
          <a:xfrm>
            <a:off x="6905769" y="2980267"/>
            <a:ext cx="4441257" cy="702733"/>
          </a:xfrm>
          <a:prstGeom prst="roundRect">
            <a:avLst/>
          </a:prstGeom>
          <a:solidFill>
            <a:srgbClr val="74FF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Software Components</a:t>
            </a:r>
            <a:endParaRPr lang="en-IN" sz="3200" b="1" dirty="0"/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8039C23D-71CC-4928-98D5-968431F804A1}"/>
              </a:ext>
            </a:extLst>
          </p:cNvPr>
          <p:cNvSpPr/>
          <p:nvPr/>
        </p:nvSpPr>
        <p:spPr>
          <a:xfrm rot="19232117">
            <a:off x="3189517" y="2163695"/>
            <a:ext cx="1702200" cy="395468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609F83F2-4552-4AD4-92C1-77754478205C}"/>
              </a:ext>
            </a:extLst>
          </p:cNvPr>
          <p:cNvSpPr/>
          <p:nvPr/>
        </p:nvSpPr>
        <p:spPr>
          <a:xfrm rot="2371730">
            <a:off x="7299849" y="2142065"/>
            <a:ext cx="1702200" cy="395468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2440702B-8973-4763-89C9-697CB55C79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2751" y="210426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5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6"/>
    </mc:Choice>
    <mc:Fallback xmlns="">
      <p:transition spd="slow" advTm="3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31" grpId="0" animBg="1"/>
      <p:bldP spid="33" grpId="0" animBg="1"/>
      <p:bldP spid="34" grpId="0" animBg="1"/>
      <p:bldP spid="36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ADAE07-D2FC-4047-9906-1AE69F417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-372534"/>
            <a:ext cx="12597331" cy="7421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F3ABF-9172-45C6-943E-227FBA95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68" y="606426"/>
            <a:ext cx="9059332" cy="1133474"/>
          </a:xfrm>
        </p:spPr>
        <p:txBody>
          <a:bodyPr>
            <a:normAutofit/>
          </a:bodyPr>
          <a:lstStyle/>
          <a:p>
            <a:pPr algn="ctr"/>
            <a:r>
              <a:rPr lang="en-US" sz="3500" dirty="0">
                <a:latin typeface="Arial Black" panose="020B0A04020102020204" pitchFamily="34" charset="0"/>
              </a:rPr>
              <a:t>So what are the different types of </a:t>
            </a:r>
            <a:r>
              <a:rPr lang="en-US" sz="3500" u="sng" dirty="0">
                <a:latin typeface="Arial Black" panose="020B0A04020102020204" pitchFamily="34" charset="0"/>
              </a:rPr>
              <a:t>Hardware Components?</a:t>
            </a:r>
            <a:endParaRPr lang="en-IN" sz="3500" u="sng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9C1A14-6FEF-468A-B7B1-AE199087D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13" y="1173163"/>
            <a:ext cx="1664309" cy="1664309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FD278B-F7B2-4604-8FA1-9E46D6BE0562}"/>
              </a:ext>
            </a:extLst>
          </p:cNvPr>
          <p:cNvSpPr/>
          <p:nvPr/>
        </p:nvSpPr>
        <p:spPr>
          <a:xfrm>
            <a:off x="711201" y="2997198"/>
            <a:ext cx="4859866" cy="93133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External hardware components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998D87-7585-43FC-997C-913E496CCB85}"/>
              </a:ext>
            </a:extLst>
          </p:cNvPr>
          <p:cNvSpPr/>
          <p:nvPr/>
        </p:nvSpPr>
        <p:spPr>
          <a:xfrm>
            <a:off x="5790665" y="2997198"/>
            <a:ext cx="4859866" cy="93133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Internal hardware components</a:t>
            </a:r>
            <a:endParaRPr lang="en-IN" sz="2000" dirty="0">
              <a:latin typeface="Arial Black" panose="020B0A04020102020204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D93A231-AE7B-45E6-978A-2764E78F4D24}"/>
              </a:ext>
            </a:extLst>
          </p:cNvPr>
          <p:cNvSpPr/>
          <p:nvPr/>
        </p:nvSpPr>
        <p:spPr>
          <a:xfrm rot="2102559">
            <a:off x="3696696" y="1598757"/>
            <a:ext cx="434441" cy="167691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46A50D5-2314-4106-9F30-AB37DF33D21F}"/>
              </a:ext>
            </a:extLst>
          </p:cNvPr>
          <p:cNvSpPr/>
          <p:nvPr/>
        </p:nvSpPr>
        <p:spPr>
          <a:xfrm rot="19174963">
            <a:off x="7613192" y="1577795"/>
            <a:ext cx="387451" cy="185606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5E7D87-83A4-4E1F-8626-F045F8092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65" y="4263622"/>
            <a:ext cx="5791200" cy="2275684"/>
          </a:xfrm>
          <a:prstGeom prst="rect">
            <a:avLst/>
          </a:prstGeom>
        </p:spPr>
      </p:pic>
      <p:pic>
        <p:nvPicPr>
          <p:cNvPr id="8" name="Slide 4">
            <a:hlinkClick r:id="" action="ppaction://media"/>
            <a:extLst>
              <a:ext uri="{FF2B5EF4-FFF2-40B4-BE49-F238E27FC236}">
                <a16:creationId xmlns:a16="http://schemas.microsoft.com/office/drawing/2014/main" id="{EED0D5B2-C912-4FAF-B286-5F0D60954B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60463" y="3441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4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1"/>
    </mc:Choice>
    <mc:Fallback xmlns="">
      <p:transition spd="slow" advTm="1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 animBg="1"/>
      <p:bldP spid="7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B09B-ED36-4DC0-A7E2-EF522494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77799"/>
            <a:ext cx="11976100" cy="624247"/>
          </a:xfrm>
        </p:spPr>
        <p:txBody>
          <a:bodyPr>
            <a:noAutofit/>
          </a:bodyPr>
          <a:lstStyle/>
          <a:p>
            <a:pPr algn="ctr"/>
            <a:r>
              <a:rPr lang="en-US" sz="3700" dirty="0">
                <a:solidFill>
                  <a:srgbClr val="00B0F0"/>
                </a:solidFill>
                <a:latin typeface="Arial Black" panose="020B0A04020102020204" pitchFamily="34" charset="0"/>
              </a:rPr>
              <a:t>Examples of External Hardware Components</a:t>
            </a:r>
            <a:endParaRPr lang="en-IN" sz="37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F6BF371D-BD82-4FD9-AFFA-D5FF15F015E4}"/>
              </a:ext>
            </a:extLst>
          </p:cNvPr>
          <p:cNvSpPr/>
          <p:nvPr/>
        </p:nvSpPr>
        <p:spPr>
          <a:xfrm>
            <a:off x="114300" y="923897"/>
            <a:ext cx="2917233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EFE6292-4537-4E20-8FAF-6E4DBD9350F1}"/>
              </a:ext>
            </a:extLst>
          </p:cNvPr>
          <p:cNvSpPr/>
          <p:nvPr/>
        </p:nvSpPr>
        <p:spPr>
          <a:xfrm>
            <a:off x="452406" y="3095046"/>
            <a:ext cx="2214364" cy="667903"/>
          </a:xfrm>
          <a:custGeom>
            <a:avLst/>
            <a:gdLst>
              <a:gd name="connsiteX0" fmla="*/ 0 w 2214364"/>
              <a:gd name="connsiteY0" fmla="*/ 0 h 575068"/>
              <a:gd name="connsiteX1" fmla="*/ 2214364 w 2214364"/>
              <a:gd name="connsiteY1" fmla="*/ 0 h 575068"/>
              <a:gd name="connsiteX2" fmla="*/ 2214364 w 2214364"/>
              <a:gd name="connsiteY2" fmla="*/ 575068 h 575068"/>
              <a:gd name="connsiteX3" fmla="*/ 0 w 2214364"/>
              <a:gd name="connsiteY3" fmla="*/ 575068 h 575068"/>
              <a:gd name="connsiteX4" fmla="*/ 0 w 2214364"/>
              <a:gd name="connsiteY4" fmla="*/ 0 h 57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364" h="575068">
                <a:moveTo>
                  <a:pt x="0" y="0"/>
                </a:moveTo>
                <a:lnTo>
                  <a:pt x="2214364" y="0"/>
                </a:lnTo>
                <a:lnTo>
                  <a:pt x="2214364" y="575068"/>
                </a:lnTo>
                <a:lnTo>
                  <a:pt x="0" y="5750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682893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Monitor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B61A753F-9AD5-401E-98AB-0F7198BC606D}"/>
              </a:ext>
            </a:extLst>
          </p:cNvPr>
          <p:cNvSpPr/>
          <p:nvPr/>
        </p:nvSpPr>
        <p:spPr>
          <a:xfrm>
            <a:off x="3113369" y="923897"/>
            <a:ext cx="2830363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FE23E23-B140-42B3-9E77-825722DD1C9A}"/>
              </a:ext>
            </a:extLst>
          </p:cNvPr>
          <p:cNvSpPr/>
          <p:nvPr/>
        </p:nvSpPr>
        <p:spPr>
          <a:xfrm>
            <a:off x="3342857" y="3092193"/>
            <a:ext cx="2324841" cy="709927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Keyboard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B20B1A7A-2EB4-432B-B1FD-92239BB9F77D}"/>
              </a:ext>
            </a:extLst>
          </p:cNvPr>
          <p:cNvSpPr/>
          <p:nvPr/>
        </p:nvSpPr>
        <p:spPr>
          <a:xfrm>
            <a:off x="6046424" y="923897"/>
            <a:ext cx="2868046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6384363-1D3F-4B25-90EE-94BE10EB9458}"/>
              </a:ext>
            </a:extLst>
          </p:cNvPr>
          <p:cNvSpPr/>
          <p:nvPr/>
        </p:nvSpPr>
        <p:spPr>
          <a:xfrm>
            <a:off x="6343785" y="3074035"/>
            <a:ext cx="2324841" cy="746241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Mouse 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004AD237-8341-4528-8E3A-50768C49C464}"/>
              </a:ext>
            </a:extLst>
          </p:cNvPr>
          <p:cNvSpPr/>
          <p:nvPr/>
        </p:nvSpPr>
        <p:spPr>
          <a:xfrm>
            <a:off x="9017162" y="929105"/>
            <a:ext cx="2979944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71DC201-CEF1-4CC6-84FC-12E4925A36DE}"/>
              </a:ext>
            </a:extLst>
          </p:cNvPr>
          <p:cNvSpPr/>
          <p:nvPr/>
        </p:nvSpPr>
        <p:spPr>
          <a:xfrm>
            <a:off x="9363763" y="3055879"/>
            <a:ext cx="2324841" cy="746241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Printer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505237DC-01E8-4BF8-AE15-D1BEA6DEBBF5}"/>
              </a:ext>
            </a:extLst>
          </p:cNvPr>
          <p:cNvSpPr/>
          <p:nvPr/>
        </p:nvSpPr>
        <p:spPr>
          <a:xfrm>
            <a:off x="114300" y="3884800"/>
            <a:ext cx="2917233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3AAA884-19E2-4042-93B4-3C16A62C9AE2}"/>
              </a:ext>
            </a:extLst>
          </p:cNvPr>
          <p:cNvSpPr/>
          <p:nvPr/>
        </p:nvSpPr>
        <p:spPr>
          <a:xfrm>
            <a:off x="452406" y="6074109"/>
            <a:ext cx="2214364" cy="667903"/>
          </a:xfrm>
          <a:custGeom>
            <a:avLst/>
            <a:gdLst>
              <a:gd name="connsiteX0" fmla="*/ 0 w 2214364"/>
              <a:gd name="connsiteY0" fmla="*/ 0 h 575068"/>
              <a:gd name="connsiteX1" fmla="*/ 2214364 w 2214364"/>
              <a:gd name="connsiteY1" fmla="*/ 0 h 575068"/>
              <a:gd name="connsiteX2" fmla="*/ 2214364 w 2214364"/>
              <a:gd name="connsiteY2" fmla="*/ 575068 h 575068"/>
              <a:gd name="connsiteX3" fmla="*/ 0 w 2214364"/>
              <a:gd name="connsiteY3" fmla="*/ 575068 h 575068"/>
              <a:gd name="connsiteX4" fmla="*/ 0 w 2214364"/>
              <a:gd name="connsiteY4" fmla="*/ 0 h 57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364" h="575068">
                <a:moveTo>
                  <a:pt x="0" y="0"/>
                </a:moveTo>
                <a:lnTo>
                  <a:pt x="2214364" y="0"/>
                </a:lnTo>
                <a:lnTo>
                  <a:pt x="2214364" y="575068"/>
                </a:lnTo>
                <a:lnTo>
                  <a:pt x="0" y="5750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682893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  Scanner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id="{86BCB3D0-EE48-4C44-A0A6-3450A760A968}"/>
              </a:ext>
            </a:extLst>
          </p:cNvPr>
          <p:cNvSpPr/>
          <p:nvPr/>
        </p:nvSpPr>
        <p:spPr>
          <a:xfrm>
            <a:off x="3113369" y="3884800"/>
            <a:ext cx="2830363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3CA67FF-E378-4FE0-8A2F-9B294A4239EA}"/>
              </a:ext>
            </a:extLst>
          </p:cNvPr>
          <p:cNvSpPr/>
          <p:nvPr/>
        </p:nvSpPr>
        <p:spPr>
          <a:xfrm>
            <a:off x="3194050" y="6053096"/>
            <a:ext cx="2749682" cy="709927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>
                <a:latin typeface="Arial Black" panose="020B0A04020102020204" pitchFamily="34" charset="0"/>
              </a:rPr>
              <a:t>USB Flash Drive</a:t>
            </a:r>
            <a:endParaRPr lang="en-IN" sz="1700" kern="1200" dirty="0">
              <a:latin typeface="Arial Black" panose="020B0A04020102020204" pitchFamily="34" charset="0"/>
            </a:endParaRP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9909A209-FF19-4AB6-8697-1C28D1C459E5}"/>
              </a:ext>
            </a:extLst>
          </p:cNvPr>
          <p:cNvSpPr/>
          <p:nvPr/>
        </p:nvSpPr>
        <p:spPr>
          <a:xfrm>
            <a:off x="6046424" y="3884800"/>
            <a:ext cx="2868046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5337EF-351A-43AE-A8D0-CF0F9672C45F}"/>
              </a:ext>
            </a:extLst>
          </p:cNvPr>
          <p:cNvSpPr/>
          <p:nvPr/>
        </p:nvSpPr>
        <p:spPr>
          <a:xfrm>
            <a:off x="6343785" y="6034938"/>
            <a:ext cx="2324841" cy="746241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Modem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5A36CB3F-632C-4312-B75D-854135A85681}"/>
              </a:ext>
            </a:extLst>
          </p:cNvPr>
          <p:cNvSpPr/>
          <p:nvPr/>
        </p:nvSpPr>
        <p:spPr>
          <a:xfrm>
            <a:off x="9017162" y="3890008"/>
            <a:ext cx="2979944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7B5D5EF-8B81-42D7-816C-8E7D1885487D}"/>
              </a:ext>
            </a:extLst>
          </p:cNvPr>
          <p:cNvSpPr/>
          <p:nvPr/>
        </p:nvSpPr>
        <p:spPr>
          <a:xfrm>
            <a:off x="9363763" y="6016782"/>
            <a:ext cx="2324841" cy="746241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Port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114FA8-3720-46E0-ABF8-468F4A54B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50" y="1040909"/>
            <a:ext cx="2749682" cy="18744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E2C09D1-A89A-4F2B-A549-80DEB5248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4" y="1040909"/>
            <a:ext cx="2673434" cy="1874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DB6D7A9-B992-4610-879F-FD49E4245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44" y="128974"/>
            <a:ext cx="2124207" cy="27863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8EB7420-7136-46A4-9230-42AD8AC382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49" y="1031200"/>
            <a:ext cx="2804611" cy="188595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B2949C6-2D8D-4841-88BD-ED6B9AE35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2" y="3994554"/>
            <a:ext cx="2471876" cy="18479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B777A0-484B-4606-82AD-491897EBA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84" y="3994554"/>
            <a:ext cx="2566316" cy="185578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AB70A77-B707-43F9-9EFC-841A53950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1" y="3994554"/>
            <a:ext cx="2784650" cy="18722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4FF3FE-32AE-46C3-915D-6CF66342E6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00" y="3970868"/>
            <a:ext cx="2898961" cy="1958028"/>
          </a:xfrm>
          <a:prstGeom prst="rect">
            <a:avLst/>
          </a:prstGeom>
        </p:spPr>
      </p:pic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CB25FA45-376D-4317-9915-82DE48885A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2013" y="364013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38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5"/>
    </mc:Choice>
    <mc:Fallback xmlns="">
      <p:transition spd="slow" advTm="1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8" grpId="0" animBg="1"/>
      <p:bldP spid="11" grpId="0" animBg="1"/>
      <p:bldP spid="14" grpId="0" animBg="1"/>
      <p:bldP spid="17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7B09B-ED36-4DC0-A7E2-EF522494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77799"/>
            <a:ext cx="11976100" cy="624247"/>
          </a:xfrm>
        </p:spPr>
        <p:txBody>
          <a:bodyPr>
            <a:noAutofit/>
          </a:bodyPr>
          <a:lstStyle/>
          <a:p>
            <a:pPr algn="ctr"/>
            <a:r>
              <a:rPr lang="en-US" sz="3700" dirty="0">
                <a:solidFill>
                  <a:srgbClr val="00B0F0"/>
                </a:solidFill>
                <a:latin typeface="Arial Black" panose="020B0A04020102020204" pitchFamily="34" charset="0"/>
              </a:rPr>
              <a:t>Examples of Internal Hardware Components</a:t>
            </a:r>
            <a:endParaRPr lang="en-IN" sz="37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F6BF371D-BD82-4FD9-AFFA-D5FF15F015E4}"/>
              </a:ext>
            </a:extLst>
          </p:cNvPr>
          <p:cNvSpPr/>
          <p:nvPr/>
        </p:nvSpPr>
        <p:spPr>
          <a:xfrm>
            <a:off x="317634" y="923897"/>
            <a:ext cx="3673217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EFE6292-4537-4E20-8FAF-6E4DBD9350F1}"/>
              </a:ext>
            </a:extLst>
          </p:cNvPr>
          <p:cNvSpPr/>
          <p:nvPr/>
        </p:nvSpPr>
        <p:spPr>
          <a:xfrm>
            <a:off x="511698" y="3095048"/>
            <a:ext cx="3052899" cy="667903"/>
          </a:xfrm>
          <a:custGeom>
            <a:avLst/>
            <a:gdLst>
              <a:gd name="connsiteX0" fmla="*/ 0 w 2214364"/>
              <a:gd name="connsiteY0" fmla="*/ 0 h 575068"/>
              <a:gd name="connsiteX1" fmla="*/ 2214364 w 2214364"/>
              <a:gd name="connsiteY1" fmla="*/ 0 h 575068"/>
              <a:gd name="connsiteX2" fmla="*/ 2214364 w 2214364"/>
              <a:gd name="connsiteY2" fmla="*/ 575068 h 575068"/>
              <a:gd name="connsiteX3" fmla="*/ 0 w 2214364"/>
              <a:gd name="connsiteY3" fmla="*/ 575068 h 575068"/>
              <a:gd name="connsiteX4" fmla="*/ 0 w 2214364"/>
              <a:gd name="connsiteY4" fmla="*/ 0 h 57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364" h="575068">
                <a:moveTo>
                  <a:pt x="0" y="0"/>
                </a:moveTo>
                <a:lnTo>
                  <a:pt x="2214364" y="0"/>
                </a:lnTo>
                <a:lnTo>
                  <a:pt x="2214364" y="575068"/>
                </a:lnTo>
                <a:lnTo>
                  <a:pt x="0" y="5750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682893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Mother Board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B61A753F-9AD5-401E-98AB-0F7198BC606D}"/>
              </a:ext>
            </a:extLst>
          </p:cNvPr>
          <p:cNvSpPr/>
          <p:nvPr/>
        </p:nvSpPr>
        <p:spPr>
          <a:xfrm>
            <a:off x="4297418" y="942053"/>
            <a:ext cx="3563835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FE23E23-B140-42B3-9E77-825722DD1C9A}"/>
              </a:ext>
            </a:extLst>
          </p:cNvPr>
          <p:cNvSpPr/>
          <p:nvPr/>
        </p:nvSpPr>
        <p:spPr>
          <a:xfrm>
            <a:off x="4317586" y="3110349"/>
            <a:ext cx="3454088" cy="709927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Processor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B20B1A7A-2EB4-432B-B1FD-92239BB9F77D}"/>
              </a:ext>
            </a:extLst>
          </p:cNvPr>
          <p:cNvSpPr/>
          <p:nvPr/>
        </p:nvSpPr>
        <p:spPr>
          <a:xfrm>
            <a:off x="8237415" y="923897"/>
            <a:ext cx="3611284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6384363-1D3F-4B25-90EE-94BE10EB9458}"/>
              </a:ext>
            </a:extLst>
          </p:cNvPr>
          <p:cNvSpPr/>
          <p:nvPr/>
        </p:nvSpPr>
        <p:spPr>
          <a:xfrm>
            <a:off x="8364355" y="3074035"/>
            <a:ext cx="3205212" cy="746241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>
                <a:latin typeface="Arial Black" panose="020B0A04020102020204" pitchFamily="34" charset="0"/>
              </a:rPr>
              <a:t>Disk drive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004AD237-8341-4528-8E3A-50768C49C464}"/>
              </a:ext>
            </a:extLst>
          </p:cNvPr>
          <p:cNvSpPr/>
          <p:nvPr/>
        </p:nvSpPr>
        <p:spPr>
          <a:xfrm>
            <a:off x="8226385" y="3921114"/>
            <a:ext cx="3622314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71DC201-CEF1-4CC6-84FC-12E4925A36DE}"/>
              </a:ext>
            </a:extLst>
          </p:cNvPr>
          <p:cNvSpPr/>
          <p:nvPr/>
        </p:nvSpPr>
        <p:spPr>
          <a:xfrm>
            <a:off x="8413595" y="6047888"/>
            <a:ext cx="3205212" cy="746241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dirty="0">
                <a:latin typeface="Arial Black" panose="020B0A04020102020204" pitchFamily="34" charset="0"/>
              </a:rPr>
              <a:t>        SMPS</a:t>
            </a:r>
            <a:endParaRPr lang="en-IN" sz="2200" dirty="0">
              <a:latin typeface="Arial Black" panose="020B0A04020102020204" pitchFamily="34" charset="0"/>
            </a:endParaRPr>
          </a:p>
        </p:txBody>
      </p:sp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505237DC-01E8-4BF8-AE15-D1BEA6DEBBF5}"/>
              </a:ext>
            </a:extLst>
          </p:cNvPr>
          <p:cNvSpPr/>
          <p:nvPr/>
        </p:nvSpPr>
        <p:spPr>
          <a:xfrm>
            <a:off x="317635" y="3921114"/>
            <a:ext cx="3546084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3AAA884-19E2-4042-93B4-3C16A62C9AE2}"/>
              </a:ext>
            </a:extLst>
          </p:cNvPr>
          <p:cNvSpPr/>
          <p:nvPr/>
        </p:nvSpPr>
        <p:spPr>
          <a:xfrm>
            <a:off x="511698" y="6110423"/>
            <a:ext cx="3052899" cy="667903"/>
          </a:xfrm>
          <a:custGeom>
            <a:avLst/>
            <a:gdLst>
              <a:gd name="connsiteX0" fmla="*/ 0 w 2214364"/>
              <a:gd name="connsiteY0" fmla="*/ 0 h 575068"/>
              <a:gd name="connsiteX1" fmla="*/ 2214364 w 2214364"/>
              <a:gd name="connsiteY1" fmla="*/ 0 h 575068"/>
              <a:gd name="connsiteX2" fmla="*/ 2214364 w 2214364"/>
              <a:gd name="connsiteY2" fmla="*/ 575068 h 575068"/>
              <a:gd name="connsiteX3" fmla="*/ 0 w 2214364"/>
              <a:gd name="connsiteY3" fmla="*/ 575068 h 575068"/>
              <a:gd name="connsiteX4" fmla="*/ 0 w 2214364"/>
              <a:gd name="connsiteY4" fmla="*/ 0 h 57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364" h="575068">
                <a:moveTo>
                  <a:pt x="0" y="0"/>
                </a:moveTo>
                <a:lnTo>
                  <a:pt x="2214364" y="0"/>
                </a:lnTo>
                <a:lnTo>
                  <a:pt x="2214364" y="575068"/>
                </a:lnTo>
                <a:lnTo>
                  <a:pt x="0" y="5750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682893" bIns="0" numCol="1" spcCol="1270" anchor="ctr" anchorCtr="0">
            <a:noAutofit/>
          </a:bodyPr>
          <a:lstStyle/>
          <a:p>
            <a:pPr lvl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dirty="0">
                <a:latin typeface="Arial Black" panose="020B0A04020102020204" pitchFamily="34" charset="0"/>
              </a:rPr>
              <a:t>Sound </a:t>
            </a:r>
            <a:r>
              <a:rPr lang="en-US" sz="2200" kern="1200" dirty="0">
                <a:latin typeface="Arial Black" panose="020B0A04020102020204" pitchFamily="34" charset="0"/>
              </a:rPr>
              <a:t>card</a:t>
            </a:r>
            <a:endParaRPr lang="en-IN" sz="2200" kern="1200" dirty="0">
              <a:latin typeface="Arial Black" panose="020B0A04020102020204" pitchFamily="34" charset="0"/>
            </a:endParaRP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id="{86BCB3D0-EE48-4C44-A0A6-3450A760A968}"/>
              </a:ext>
            </a:extLst>
          </p:cNvPr>
          <p:cNvSpPr/>
          <p:nvPr/>
        </p:nvSpPr>
        <p:spPr>
          <a:xfrm>
            <a:off x="4297418" y="3921114"/>
            <a:ext cx="3440488" cy="2067458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3CA67FF-E378-4FE0-8A2F-9B294A4239EA}"/>
              </a:ext>
            </a:extLst>
          </p:cNvPr>
          <p:cNvSpPr/>
          <p:nvPr/>
        </p:nvSpPr>
        <p:spPr>
          <a:xfrm>
            <a:off x="4472012" y="6089410"/>
            <a:ext cx="3205212" cy="709927"/>
          </a:xfrm>
          <a:custGeom>
            <a:avLst/>
            <a:gdLst>
              <a:gd name="connsiteX0" fmla="*/ 0 w 2324841"/>
              <a:gd name="connsiteY0" fmla="*/ 0 h 746241"/>
              <a:gd name="connsiteX1" fmla="*/ 2324841 w 2324841"/>
              <a:gd name="connsiteY1" fmla="*/ 0 h 746241"/>
              <a:gd name="connsiteX2" fmla="*/ 2324841 w 2324841"/>
              <a:gd name="connsiteY2" fmla="*/ 746241 h 746241"/>
              <a:gd name="connsiteX3" fmla="*/ 0 w 2324841"/>
              <a:gd name="connsiteY3" fmla="*/ 746241 h 746241"/>
              <a:gd name="connsiteX4" fmla="*/ 0 w 2324841"/>
              <a:gd name="connsiteY4" fmla="*/ 0 h 74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41" h="746241">
                <a:moveTo>
                  <a:pt x="0" y="0"/>
                </a:moveTo>
                <a:lnTo>
                  <a:pt x="2324841" y="0"/>
                </a:lnTo>
                <a:lnTo>
                  <a:pt x="2324841" y="746241"/>
                </a:lnTo>
                <a:lnTo>
                  <a:pt x="0" y="7462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83820" tIns="0" rIns="715569" bIns="0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latin typeface="Arial Black" panose="020B0A04020102020204" pitchFamily="34" charset="0"/>
              </a:rPr>
              <a:t>  </a:t>
            </a:r>
            <a:r>
              <a:rPr lang="en-US" sz="2200" dirty="0">
                <a:latin typeface="Arial Black" panose="020B0A04020102020204" pitchFamily="34" charset="0"/>
              </a:rPr>
              <a:t>Graphics card</a:t>
            </a:r>
            <a:endParaRPr lang="en-IN" sz="22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B42FF-5D8C-41A8-9E63-D50A42C95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30" y="3925297"/>
            <a:ext cx="3407341" cy="2063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56116-BD43-4B83-9959-2F30A1D61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0" y="3972783"/>
            <a:ext cx="3431809" cy="1912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219EF-E7BF-4941-A7DD-F9C28413B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26" y="4090737"/>
            <a:ext cx="3198442" cy="1825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80E998-BB75-411B-AADC-98696EFF4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617" y="1044767"/>
            <a:ext cx="2589196" cy="1928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25CBDB-B9A7-4BF8-8529-DBD0CAFA3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14" y="1044767"/>
            <a:ext cx="3439376" cy="1946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117599-DA02-4178-812E-6806A472A1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8262" y="150606"/>
            <a:ext cx="1997630" cy="3647551"/>
          </a:xfrm>
          <a:prstGeom prst="rect">
            <a:avLst/>
          </a:prstGeom>
        </p:spPr>
      </p:pic>
      <p:pic>
        <p:nvPicPr>
          <p:cNvPr id="9" name="Slide 6">
            <a:hlinkClick r:id="" action="ppaction://media"/>
            <a:extLst>
              <a:ext uri="{FF2B5EF4-FFF2-40B4-BE49-F238E27FC236}">
                <a16:creationId xmlns:a16="http://schemas.microsoft.com/office/drawing/2014/main" id="{E1FF3C71-E08B-4562-9003-645EB63BF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1850" y="400843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9"/>
    </mc:Choice>
    <mc:Fallback xmlns="">
      <p:transition spd="slow" advTm="1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8" grpId="0" animBg="1"/>
      <p:bldP spid="11" grpId="0" animBg="1"/>
      <p:bldP spid="14" grpId="0" animBg="1"/>
      <p:bldP spid="17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EF749-3A3C-4F07-B0A7-545C5B51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101601"/>
            <a:ext cx="11938000" cy="1168399"/>
          </a:xfr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00B0F0"/>
                </a:solidFill>
                <a:latin typeface="Arial Black" panose="020B0A04020102020204" pitchFamily="34" charset="0"/>
              </a:rPr>
              <a:t>Difference between EXTERNAL and INTERNAL  </a:t>
            </a:r>
            <a:br>
              <a:rPr lang="en-US" sz="3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rgbClr val="00B0F0"/>
                </a:solidFill>
                <a:latin typeface="Arial Black" panose="020B0A04020102020204" pitchFamily="34" charset="0"/>
              </a:rPr>
              <a:t>hardware components</a:t>
            </a:r>
            <a:endParaRPr lang="en-IN" sz="36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9680F6-E964-4102-9708-EDAA0CF9E206}"/>
              </a:ext>
            </a:extLst>
          </p:cNvPr>
          <p:cNvSpPr/>
          <p:nvPr/>
        </p:nvSpPr>
        <p:spPr>
          <a:xfrm>
            <a:off x="95250" y="1588168"/>
            <a:ext cx="5862788" cy="721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External Components</a:t>
            </a:r>
            <a:endParaRPr lang="en-IN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38E5A0-3AF9-45E8-81A8-CC4D961EC589}"/>
              </a:ext>
            </a:extLst>
          </p:cNvPr>
          <p:cNvSpPr/>
          <p:nvPr/>
        </p:nvSpPr>
        <p:spPr>
          <a:xfrm>
            <a:off x="6166584" y="1588168"/>
            <a:ext cx="5874620" cy="721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Arial Black" panose="020B0A04020102020204" pitchFamily="34" charset="0"/>
              </a:rPr>
              <a:t>Internal Components</a:t>
            </a:r>
            <a:endParaRPr lang="en-IN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50F3B7-03AA-4825-8F3D-07DDA463F774}"/>
              </a:ext>
            </a:extLst>
          </p:cNvPr>
          <p:cNvSpPr/>
          <p:nvPr/>
        </p:nvSpPr>
        <p:spPr>
          <a:xfrm>
            <a:off x="95250" y="2522355"/>
            <a:ext cx="5862788" cy="7218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These are attached to a computer externally.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0D7AAA-07DA-4EC7-95DC-7D119780571E}"/>
              </a:ext>
            </a:extLst>
          </p:cNvPr>
          <p:cNvSpPr/>
          <p:nvPr/>
        </p:nvSpPr>
        <p:spPr>
          <a:xfrm>
            <a:off x="6166584" y="2522355"/>
            <a:ext cx="5874620" cy="7218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These are inside a computer.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9DDE70-8C0F-4690-BD2D-1B0E0BE3D4BD}"/>
              </a:ext>
            </a:extLst>
          </p:cNvPr>
          <p:cNvSpPr/>
          <p:nvPr/>
        </p:nvSpPr>
        <p:spPr>
          <a:xfrm>
            <a:off x="95250" y="3402000"/>
            <a:ext cx="5862788" cy="11507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These components can be easily detached from a computer and carried from one place to another.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FE828-3540-4027-A132-B55D521358F5}"/>
              </a:ext>
            </a:extLst>
          </p:cNvPr>
          <p:cNvSpPr/>
          <p:nvPr/>
        </p:nvSpPr>
        <p:spPr>
          <a:xfrm>
            <a:off x="6166584" y="3402000"/>
            <a:ext cx="5874620" cy="11507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These components are not carried from one place to another.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EC7A23-6155-4150-AFFA-06A1945C6F86}"/>
              </a:ext>
            </a:extLst>
          </p:cNvPr>
          <p:cNvSpPr/>
          <p:nvPr/>
        </p:nvSpPr>
        <p:spPr>
          <a:xfrm>
            <a:off x="88900" y="4751130"/>
            <a:ext cx="5862788" cy="8972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They are connected to a computer with the help of wires or cables.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2509A8-4AD0-491A-98CA-42F42BB4EFB0}"/>
              </a:ext>
            </a:extLst>
          </p:cNvPr>
          <p:cNvSpPr/>
          <p:nvPr/>
        </p:nvSpPr>
        <p:spPr>
          <a:xfrm>
            <a:off x="6160234" y="4744724"/>
            <a:ext cx="5874620" cy="8823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They are connected to the motherboard of a computer.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AED044-0213-4AB8-9478-A6098C50FDD4}"/>
              </a:ext>
            </a:extLst>
          </p:cNvPr>
          <p:cNvSpPr/>
          <p:nvPr/>
        </p:nvSpPr>
        <p:spPr>
          <a:xfrm>
            <a:off x="88900" y="5784787"/>
            <a:ext cx="5862788" cy="8972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Some examples are monitor, keyboard, mouse, </a:t>
            </a:r>
            <a:r>
              <a:rPr lang="en-US" sz="2000">
                <a:solidFill>
                  <a:schemeClr val="bg1"/>
                </a:solidFill>
                <a:latin typeface="Arial Black" panose="020B0A04020102020204" pitchFamily="34" charset="0"/>
              </a:rPr>
              <a:t>pen drive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and so on.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2B49C-547B-490D-8D00-27898737788D}"/>
              </a:ext>
            </a:extLst>
          </p:cNvPr>
          <p:cNvSpPr/>
          <p:nvPr/>
        </p:nvSpPr>
        <p:spPr>
          <a:xfrm>
            <a:off x="6160234" y="5784787"/>
            <a:ext cx="5874620" cy="89729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Some examples are motherboard, processor, disk drive, sound card and so on.</a:t>
            </a:r>
            <a:endParaRPr lang="en-IN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757B2016-C7F0-434E-9000-208F0EF670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9825" y="432593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61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36"/>
    </mc:Choice>
    <mc:Fallback xmlns="">
      <p:transition spd="slow" advTm="6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C7A9AC-20F7-4EF7-BD21-51C1EA9E6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D89E8-6A8D-4CD7-A6BB-2AA76DE6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158460"/>
            <a:ext cx="5317435" cy="1939305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Thank you students!</a:t>
            </a:r>
            <a:endParaRPr lang="en-IN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8FD3-4538-4EA7-B29D-B3ED9012B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02" y="4812632"/>
            <a:ext cx="5471962" cy="1939305"/>
          </a:xfrm>
          <a:prstGeom prst="rect">
            <a:avLst/>
          </a:prstGeom>
        </p:spPr>
      </p:pic>
      <p:pic>
        <p:nvPicPr>
          <p:cNvPr id="16" name="Slide 8">
            <a:hlinkClick r:id="" action="ppaction://media"/>
            <a:extLst>
              <a:ext uri="{FF2B5EF4-FFF2-40B4-BE49-F238E27FC236}">
                <a16:creationId xmlns:a16="http://schemas.microsoft.com/office/drawing/2014/main" id="{3A03A68B-2B48-47EC-8B39-66AF2B4CF6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1688" y="42560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7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95">
        <p14:gallery dir="l"/>
      </p:transition>
    </mc:Choice>
    <mc:Fallback xmlns="">
      <p:transition spd="slow" advTm="6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7|1.8|2.3|1|4.2|7.2|5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9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1.4|1.4|1.3|1.4|1.4|2.3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1.2|1.3|1.3|1.4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1|2.1|8.7|12.6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635</TotalTime>
  <Words>210</Words>
  <Application>Microsoft Office PowerPoint</Application>
  <PresentationFormat>Widescreen</PresentationFormat>
  <Paragraphs>39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Century Gothic</vt:lpstr>
      <vt:lpstr>Office Theme</vt:lpstr>
      <vt:lpstr>Chapter 1</vt:lpstr>
      <vt:lpstr>PowerPoint Presentation</vt:lpstr>
      <vt:lpstr>So what are the different types of Hardware Components?</vt:lpstr>
      <vt:lpstr>Examples of External Hardware Components</vt:lpstr>
      <vt:lpstr>Examples of Internal Hardware Components</vt:lpstr>
      <vt:lpstr>Difference between EXTERNAL and INTERNAL   hardware components</vt:lpstr>
      <vt:lpstr>Thank you students!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Clarence D'Rosario</dc:creator>
  <cp:lastModifiedBy>Clarence D'Rosario</cp:lastModifiedBy>
  <cp:revision>117</cp:revision>
  <dcterms:created xsi:type="dcterms:W3CDTF">2020-06-05T12:28:48Z</dcterms:created>
  <dcterms:modified xsi:type="dcterms:W3CDTF">2020-06-08T14:57:52Z</dcterms:modified>
</cp:coreProperties>
</file>