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3" r:id="rId3"/>
    <p:sldId id="256" r:id="rId4"/>
    <p:sldId id="274" r:id="rId5"/>
    <p:sldId id="275" r:id="rId6"/>
    <p:sldId id="277" r:id="rId7"/>
    <p:sldId id="276" r:id="rId8"/>
    <p:sldId id="278" r:id="rId9"/>
    <p:sldId id="282" r:id="rId10"/>
    <p:sldId id="280" r:id="rId11"/>
    <p:sldId id="281" r:id="rId12"/>
    <p:sldId id="283" r:id="rId13"/>
    <p:sldId id="284" r:id="rId14"/>
    <p:sldId id="285"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4660"/>
  </p:normalViewPr>
  <p:slideViewPr>
    <p:cSldViewPr snapToGrid="0">
      <p:cViewPr varScale="1">
        <p:scale>
          <a:sx n="64" d="100"/>
          <a:sy n="64" d="100"/>
        </p:scale>
        <p:origin x="5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3C1F-C947-4BF6-8022-C949CCADC7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A2DB1EA-A2A3-4BA7-9725-961724F981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AA27C9A-520C-4064-8A64-1D8B893C7B6D}"/>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5" name="Footer Placeholder 4">
            <a:extLst>
              <a:ext uri="{FF2B5EF4-FFF2-40B4-BE49-F238E27FC236}">
                <a16:creationId xmlns:a16="http://schemas.microsoft.com/office/drawing/2014/main" id="{9917A86E-9967-421C-818A-A492A032C2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C67D7C9-57B3-4547-B36F-6DBC56C7A659}"/>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358688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8EBE-A5D0-4A51-93F3-1E4E6B55702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F52E2D6-70C1-4E0B-BE84-E84AD3BCEF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BC52A9A-72C3-43DE-B32A-82BD1A00DB1B}"/>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5" name="Footer Placeholder 4">
            <a:extLst>
              <a:ext uri="{FF2B5EF4-FFF2-40B4-BE49-F238E27FC236}">
                <a16:creationId xmlns:a16="http://schemas.microsoft.com/office/drawing/2014/main" id="{CF0FDAD2-9B50-4404-94C5-A309A2A21D7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164272-14CA-4FC1-8E28-566C12D4A9D9}"/>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3117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31B098-FADC-4429-AC4A-6ED8044B48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BF5FB46-D80D-4A03-A722-81260359E5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673A11-5727-4469-9803-4A17C41F2ADD}"/>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5" name="Footer Placeholder 4">
            <a:extLst>
              <a:ext uri="{FF2B5EF4-FFF2-40B4-BE49-F238E27FC236}">
                <a16:creationId xmlns:a16="http://schemas.microsoft.com/office/drawing/2014/main" id="{ED9DA785-684B-4A97-859E-E4EF9057525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F917FC-311E-4B49-9AE3-4E99991C2003}"/>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379238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8573-37E6-4860-8995-D064C90064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D95F83E-FE34-4131-B3CA-5037E039AD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79387FD-206F-4E4E-AE20-2199AC6E234C}"/>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5" name="Footer Placeholder 4">
            <a:extLst>
              <a:ext uri="{FF2B5EF4-FFF2-40B4-BE49-F238E27FC236}">
                <a16:creationId xmlns:a16="http://schemas.microsoft.com/office/drawing/2014/main" id="{838B5C3B-1345-40A6-846B-D54E833D5C5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6FAD436-729F-42B4-8C29-B430ED0FAE49}"/>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242662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6C68-1D1E-4EF3-BBF5-58F34ED2CB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79E6545-4A45-497E-9378-3858165C5B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04FE56-0B45-4AC6-B99D-FD56FC09D518}"/>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5" name="Footer Placeholder 4">
            <a:extLst>
              <a:ext uri="{FF2B5EF4-FFF2-40B4-BE49-F238E27FC236}">
                <a16:creationId xmlns:a16="http://schemas.microsoft.com/office/drawing/2014/main" id="{F31D574C-7534-460D-BF30-B5BC5E8B05B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95207F-9662-452C-83E6-96E44F8B6F75}"/>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1203290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BCE6-6C77-4D08-8D4D-BBCF176C9A2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AB613B5-BD65-4DA8-8340-0613B4E2B3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ACC77E8-736C-4AD3-978B-F4FF24960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16D8A8A-4190-4FA6-A3F5-5C3C328C72BB}"/>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6" name="Footer Placeholder 5">
            <a:extLst>
              <a:ext uri="{FF2B5EF4-FFF2-40B4-BE49-F238E27FC236}">
                <a16:creationId xmlns:a16="http://schemas.microsoft.com/office/drawing/2014/main" id="{A7DE5723-2B5D-4ABA-A00C-2964EEB7EF6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4547B97-B806-42AC-A2E1-F6EF1EB90717}"/>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392640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6CC8-83D2-49BC-99A6-5C3B9E5FC72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A0A1A52-321E-45C1-AF25-5AD14DA03F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31D4B8-8F68-404F-AB1F-25C94416D8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A53E5CB-118A-44B7-9D1A-A7335D03C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2792D4-8E33-4886-B673-1CBBDBA7C9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D399960-A382-40B2-8371-E569ED05F3D9}"/>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8" name="Footer Placeholder 7">
            <a:extLst>
              <a:ext uri="{FF2B5EF4-FFF2-40B4-BE49-F238E27FC236}">
                <a16:creationId xmlns:a16="http://schemas.microsoft.com/office/drawing/2014/main" id="{74B4E962-E99B-4581-BD0B-4E4ED6D9B21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98BA1A5-3B87-467D-8D20-8D22B4A11BE5}"/>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30310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DBEE-A704-4960-BB70-A8792C980DB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B7CE528-861D-4A28-B396-48919EFE618F}"/>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4" name="Footer Placeholder 3">
            <a:extLst>
              <a:ext uri="{FF2B5EF4-FFF2-40B4-BE49-F238E27FC236}">
                <a16:creationId xmlns:a16="http://schemas.microsoft.com/office/drawing/2014/main" id="{9EF62603-0B3E-4E7C-9F10-634CC641E03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269C1BB-E3BC-4CFE-8E9B-D0B32BD02A0E}"/>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193971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08DFC-59EE-48CD-AB29-3192888CADF6}"/>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3" name="Footer Placeholder 2">
            <a:extLst>
              <a:ext uri="{FF2B5EF4-FFF2-40B4-BE49-F238E27FC236}">
                <a16:creationId xmlns:a16="http://schemas.microsoft.com/office/drawing/2014/main" id="{B48184DF-192A-4D7E-9F08-27ACA1573AF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F4ADE7C-3AC9-4037-A57B-A9C186BFC93C}"/>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305956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FE2-A2BD-456F-9C96-1C2C65DF8A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31B7696-9EB8-4A67-BB35-7B7156E42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48E1464-918C-4BDD-A839-81A83B4B0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4687B-2CD5-44A8-A3BB-B8E1752FC2C9}"/>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6" name="Footer Placeholder 5">
            <a:extLst>
              <a:ext uri="{FF2B5EF4-FFF2-40B4-BE49-F238E27FC236}">
                <a16:creationId xmlns:a16="http://schemas.microsoft.com/office/drawing/2014/main" id="{2543F248-C945-4E5C-91C2-6B8D76D4FA7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A30B816-E3D5-4563-9A73-86188E8E001E}"/>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2545068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30102-F9FF-495E-BE3E-20FED8FB3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9B24C59-FF1A-4E75-B897-CFDAB36497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8C68167-E3F3-4E31-B875-147E483E2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69526-F12A-4B17-BB9F-8757A33C2356}"/>
              </a:ext>
            </a:extLst>
          </p:cNvPr>
          <p:cNvSpPr>
            <a:spLocks noGrp="1"/>
          </p:cNvSpPr>
          <p:nvPr>
            <p:ph type="dt" sz="half" idx="10"/>
          </p:nvPr>
        </p:nvSpPr>
        <p:spPr/>
        <p:txBody>
          <a:bodyPr/>
          <a:lstStyle/>
          <a:p>
            <a:fld id="{22F2A34C-B848-4BE0-B9B6-96C9EC40AF30}" type="datetimeFigureOut">
              <a:rPr lang="en-IN" smtClean="0"/>
              <a:t>27-06-2020</a:t>
            </a:fld>
            <a:endParaRPr lang="en-IN"/>
          </a:p>
        </p:txBody>
      </p:sp>
      <p:sp>
        <p:nvSpPr>
          <p:cNvPr id="6" name="Footer Placeholder 5">
            <a:extLst>
              <a:ext uri="{FF2B5EF4-FFF2-40B4-BE49-F238E27FC236}">
                <a16:creationId xmlns:a16="http://schemas.microsoft.com/office/drawing/2014/main" id="{994F73B3-F023-475B-9144-2A17A178D47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2DF88D1-3AFA-44DC-88D8-AA8CC1A84F3E}"/>
              </a:ext>
            </a:extLst>
          </p:cNvPr>
          <p:cNvSpPr>
            <a:spLocks noGrp="1"/>
          </p:cNvSpPr>
          <p:nvPr>
            <p:ph type="sldNum" sz="quarter" idx="12"/>
          </p:nvPr>
        </p:nvSpPr>
        <p:spPr/>
        <p:txBody>
          <a:bodyPr/>
          <a:lstStyle/>
          <a:p>
            <a:fld id="{2C5DEA77-AE67-4820-9365-EF70AE41FA84}" type="slidenum">
              <a:rPr lang="en-IN" smtClean="0"/>
              <a:t>‹#›</a:t>
            </a:fld>
            <a:endParaRPr lang="en-IN"/>
          </a:p>
        </p:txBody>
      </p:sp>
    </p:spTree>
    <p:extLst>
      <p:ext uri="{BB962C8B-B14F-4D97-AF65-F5344CB8AC3E}">
        <p14:creationId xmlns:p14="http://schemas.microsoft.com/office/powerpoint/2010/main" val="2217790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F9137-3E4C-49F5-937F-76710F2D7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4D95DAC-0893-4EE5-A764-640380AE4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1697714-69E5-47CE-9990-36003E13D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2A34C-B848-4BE0-B9B6-96C9EC40AF30}" type="datetimeFigureOut">
              <a:rPr lang="en-IN" smtClean="0"/>
              <a:t>27-06-2020</a:t>
            </a:fld>
            <a:endParaRPr lang="en-IN"/>
          </a:p>
        </p:txBody>
      </p:sp>
      <p:sp>
        <p:nvSpPr>
          <p:cNvPr id="5" name="Footer Placeholder 4">
            <a:extLst>
              <a:ext uri="{FF2B5EF4-FFF2-40B4-BE49-F238E27FC236}">
                <a16:creationId xmlns:a16="http://schemas.microsoft.com/office/drawing/2014/main" id="{B68B1D41-019D-4056-AA23-5C121A719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A5FBC16-E74F-4BC3-8204-57AD9C1FF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DEA77-AE67-4820-9365-EF70AE41FA84}" type="slidenum">
              <a:rPr lang="en-IN" smtClean="0"/>
              <a:t>‹#›</a:t>
            </a:fld>
            <a:endParaRPr lang="en-IN"/>
          </a:p>
        </p:txBody>
      </p:sp>
    </p:spTree>
    <p:extLst>
      <p:ext uri="{BB962C8B-B14F-4D97-AF65-F5344CB8AC3E}">
        <p14:creationId xmlns:p14="http://schemas.microsoft.com/office/powerpoint/2010/main" val="3527866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p3"/><Relationship Id="rId7" Type="http://schemas.openxmlformats.org/officeDocument/2006/relationships/image" Target="../media/image1.gif"/><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p3"/><Relationship Id="rId4"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39B885-F59C-4F4B-BD69-735B6397CF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5417" y="50697"/>
            <a:ext cx="4748891" cy="1037772"/>
          </a:xfrm>
        </p:spPr>
        <p:txBody>
          <a:bodyPr>
            <a:normAutofit/>
          </a:bodyPr>
          <a:lstStyle/>
          <a:p>
            <a:r>
              <a:rPr lang="en-US" dirty="0">
                <a:solidFill>
                  <a:schemeClr val="bg1"/>
                </a:solidFill>
                <a:latin typeface="Arial Black"/>
                <a:cs typeface="Calibri Light"/>
              </a:rPr>
              <a:t>Chapter 2</a:t>
            </a:r>
            <a:endParaRPr lang="en-US" dirty="0">
              <a:solidFill>
                <a:schemeClr val="bg1"/>
              </a:solidFill>
              <a:latin typeface="Arial Black"/>
            </a:endParaRPr>
          </a:p>
        </p:txBody>
      </p:sp>
      <p:sp>
        <p:nvSpPr>
          <p:cNvPr id="9" name="Subtitle 2">
            <a:extLst>
              <a:ext uri="{FF2B5EF4-FFF2-40B4-BE49-F238E27FC236}">
                <a16:creationId xmlns:a16="http://schemas.microsoft.com/office/drawing/2014/main" id="{144E486E-553B-460D-BA7C-C3EE93554801}"/>
              </a:ext>
            </a:extLst>
          </p:cNvPr>
          <p:cNvSpPr txBox="1">
            <a:spLocks/>
          </p:cNvSpPr>
          <p:nvPr/>
        </p:nvSpPr>
        <p:spPr>
          <a:xfrm>
            <a:off x="238540" y="5446643"/>
            <a:ext cx="11787808" cy="1258957"/>
          </a:xfrm>
          <a:prstGeom prst="rect">
            <a:avLst/>
          </a:prstGeom>
          <a:solidFill>
            <a:schemeClr val="tx1">
              <a:alpha val="59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8000" b="1" dirty="0">
                <a:solidFill>
                  <a:srgbClr val="00B0F0"/>
                </a:solidFill>
                <a:latin typeface="Arial Black" panose="020B0A04020102020204" pitchFamily="34" charset="0"/>
                <a:cs typeface="Calibri"/>
              </a:rPr>
              <a:t>Malicious Software</a:t>
            </a:r>
          </a:p>
        </p:txBody>
      </p:sp>
      <p:cxnSp>
        <p:nvCxnSpPr>
          <p:cNvPr id="10" name="Straight Arrow Connector 9">
            <a:extLst>
              <a:ext uri="{FF2B5EF4-FFF2-40B4-BE49-F238E27FC236}">
                <a16:creationId xmlns:a16="http://schemas.microsoft.com/office/drawing/2014/main" id="{6019BD58-DB2D-48CC-8C76-7751269AEF80}"/>
              </a:ext>
            </a:extLst>
          </p:cNvPr>
          <p:cNvCxnSpPr>
            <a:cxnSpLocks/>
          </p:cNvCxnSpPr>
          <p:nvPr/>
        </p:nvCxnSpPr>
        <p:spPr>
          <a:xfrm flipV="1">
            <a:off x="339125" y="1139165"/>
            <a:ext cx="4181474" cy="1"/>
          </a:xfrm>
          <a:prstGeom prst="straightConnector1">
            <a:avLst/>
          </a:prstGeom>
          <a:ln w="57150">
            <a:solidFill>
              <a:schemeClr val="bg1"/>
            </a:solidFill>
          </a:ln>
        </p:spPr>
        <p:style>
          <a:lnRef idx="3">
            <a:schemeClr val="accent2"/>
          </a:lnRef>
          <a:fillRef idx="0">
            <a:schemeClr val="accent2"/>
          </a:fillRef>
          <a:effectRef idx="2">
            <a:schemeClr val="accent2"/>
          </a:effectRef>
          <a:fontRef idx="minor">
            <a:schemeClr val="tx1"/>
          </a:fontRef>
        </p:style>
      </p:cxnSp>
      <p:pic>
        <p:nvPicPr>
          <p:cNvPr id="3" name="C1">
            <a:hlinkClick r:id="" action="ppaction://media"/>
            <a:extLst>
              <a:ext uri="{FF2B5EF4-FFF2-40B4-BE49-F238E27FC236}">
                <a16:creationId xmlns:a16="http://schemas.microsoft.com/office/drawing/2014/main" id="{2A9F9799-100B-4F4F-BBC6-13932C04C53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199688" y="1631950"/>
            <a:ext cx="406400" cy="406400"/>
          </a:xfrm>
          <a:prstGeom prst="rect">
            <a:avLst/>
          </a:prstGeom>
        </p:spPr>
      </p:pic>
      <p:pic>
        <p:nvPicPr>
          <p:cNvPr id="5" name="Class-7-background-music-reduced 90%">
            <a:hlinkClick r:id="" action="ppaction://media"/>
            <a:extLst>
              <a:ext uri="{FF2B5EF4-FFF2-40B4-BE49-F238E27FC236}">
                <a16:creationId xmlns:a16="http://schemas.microsoft.com/office/drawing/2014/main" id="{42801FA7-807F-42FB-A397-4FAFA3FFB248}"/>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650663" y="4375150"/>
            <a:ext cx="406400" cy="406400"/>
          </a:xfrm>
          <a:prstGeom prst="rect">
            <a:avLst/>
          </a:prstGeom>
        </p:spPr>
      </p:pic>
    </p:spTree>
    <p:custDataLst>
      <p:tags r:id="rId1"/>
    </p:custDataLst>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5751"/>
    </mc:Choice>
    <mc:Fallback xmlns="">
      <p:transition spd="slow" advTm="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38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numSld="999" showWhenStopped="0">
                <p:cTn id="28" repeatCount="indefinite" fill="remove" display="0">
                  <p:stCondLst>
                    <p:cond delay="indefinite"/>
                  </p:stCondLst>
                  <p:endCondLst>
                    <p:cond evt="onStopAudio" delay="0">
                      <p:tgtEl>
                        <p:sldTgt/>
                      </p:tgtEl>
                    </p:cond>
                  </p:endCondLst>
                </p:cTn>
                <p:tgtEl>
                  <p:spTgt spid="5"/>
                </p:tgtEl>
              </p:cMediaNode>
            </p:audio>
          </p:childTnLst>
        </p:cTn>
      </p:par>
    </p:tnLst>
    <p:bldLst>
      <p:bldP spid="2"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E88E5A-15EB-458A-8711-D7A6CCFABEC0}"/>
              </a:ext>
            </a:extLst>
          </p:cNvPr>
          <p:cNvGrpSpPr/>
          <p:nvPr/>
        </p:nvGrpSpPr>
        <p:grpSpPr>
          <a:xfrm>
            <a:off x="149089" y="207439"/>
            <a:ext cx="11880574" cy="2678109"/>
            <a:chOff x="82826" y="1200459"/>
            <a:chExt cx="12026347" cy="2678109"/>
          </a:xfrm>
        </p:grpSpPr>
        <p:sp>
          <p:nvSpPr>
            <p:cNvPr id="11" name="Rectangle: Rounded Corners 10">
              <a:extLst>
                <a:ext uri="{FF2B5EF4-FFF2-40B4-BE49-F238E27FC236}">
                  <a16:creationId xmlns:a16="http://schemas.microsoft.com/office/drawing/2014/main" id="{E8383101-7FE1-4B40-B750-3407E5718526}"/>
                </a:ext>
              </a:extLst>
            </p:cNvPr>
            <p:cNvSpPr/>
            <p:nvPr/>
          </p:nvSpPr>
          <p:spPr>
            <a:xfrm>
              <a:off x="82826" y="1200459"/>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12" name="TextBox 11">
              <a:extLst>
                <a:ext uri="{FF2B5EF4-FFF2-40B4-BE49-F238E27FC236}">
                  <a16:creationId xmlns:a16="http://schemas.microsoft.com/office/drawing/2014/main" id="{032EDCE5-3C8D-434B-BB32-02FD1151D83E}"/>
                </a:ext>
              </a:extLst>
            </p:cNvPr>
            <p:cNvSpPr txBox="1"/>
            <p:nvPr/>
          </p:nvSpPr>
          <p:spPr>
            <a:xfrm>
              <a:off x="359636" y="1311717"/>
              <a:ext cx="11615387" cy="2369880"/>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5. Trojan Horse: </a:t>
              </a:r>
              <a:r>
                <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it is a program that appears to be safe but damages the computer once it runs. It can spread only when it is copied to another system. It can damage files, break passwords and make unauthorized transfers of money or unnecessarily download or upload files. Examples:  Acid Rain and Crack.</a:t>
              </a:r>
              <a:endParaRPr lang="en-IN" sz="3600" dirty="0"/>
            </a:p>
          </p:txBody>
        </p:sp>
      </p:grpSp>
      <p:grpSp>
        <p:nvGrpSpPr>
          <p:cNvPr id="13" name="Group 12">
            <a:extLst>
              <a:ext uri="{FF2B5EF4-FFF2-40B4-BE49-F238E27FC236}">
                <a16:creationId xmlns:a16="http://schemas.microsoft.com/office/drawing/2014/main" id="{2BC6E8E8-C31B-4B89-9530-340EF2B7EB16}"/>
              </a:ext>
            </a:extLst>
          </p:cNvPr>
          <p:cNvGrpSpPr/>
          <p:nvPr/>
        </p:nvGrpSpPr>
        <p:grpSpPr>
          <a:xfrm>
            <a:off x="138139" y="3908663"/>
            <a:ext cx="11880574" cy="2800767"/>
            <a:chOff x="71742" y="1223705"/>
            <a:chExt cx="12026347" cy="2800767"/>
          </a:xfrm>
        </p:grpSpPr>
        <p:sp>
          <p:nvSpPr>
            <p:cNvPr id="14" name="Rectangle: Rounded Corners 13">
              <a:extLst>
                <a:ext uri="{FF2B5EF4-FFF2-40B4-BE49-F238E27FC236}">
                  <a16:creationId xmlns:a16="http://schemas.microsoft.com/office/drawing/2014/main" id="{F9B83754-42BB-4BD5-BE51-2B66919E4260}"/>
                </a:ext>
              </a:extLst>
            </p:cNvPr>
            <p:cNvSpPr/>
            <p:nvPr/>
          </p:nvSpPr>
          <p:spPr>
            <a:xfrm>
              <a:off x="71742" y="1339754"/>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15" name="TextBox 14">
              <a:extLst>
                <a:ext uri="{FF2B5EF4-FFF2-40B4-BE49-F238E27FC236}">
                  <a16:creationId xmlns:a16="http://schemas.microsoft.com/office/drawing/2014/main" id="{1E84E58B-A9A0-4872-AA76-BC4368A11A20}"/>
                </a:ext>
              </a:extLst>
            </p:cNvPr>
            <p:cNvSpPr txBox="1"/>
            <p:nvPr/>
          </p:nvSpPr>
          <p:spPr>
            <a:xfrm>
              <a:off x="348552" y="1223705"/>
              <a:ext cx="11420872" cy="2800767"/>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6. Worm: </a:t>
              </a:r>
              <a:r>
                <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it is a program that copies itself from one computer to another or over a network without human assistance. Unlike a virus, a worm is capable of running itself and does not need a host program. Worms can modify and delete files, and they can even inject additional malicious software onto a computer. Examples: Slammer Worm and Storm.</a:t>
              </a:r>
              <a:endParaRPr lang="en-IN"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grpSp>
      <p:pic>
        <p:nvPicPr>
          <p:cNvPr id="8" name="Picture 7">
            <a:extLst>
              <a:ext uri="{FF2B5EF4-FFF2-40B4-BE49-F238E27FC236}">
                <a16:creationId xmlns:a16="http://schemas.microsoft.com/office/drawing/2014/main" id="{C3618105-93CB-4623-B824-C5EA4313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3098" y="3007188"/>
            <a:ext cx="861409" cy="901475"/>
          </a:xfrm>
          <a:prstGeom prst="rect">
            <a:avLst/>
          </a:prstGeom>
        </p:spPr>
      </p:pic>
      <p:pic>
        <p:nvPicPr>
          <p:cNvPr id="9" name="Picture 8">
            <a:extLst>
              <a:ext uri="{FF2B5EF4-FFF2-40B4-BE49-F238E27FC236}">
                <a16:creationId xmlns:a16="http://schemas.microsoft.com/office/drawing/2014/main" id="{3B720ACE-92B6-4075-B4C8-7F3CDC03F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63" y="3103517"/>
            <a:ext cx="861409" cy="861409"/>
          </a:xfrm>
          <a:prstGeom prst="rect">
            <a:avLst/>
          </a:prstGeom>
        </p:spPr>
      </p:pic>
      <p:pic>
        <p:nvPicPr>
          <p:cNvPr id="2" name="C10">
            <a:hlinkClick r:id="" action="ppaction://media"/>
            <a:extLst>
              <a:ext uri="{FF2B5EF4-FFF2-40B4-BE49-F238E27FC236}">
                <a16:creationId xmlns:a16="http://schemas.microsoft.com/office/drawing/2014/main" id="{BF16161F-5E48-4B1E-BEBB-1A50F60F58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7350" y="4295775"/>
            <a:ext cx="406400" cy="406400"/>
          </a:xfrm>
          <a:prstGeom prst="rect">
            <a:avLst/>
          </a:prstGeom>
        </p:spPr>
      </p:pic>
    </p:spTree>
    <p:extLst>
      <p:ext uri="{BB962C8B-B14F-4D97-AF65-F5344CB8AC3E}">
        <p14:creationId xmlns:p14="http://schemas.microsoft.com/office/powerpoint/2010/main" val="1310341047"/>
      </p:ext>
    </p:extLst>
  </p:cSld>
  <p:clrMapOvr>
    <a:masterClrMapping/>
  </p:clrMapOvr>
  <mc:AlternateContent xmlns:mc="http://schemas.openxmlformats.org/markup-compatibility/2006">
    <mc:Choice xmlns:p14="http://schemas.microsoft.com/office/powerpoint/2010/main" Requires="p14">
      <p:transition spd="slow" p14:dur="2000" advClick="0" advTm="77000"/>
    </mc:Choice>
    <mc:Fallback>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2.22222E-6 L 8.33333E-7 0.00046 C 0.00286 -0.00047 0.00573 -0.00278 0.00872 -0.00185 C 0.01016 -0.00139 0.01133 0.00278 0.01302 0.00393 C 0.01484 0.00532 0.01706 0.00532 0.01888 0.00578 C 0.02057 0.00648 0.0224 0.00694 0.02409 0.00787 C 0.02617 0.00879 0.02799 0.01065 0.03008 0.01157 C 0.03242 0.01273 0.03476 0.01273 0.03698 0.01366 C 0.03906 0.01412 0.04505 0.01551 0.0431 0.01551 C 0.0362 0.01551 0.0293 0.01412 0.0224 0.01366 L 0.92851 0.01157 C 0.91341 0.01296 0.89844 0.01528 0.88346 0.01551 L 0.01888 0.01551 L 0.01888 0.01597 " pathEditMode="relative" rAng="0" ptsTypes="AAAAAAAAAAAAAA">
                                      <p:cBhvr>
                                        <p:cTn id="6" dur="2000" spd="-100000" fill="hold"/>
                                        <p:tgtEl>
                                          <p:spTgt spid="9"/>
                                        </p:tgtEl>
                                        <p:attrNameLst>
                                          <p:attrName>ppt_x</p:attrName>
                                          <p:attrName>ppt_y</p:attrName>
                                        </p:attrNameLst>
                                      </p:cBhvr>
                                      <p:rCtr x="46419" y="694"/>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5327" fill="hold"/>
                                        <p:tgtEl>
                                          <p:spTgt spid="2"/>
                                        </p:tgtEl>
                                      </p:cBhvr>
                                    </p:cmd>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0" presetClass="path" presetSubtype="0" accel="50000" decel="50000" fill="hold" nodeType="withEffect">
                                  <p:stCondLst>
                                    <p:cond delay="0"/>
                                  </p:stCondLst>
                                  <p:childTnLst>
                                    <p:animMotion origin="layout" path="M 2.5E-6 3.33333E-6 L 2.5E-6 0.00023 C 0.00286 -0.00047 0.00573 -0.00232 0.00859 -0.00162 C 0.01015 -0.00116 0.01133 0.00208 0.01289 0.00301 C 0.01484 0.00416 0.01692 0.00416 0.01888 0.00463 C 0.02057 0.00509 0.02239 0.00555 0.02409 0.00625 C 0.02617 0.00694 0.02799 0.00856 0.03008 0.00926 C 0.03242 0.01018 0.03476 0.01018 0.03698 0.01088 C 0.03906 0.01134 0.04505 0.0125 0.0431 0.0125 C 0.0362 0.0125 0.02929 0.01134 0.02239 0.01088 L 0.9276 0.00926 C 0.91263 0.01041 0.89765 0.01227 0.88268 0.0125 L 0.01888 0.0125 L 0.01888 0.01273 " pathEditMode="relative" rAng="0" ptsTypes="AAAAAAAAAAAAAA">
                                      <p:cBhvr>
                                        <p:cTn id="16" dur="2000" spd="-100000" fill="hold"/>
                                        <p:tgtEl>
                                          <p:spTgt spid="8"/>
                                        </p:tgtEl>
                                        <p:attrNameLst>
                                          <p:attrName>ppt_x</p:attrName>
                                          <p:attrName>ppt_y</p:attrName>
                                        </p:attrNameLst>
                                      </p:cBhvr>
                                      <p:rCtr x="46380" y="532"/>
                                    </p:animMotion>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33C9BB-6269-4688-85E1-AA338F3E5758}"/>
              </a:ext>
            </a:extLst>
          </p:cNvPr>
          <p:cNvGrpSpPr/>
          <p:nvPr/>
        </p:nvGrpSpPr>
        <p:grpSpPr>
          <a:xfrm>
            <a:off x="155713" y="169054"/>
            <a:ext cx="11880574" cy="2678109"/>
            <a:chOff x="82826" y="1200459"/>
            <a:chExt cx="12026347" cy="2678109"/>
          </a:xfrm>
        </p:grpSpPr>
        <p:sp>
          <p:nvSpPr>
            <p:cNvPr id="5" name="Rectangle: Rounded Corners 4">
              <a:extLst>
                <a:ext uri="{FF2B5EF4-FFF2-40B4-BE49-F238E27FC236}">
                  <a16:creationId xmlns:a16="http://schemas.microsoft.com/office/drawing/2014/main" id="{55076E8B-1399-4D20-BB53-8EF67D31B8D8}"/>
                </a:ext>
              </a:extLst>
            </p:cNvPr>
            <p:cNvSpPr/>
            <p:nvPr/>
          </p:nvSpPr>
          <p:spPr>
            <a:xfrm>
              <a:off x="82826" y="1200459"/>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6" name="TextBox 5">
              <a:extLst>
                <a:ext uri="{FF2B5EF4-FFF2-40B4-BE49-F238E27FC236}">
                  <a16:creationId xmlns:a16="http://schemas.microsoft.com/office/drawing/2014/main" id="{D65D3392-5BFA-444A-A7B3-53A88D41A5A3}"/>
                </a:ext>
              </a:extLst>
            </p:cNvPr>
            <p:cNvSpPr txBox="1"/>
            <p:nvPr/>
          </p:nvSpPr>
          <p:spPr>
            <a:xfrm>
              <a:off x="359636" y="1305414"/>
              <a:ext cx="11544959" cy="2369880"/>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7. Spyware: </a:t>
              </a:r>
              <a:r>
                <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it is a type of malware designed to collect information about the Internet surfing habits and frequently visited websites by the user. On the basis of websites visited by the user, advertisements start appearing on the screen of the computer in the form of banners and pop-ups. Example: Look2Me.</a:t>
              </a:r>
              <a:endParaRPr lang="en-IN" sz="3600" dirty="0"/>
            </a:p>
          </p:txBody>
        </p:sp>
      </p:grpSp>
      <p:grpSp>
        <p:nvGrpSpPr>
          <p:cNvPr id="7" name="Group 6">
            <a:extLst>
              <a:ext uri="{FF2B5EF4-FFF2-40B4-BE49-F238E27FC236}">
                <a16:creationId xmlns:a16="http://schemas.microsoft.com/office/drawing/2014/main" id="{70DD0A2A-17A5-4543-9A17-B6B541AB50BD}"/>
              </a:ext>
            </a:extLst>
          </p:cNvPr>
          <p:cNvGrpSpPr/>
          <p:nvPr/>
        </p:nvGrpSpPr>
        <p:grpSpPr>
          <a:xfrm>
            <a:off x="122661" y="4021989"/>
            <a:ext cx="11880574" cy="2678109"/>
            <a:chOff x="82826" y="1200459"/>
            <a:chExt cx="12026347" cy="2678109"/>
          </a:xfrm>
        </p:grpSpPr>
        <p:sp>
          <p:nvSpPr>
            <p:cNvPr id="8" name="Rectangle: Rounded Corners 7">
              <a:extLst>
                <a:ext uri="{FF2B5EF4-FFF2-40B4-BE49-F238E27FC236}">
                  <a16:creationId xmlns:a16="http://schemas.microsoft.com/office/drawing/2014/main" id="{55DE0FD3-06FC-44A1-878E-C7516BDE71A0}"/>
                </a:ext>
              </a:extLst>
            </p:cNvPr>
            <p:cNvSpPr/>
            <p:nvPr/>
          </p:nvSpPr>
          <p:spPr>
            <a:xfrm>
              <a:off x="82826" y="1200459"/>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9" name="TextBox 8">
              <a:extLst>
                <a:ext uri="{FF2B5EF4-FFF2-40B4-BE49-F238E27FC236}">
                  <a16:creationId xmlns:a16="http://schemas.microsoft.com/office/drawing/2014/main" id="{AC18D687-E854-4F5C-AF79-4702EC041F37}"/>
                </a:ext>
              </a:extLst>
            </p:cNvPr>
            <p:cNvSpPr txBox="1"/>
            <p:nvPr/>
          </p:nvSpPr>
          <p:spPr>
            <a:xfrm>
              <a:off x="359636" y="1455991"/>
              <a:ext cx="11544960" cy="2123658"/>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8. Sweeper: </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it is a type of spyware that is difficult to detect and remove. It re-installs itself even after it is removed from a computer. Computers may get infected by a sweeper virus while downloading a software.</a:t>
              </a:r>
              <a:endParaRPr lang="en-IN" sz="3600" dirty="0"/>
            </a:p>
          </p:txBody>
        </p:sp>
      </p:grpSp>
      <p:pic>
        <p:nvPicPr>
          <p:cNvPr id="10" name="Picture 9">
            <a:extLst>
              <a:ext uri="{FF2B5EF4-FFF2-40B4-BE49-F238E27FC236}">
                <a16:creationId xmlns:a16="http://schemas.microsoft.com/office/drawing/2014/main" id="{42FCA278-9472-421B-B730-56773AEFC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678" y="3138741"/>
            <a:ext cx="861409" cy="901475"/>
          </a:xfrm>
          <a:prstGeom prst="rect">
            <a:avLst/>
          </a:prstGeom>
        </p:spPr>
      </p:pic>
      <p:pic>
        <p:nvPicPr>
          <p:cNvPr id="11" name="Picture 10">
            <a:extLst>
              <a:ext uri="{FF2B5EF4-FFF2-40B4-BE49-F238E27FC236}">
                <a16:creationId xmlns:a16="http://schemas.microsoft.com/office/drawing/2014/main" id="{E27F94EE-6F64-4922-A6CD-160B581707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53" y="3087753"/>
            <a:ext cx="861409" cy="861409"/>
          </a:xfrm>
          <a:prstGeom prst="rect">
            <a:avLst/>
          </a:prstGeom>
        </p:spPr>
      </p:pic>
      <p:pic>
        <p:nvPicPr>
          <p:cNvPr id="2" name="C11">
            <a:hlinkClick r:id="" action="ppaction://media"/>
            <a:extLst>
              <a:ext uri="{FF2B5EF4-FFF2-40B4-BE49-F238E27FC236}">
                <a16:creationId xmlns:a16="http://schemas.microsoft.com/office/drawing/2014/main" id="{2342CA46-EF59-402E-9F0D-515A9A4D9F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96575" y="4803775"/>
            <a:ext cx="406400" cy="406400"/>
          </a:xfrm>
          <a:prstGeom prst="rect">
            <a:avLst/>
          </a:prstGeom>
        </p:spPr>
      </p:pic>
    </p:spTree>
    <p:extLst>
      <p:ext uri="{BB962C8B-B14F-4D97-AF65-F5344CB8AC3E}">
        <p14:creationId xmlns:p14="http://schemas.microsoft.com/office/powerpoint/2010/main" val="3672841770"/>
      </p:ext>
    </p:extLst>
  </p:cSld>
  <p:clrMapOvr>
    <a:masterClrMapping/>
  </p:clrMapOvr>
  <mc:AlternateContent xmlns:mc="http://schemas.openxmlformats.org/markup-compatibility/2006">
    <mc:Choice xmlns:p14="http://schemas.microsoft.com/office/powerpoint/2010/main" Requires="p14">
      <p:transition spd="slow" p14:dur="2000" advClick="0" advTm="54000"/>
    </mc:Choice>
    <mc:Fallback>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09"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0" presetClass="path" presetSubtype="0" accel="50000" decel="50000" fill="hold" nodeType="withEffect">
                                  <p:stCondLst>
                                    <p:cond delay="0"/>
                                  </p:stCondLst>
                                  <p:childTnLst>
                                    <p:animMotion origin="layout" path="M 1.875E-6 -2.96296E-6 L 1.875E-6 0.00023 C 0.00286 -0.00046 0.00573 -0.00231 0.00872 -0.00162 C 0.01015 -0.00115 0.01133 0.00209 0.01302 0.00301 C 0.01484 0.00417 0.01706 0.00417 0.01888 0.00463 C 0.02057 0.0051 0.02239 0.00556 0.02409 0.00625 C 0.02617 0.00695 0.02799 0.00857 0.03008 0.00926 C 0.03242 0.01019 0.03476 0.01019 0.03698 0.01088 C 0.03906 0.01135 0.04505 0.0125 0.0431 0.0125 C 0.0362 0.0125 0.0293 0.01135 0.02239 0.01088 L 0.9276 0.00926 C 0.91263 0.01042 0.89765 0.01227 0.88268 0.0125 L 0.01888 0.0125 L 0.01888 0.01273 " pathEditMode="relative" rAng="0" ptsTypes="AAAAAAAAAAAAAA">
                                      <p:cBhvr>
                                        <p:cTn id="13" dur="2000" spd="-100000" fill="hold"/>
                                        <p:tgtEl>
                                          <p:spTgt spid="11"/>
                                        </p:tgtEl>
                                        <p:attrNameLst>
                                          <p:attrName>ppt_x</p:attrName>
                                          <p:attrName>ppt_y</p:attrName>
                                        </p:attrNameLst>
                                      </p:cBhvr>
                                      <p:rCtr x="46380" y="532"/>
                                    </p:animMotion>
                                  </p:childTnLst>
                                </p:cTn>
                              </p:par>
                              <p:par>
                                <p:cTn id="14" presetID="0" presetClass="path" presetSubtype="0" accel="50000" decel="50000" fill="hold" nodeType="withEffect">
                                  <p:stCondLst>
                                    <p:cond delay="0"/>
                                  </p:stCondLst>
                                  <p:childTnLst>
                                    <p:animMotion origin="layout" path="M -2.91667E-6 3.7037E-7 L -2.91667E-6 0.00023 C 0.00287 -0.00046 0.00573 -0.00232 0.0086 -0.00162 C 0.01016 -0.00116 0.01133 0.00208 0.01289 0.00301 C 0.01485 0.00417 0.01693 0.00417 0.01888 0.00463 C 0.02058 0.00509 0.0224 0.00556 0.02409 0.00625 C 0.02617 0.00694 0.028 0.00856 0.03008 0.00926 C 0.03242 0.01018 0.03477 0.01018 0.03698 0.01088 C 0.03907 0.01134 0.04506 0.0125 0.0431 0.0125 C 0.0362 0.0125 0.0293 0.01134 0.0224 0.01088 L 0.92761 0.00926 C 0.91263 0.01042 0.89766 0.01227 0.88269 0.0125 L 0.01888 0.0125 L 0.01888 0.01273 " pathEditMode="relative" rAng="0" ptsTypes="AAAAAAAAAAAAAA">
                                      <p:cBhvr>
                                        <p:cTn id="15" dur="2000" spd="-100000" fill="hold"/>
                                        <p:tgtEl>
                                          <p:spTgt spid="10"/>
                                        </p:tgtEl>
                                        <p:attrNameLst>
                                          <p:attrName>ppt_x</p:attrName>
                                          <p:attrName>ppt_y</p:attrName>
                                        </p:attrNameLst>
                                      </p:cBhvr>
                                      <p:rCtr x="46380" y="532"/>
                                    </p:animMotion>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FC3447-5244-49F1-AA62-FCCF2A8FA5EA}"/>
              </a:ext>
            </a:extLst>
          </p:cNvPr>
          <p:cNvGrpSpPr/>
          <p:nvPr/>
        </p:nvGrpSpPr>
        <p:grpSpPr>
          <a:xfrm>
            <a:off x="178908" y="100933"/>
            <a:ext cx="11880574" cy="2678109"/>
            <a:chOff x="82826" y="1200459"/>
            <a:chExt cx="12026347" cy="2678109"/>
          </a:xfrm>
        </p:grpSpPr>
        <p:sp>
          <p:nvSpPr>
            <p:cNvPr id="5" name="Rectangle: Rounded Corners 4">
              <a:extLst>
                <a:ext uri="{FF2B5EF4-FFF2-40B4-BE49-F238E27FC236}">
                  <a16:creationId xmlns:a16="http://schemas.microsoft.com/office/drawing/2014/main" id="{F73EF636-D8AB-4F34-A01A-D2AEB0936FA2}"/>
                </a:ext>
              </a:extLst>
            </p:cNvPr>
            <p:cNvSpPr/>
            <p:nvPr/>
          </p:nvSpPr>
          <p:spPr>
            <a:xfrm>
              <a:off x="82826" y="1200459"/>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6" name="TextBox 5">
              <a:extLst>
                <a:ext uri="{FF2B5EF4-FFF2-40B4-BE49-F238E27FC236}">
                  <a16:creationId xmlns:a16="http://schemas.microsoft.com/office/drawing/2014/main" id="{0E46A3E0-AC5D-4FDF-99D7-053694A8ED74}"/>
                </a:ext>
              </a:extLst>
            </p:cNvPr>
            <p:cNvSpPr txBox="1"/>
            <p:nvPr/>
          </p:nvSpPr>
          <p:spPr>
            <a:xfrm>
              <a:off x="359636" y="1477684"/>
              <a:ext cx="11565082" cy="2123658"/>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9. Adware: </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the word adware has been formed from the words – Advertising Supported Software. Adware is used to display advertisements in the form of banners, pop-ups and </a:t>
              </a:r>
              <a:r>
                <a:rPr lang="en-US" sz="3200" dirty="0" err="1">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unclosable</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 windows in the infected computer. </a:t>
              </a:r>
              <a:endParaRPr lang="en-IN" sz="3600" dirty="0"/>
            </a:p>
          </p:txBody>
        </p:sp>
      </p:grpSp>
      <p:grpSp>
        <p:nvGrpSpPr>
          <p:cNvPr id="7" name="Group 6">
            <a:extLst>
              <a:ext uri="{FF2B5EF4-FFF2-40B4-BE49-F238E27FC236}">
                <a16:creationId xmlns:a16="http://schemas.microsoft.com/office/drawing/2014/main" id="{89282B05-37E7-4640-928C-61C12A1774F4}"/>
              </a:ext>
            </a:extLst>
          </p:cNvPr>
          <p:cNvGrpSpPr/>
          <p:nvPr/>
        </p:nvGrpSpPr>
        <p:grpSpPr>
          <a:xfrm>
            <a:off x="155713" y="4078958"/>
            <a:ext cx="11880574" cy="2678109"/>
            <a:chOff x="59347" y="1453634"/>
            <a:chExt cx="12026347" cy="2678109"/>
          </a:xfrm>
        </p:grpSpPr>
        <p:sp>
          <p:nvSpPr>
            <p:cNvPr id="8" name="Rectangle: Rounded Corners 7">
              <a:extLst>
                <a:ext uri="{FF2B5EF4-FFF2-40B4-BE49-F238E27FC236}">
                  <a16:creationId xmlns:a16="http://schemas.microsoft.com/office/drawing/2014/main" id="{F87B5CB3-27C9-4DBD-ADC8-8DC231154C11}"/>
                </a:ext>
              </a:extLst>
            </p:cNvPr>
            <p:cNvSpPr/>
            <p:nvPr/>
          </p:nvSpPr>
          <p:spPr>
            <a:xfrm>
              <a:off x="59347" y="1453634"/>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9" name="TextBox 8">
              <a:extLst>
                <a:ext uri="{FF2B5EF4-FFF2-40B4-BE49-F238E27FC236}">
                  <a16:creationId xmlns:a16="http://schemas.microsoft.com/office/drawing/2014/main" id="{E8B80A78-50FA-4CAB-8593-3B77FFAD546E}"/>
                </a:ext>
              </a:extLst>
            </p:cNvPr>
            <p:cNvSpPr txBox="1"/>
            <p:nvPr/>
          </p:nvSpPr>
          <p:spPr>
            <a:xfrm>
              <a:off x="359636" y="1453634"/>
              <a:ext cx="11565083" cy="2616101"/>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10. Backdoor virus: </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it is a program that runs in the background of another file without the knowledge of the user. It is designed to gain access to a computer over a network. Backdoors get installed in a computer when a user downloads huge files from the Internet. Examples: </a:t>
              </a:r>
              <a:r>
                <a:rPr lang="en-US" sz="3200" dirty="0" err="1">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Subseven</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 and </a:t>
              </a:r>
              <a:r>
                <a:rPr lang="en-US" sz="3200" dirty="0" err="1">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NetBus</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a:t>
              </a:r>
              <a:endParaRPr lang="en-IN" sz="3200" dirty="0"/>
            </a:p>
          </p:txBody>
        </p:sp>
      </p:grpSp>
      <p:pic>
        <p:nvPicPr>
          <p:cNvPr id="10" name="Picture 9">
            <a:extLst>
              <a:ext uri="{FF2B5EF4-FFF2-40B4-BE49-F238E27FC236}">
                <a16:creationId xmlns:a16="http://schemas.microsoft.com/office/drawing/2014/main" id="{1E077EA6-1A08-4686-A0B9-FD5D2D337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678" y="3094137"/>
            <a:ext cx="861409" cy="901475"/>
          </a:xfrm>
          <a:prstGeom prst="rect">
            <a:avLst/>
          </a:prstGeom>
        </p:spPr>
      </p:pic>
      <p:pic>
        <p:nvPicPr>
          <p:cNvPr id="11" name="Picture 10">
            <a:extLst>
              <a:ext uri="{FF2B5EF4-FFF2-40B4-BE49-F238E27FC236}">
                <a16:creationId xmlns:a16="http://schemas.microsoft.com/office/drawing/2014/main" id="{08822795-5E81-4BBD-A9EC-7717315779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53" y="3043149"/>
            <a:ext cx="861409" cy="861409"/>
          </a:xfrm>
          <a:prstGeom prst="rect">
            <a:avLst/>
          </a:prstGeom>
        </p:spPr>
      </p:pic>
      <p:pic>
        <p:nvPicPr>
          <p:cNvPr id="2" name="C12">
            <a:hlinkClick r:id="" action="ppaction://media"/>
            <a:extLst>
              <a:ext uri="{FF2B5EF4-FFF2-40B4-BE49-F238E27FC236}">
                <a16:creationId xmlns:a16="http://schemas.microsoft.com/office/drawing/2014/main" id="{47F76EC1-E5D7-4132-8D1C-D8BB8B11B7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0175" y="4892675"/>
            <a:ext cx="406400" cy="406400"/>
          </a:xfrm>
          <a:prstGeom prst="rect">
            <a:avLst/>
          </a:prstGeom>
        </p:spPr>
      </p:pic>
    </p:spTree>
    <p:extLst>
      <p:ext uri="{BB962C8B-B14F-4D97-AF65-F5344CB8AC3E}">
        <p14:creationId xmlns:p14="http://schemas.microsoft.com/office/powerpoint/2010/main" val="1192807099"/>
      </p:ext>
    </p:extLst>
  </p:cSld>
  <p:clrMapOvr>
    <a:masterClrMapping/>
  </p:clrMapOvr>
  <mc:AlternateContent xmlns:mc="http://schemas.openxmlformats.org/markup-compatibility/2006">
    <mc:Choice xmlns:p14="http://schemas.microsoft.com/office/powerpoint/2010/main" Requires="p14">
      <p:transition spd="slow" p14:dur="2000" advClick="0" advTm="52000"/>
    </mc:Choice>
    <mc:Fallback>
      <p:transition spd="slow" advClick="0"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3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0" presetClass="path" presetSubtype="0" accel="50000" decel="50000" fill="hold" nodeType="withEffect">
                                  <p:stCondLst>
                                    <p:cond delay="0"/>
                                  </p:stCondLst>
                                  <p:childTnLst>
                                    <p:animMotion origin="layout" path="M 1.875E-6 -1.48148E-6 L 1.875E-6 0.00023 C 0.00286 -0.00046 0.00573 -0.00231 0.00872 -0.00162 C 0.01015 -0.00116 0.01133 0.00208 0.01302 0.00301 C 0.01484 0.00417 0.01706 0.00417 0.01888 0.00463 C 0.02057 0.00509 0.02239 0.00556 0.02409 0.00625 C 0.02617 0.00695 0.02799 0.00857 0.03008 0.00926 C 0.03242 0.01019 0.03476 0.01019 0.03698 0.01088 C 0.03906 0.01134 0.04505 0.0125 0.0431 0.0125 C 0.0362 0.0125 0.0293 0.01134 0.02239 0.01088 L 0.9276 0.00926 C 0.91263 0.01042 0.89765 0.01227 0.88268 0.0125 L 0.01888 0.0125 L 0.01888 0.01273 " pathEditMode="relative" rAng="0" ptsTypes="AAAAAAAAAAAAAA">
                                      <p:cBhvr>
                                        <p:cTn id="13" dur="2000" spd="-100000" fill="hold"/>
                                        <p:tgtEl>
                                          <p:spTgt spid="11"/>
                                        </p:tgtEl>
                                        <p:attrNameLst>
                                          <p:attrName>ppt_x</p:attrName>
                                          <p:attrName>ppt_y</p:attrName>
                                        </p:attrNameLst>
                                      </p:cBhvr>
                                      <p:rCtr x="46380" y="532"/>
                                    </p:animMotion>
                                  </p:childTnLst>
                                </p:cTn>
                              </p:par>
                              <p:par>
                                <p:cTn id="14" presetID="0" presetClass="path" presetSubtype="0" accel="50000" decel="50000" fill="hold" nodeType="withEffect">
                                  <p:stCondLst>
                                    <p:cond delay="0"/>
                                  </p:stCondLst>
                                  <p:childTnLst>
                                    <p:animMotion origin="layout" path="M -2.91667E-6 1.85185E-6 L -2.91667E-6 0.00023 C 0.00287 -0.00046 0.00573 -0.00232 0.0086 -0.00162 C 0.01016 -0.00116 0.01133 0.00208 0.01289 0.00301 C 0.01485 0.00416 0.01693 0.00416 0.01888 0.00463 C 0.02058 0.00509 0.0224 0.00555 0.02409 0.00625 C 0.02617 0.00694 0.028 0.00856 0.03008 0.00926 C 0.03242 0.01018 0.03477 0.01018 0.03698 0.01088 C 0.03907 0.01134 0.04506 0.0125 0.0431 0.0125 C 0.0362 0.0125 0.0293 0.01134 0.0224 0.01088 L 0.92761 0.00926 C 0.91263 0.01041 0.89766 0.01227 0.88269 0.0125 L 0.01888 0.0125 L 0.01888 0.01273 " pathEditMode="relative" rAng="0" ptsTypes="AAAAAAAAAAAAAA">
                                      <p:cBhvr>
                                        <p:cTn id="15" dur="2000" spd="-100000" fill="hold"/>
                                        <p:tgtEl>
                                          <p:spTgt spid="10"/>
                                        </p:tgtEl>
                                        <p:attrNameLst>
                                          <p:attrName>ppt_x</p:attrName>
                                          <p:attrName>ppt_y</p:attrName>
                                        </p:attrNameLst>
                                      </p:cBhvr>
                                      <p:rCtr x="46380" y="532"/>
                                    </p:animMotion>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an PC Antivirus Identify Hacked Sites? - MalCare">
            <a:extLst>
              <a:ext uri="{FF2B5EF4-FFF2-40B4-BE49-F238E27FC236}">
                <a16:creationId xmlns:a16="http://schemas.microsoft.com/office/drawing/2014/main" id="{D0A9F214-F1CF-49A9-8601-54E4E7FB8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4A2BA2B-6A50-48C5-BA5E-60DF69FCDD9E}"/>
              </a:ext>
            </a:extLst>
          </p:cNvPr>
          <p:cNvSpPr txBox="1">
            <a:spLocks/>
          </p:cNvSpPr>
          <p:nvPr/>
        </p:nvSpPr>
        <p:spPr>
          <a:xfrm>
            <a:off x="165462" y="1704944"/>
            <a:ext cx="11852365" cy="802822"/>
          </a:xfrm>
          <a:prstGeom prst="rect">
            <a:avLst/>
          </a:prstGeom>
          <a:solidFill>
            <a:srgbClr val="00B0F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Demi" panose="020B0703020102020204" pitchFamily="34" charset="0"/>
              </a:rPr>
              <a:t>Some antivirus software are freely available on the Internet such as Avira Free, AVG Free, Bitdefender, Panda Cloud and so on. </a:t>
            </a:r>
            <a:endParaRPr lang="en-IN" sz="2400" dirty="0">
              <a:solidFill>
                <a:schemeClr val="bg1"/>
              </a:solidFill>
              <a:latin typeface="Franklin Gothic Demi" panose="020B0703020102020204" pitchFamily="34" charset="0"/>
            </a:endParaRPr>
          </a:p>
        </p:txBody>
      </p:sp>
      <p:sp>
        <p:nvSpPr>
          <p:cNvPr id="7" name="Content Placeholder 2">
            <a:extLst>
              <a:ext uri="{FF2B5EF4-FFF2-40B4-BE49-F238E27FC236}">
                <a16:creationId xmlns:a16="http://schemas.microsoft.com/office/drawing/2014/main" id="{D0688A15-3AE1-4F08-A2BD-5CD6DCA4F94B}"/>
              </a:ext>
            </a:extLst>
          </p:cNvPr>
          <p:cNvSpPr txBox="1">
            <a:spLocks/>
          </p:cNvSpPr>
          <p:nvPr/>
        </p:nvSpPr>
        <p:spPr>
          <a:xfrm>
            <a:off x="85003" y="4615770"/>
            <a:ext cx="12013284" cy="933563"/>
          </a:xfrm>
          <a:prstGeom prst="rect">
            <a:avLst/>
          </a:prstGeom>
          <a:solidFill>
            <a:schemeClr val="accent2">
              <a:lumMod val="75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Demi" panose="020B0703020102020204" pitchFamily="34" charset="0"/>
              </a:rPr>
              <a:t>Some antivirus software has to be purchased. Examples include McAfee, Kaspersky, Avast, Norton, Quick Heal and Malwarebytes.</a:t>
            </a:r>
            <a:endParaRPr lang="en-IN" sz="2400" dirty="0">
              <a:solidFill>
                <a:schemeClr val="bg1"/>
              </a:solidFill>
              <a:latin typeface="Franklin Gothic Demi" panose="020B0703020102020204" pitchFamily="34" charset="0"/>
            </a:endParaRPr>
          </a:p>
        </p:txBody>
      </p:sp>
      <p:sp>
        <p:nvSpPr>
          <p:cNvPr id="8" name="Content Placeholder 2">
            <a:extLst>
              <a:ext uri="{FF2B5EF4-FFF2-40B4-BE49-F238E27FC236}">
                <a16:creationId xmlns:a16="http://schemas.microsoft.com/office/drawing/2014/main" id="{0C62EFC4-07AC-4ABE-87DD-9AF0A6318865}"/>
              </a:ext>
            </a:extLst>
          </p:cNvPr>
          <p:cNvSpPr txBox="1">
            <a:spLocks/>
          </p:cNvSpPr>
          <p:nvPr/>
        </p:nvSpPr>
        <p:spPr>
          <a:xfrm>
            <a:off x="91629" y="5596280"/>
            <a:ext cx="12013284" cy="1211367"/>
          </a:xfrm>
          <a:prstGeom prst="rect">
            <a:avLst/>
          </a:prstGeom>
          <a:solidFill>
            <a:srgbClr val="FFC000"/>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Franklin Gothic Demi" panose="020B0703020102020204" pitchFamily="34" charset="0"/>
              </a:rPr>
              <a:t>A FIREWALL is a software program used to protect a computer from hackers, viruses and worms that try to infect it over the Internet.</a:t>
            </a:r>
            <a:endParaRPr lang="en-IN" sz="2400" dirty="0">
              <a:solidFill>
                <a:schemeClr val="bg1"/>
              </a:solidFill>
              <a:latin typeface="Franklin Gothic Demi" panose="020B0703020102020204" pitchFamily="34" charset="0"/>
            </a:endParaRPr>
          </a:p>
        </p:txBody>
      </p:sp>
      <p:sp>
        <p:nvSpPr>
          <p:cNvPr id="5" name="Content Placeholder 2">
            <a:extLst>
              <a:ext uri="{FF2B5EF4-FFF2-40B4-BE49-F238E27FC236}">
                <a16:creationId xmlns:a16="http://schemas.microsoft.com/office/drawing/2014/main" id="{A981783F-DA01-46E6-8A4C-0E9D491F6FA5}"/>
              </a:ext>
            </a:extLst>
          </p:cNvPr>
          <p:cNvSpPr txBox="1">
            <a:spLocks/>
          </p:cNvSpPr>
          <p:nvPr/>
        </p:nvSpPr>
        <p:spPr>
          <a:xfrm>
            <a:off x="165462" y="50353"/>
            <a:ext cx="11852365" cy="1459917"/>
          </a:xfrm>
          <a:prstGeom prst="rect">
            <a:avLst/>
          </a:prstGeom>
          <a:solidFill>
            <a:srgbClr val="7030A0"/>
          </a:solidFill>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solidFill>
                  <a:schemeClr val="bg1"/>
                </a:solidFill>
                <a:latin typeface="Franklin Gothic Demi" panose="020B0703020102020204" pitchFamily="34" charset="0"/>
              </a:rPr>
              <a:t>Antivirus software is a set of programs that are used to detect and remove viruses and other malware from a computer. It searches for viruses in all files and folders of the computer system and removes them.</a:t>
            </a:r>
          </a:p>
        </p:txBody>
      </p:sp>
      <p:pic>
        <p:nvPicPr>
          <p:cNvPr id="2" name="C13">
            <a:hlinkClick r:id="" action="ppaction://media"/>
            <a:extLst>
              <a:ext uri="{FF2B5EF4-FFF2-40B4-BE49-F238E27FC236}">
                <a16:creationId xmlns:a16="http://schemas.microsoft.com/office/drawing/2014/main" id="{E476D1BA-9FF1-4311-9827-A7DE2E9B4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0950" y="5121275"/>
            <a:ext cx="406400" cy="406400"/>
          </a:xfrm>
          <a:prstGeom prst="rect">
            <a:avLst/>
          </a:prstGeom>
        </p:spPr>
      </p:pic>
    </p:spTree>
    <p:extLst>
      <p:ext uri="{BB962C8B-B14F-4D97-AF65-F5344CB8AC3E}">
        <p14:creationId xmlns:p14="http://schemas.microsoft.com/office/powerpoint/2010/main" val="324034299"/>
      </p:ext>
    </p:extLst>
  </p:cSld>
  <p:clrMapOvr>
    <a:masterClrMapping/>
  </p:clrMapOvr>
  <mc:AlternateContent xmlns:mc="http://schemas.openxmlformats.org/markup-compatibility/2006">
    <mc:Choice xmlns:p14="http://schemas.microsoft.com/office/powerpoint/2010/main" Requires="p14">
      <p:transition spd="slow" p14:dur="2000" advClick="0" advTm="70000"/>
    </mc:Choice>
    <mc:Fallback>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8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53" presetClass="entr" presetSubtype="1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Effect transition="in" filter="fade">
                                      <p:cBhvr>
                                        <p:cTn id="16" dur="1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Effect transition="in" filter="fade">
                                      <p:cBhvr>
                                        <p:cTn id="21" dur="1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500" fill="hold"/>
                                        <p:tgtEl>
                                          <p:spTgt spid="8"/>
                                        </p:tgtEl>
                                        <p:attrNameLst>
                                          <p:attrName>ppt_w</p:attrName>
                                        </p:attrNameLst>
                                      </p:cBhvr>
                                      <p:tavLst>
                                        <p:tav tm="0">
                                          <p:val>
                                            <p:fltVal val="0"/>
                                          </p:val>
                                        </p:tav>
                                        <p:tav tm="100000">
                                          <p:val>
                                            <p:strVal val="#ppt_w"/>
                                          </p:val>
                                        </p:tav>
                                      </p:tavLst>
                                    </p:anim>
                                    <p:anim calcmode="lin" valueType="num">
                                      <p:cBhvr>
                                        <p:cTn id="25" dur="1500" fill="hold"/>
                                        <p:tgtEl>
                                          <p:spTgt spid="8"/>
                                        </p:tgtEl>
                                        <p:attrNameLst>
                                          <p:attrName>ppt_h</p:attrName>
                                        </p:attrNameLst>
                                      </p:cBhvr>
                                      <p:tavLst>
                                        <p:tav tm="0">
                                          <p:val>
                                            <p:fltVal val="0"/>
                                          </p:val>
                                        </p:tav>
                                        <p:tav tm="100000">
                                          <p:val>
                                            <p:strVal val="#ppt_h"/>
                                          </p:val>
                                        </p:tav>
                                      </p:tavLst>
                                    </p:anim>
                                    <p:animEffect transition="in" filter="fade">
                                      <p:cBhvr>
                                        <p:cTn id="26"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278E-A233-4AED-814D-AC3211975DD4}"/>
              </a:ext>
            </a:extLst>
          </p:cNvPr>
          <p:cNvSpPr>
            <a:spLocks noGrp="1"/>
          </p:cNvSpPr>
          <p:nvPr>
            <p:ph type="title"/>
          </p:nvPr>
        </p:nvSpPr>
        <p:spPr>
          <a:xfrm>
            <a:off x="209005" y="118255"/>
            <a:ext cx="11773989" cy="819241"/>
          </a:xfrm>
        </p:spPr>
        <p:txBody>
          <a:bodyPr>
            <a:normAutofit fontScale="90000"/>
          </a:bodyPr>
          <a:lstStyle/>
          <a:p>
            <a:pPr algn="ctr"/>
            <a:r>
              <a:rPr lang="en-US" sz="5400" dirty="0">
                <a:solidFill>
                  <a:srgbClr val="FFC000"/>
                </a:solidFill>
                <a:latin typeface="Franklin Gothic Demi" panose="020B0703020102020204" pitchFamily="34" charset="0"/>
              </a:rPr>
              <a:t>How an Antivirus Software Works:</a:t>
            </a:r>
            <a:endParaRPr lang="en-IN" sz="5400" dirty="0">
              <a:solidFill>
                <a:srgbClr val="FFC000"/>
              </a:solidFill>
              <a:latin typeface="Franklin Gothic Demi" panose="020B0703020102020204" pitchFamily="34" charset="0"/>
            </a:endParaRPr>
          </a:p>
        </p:txBody>
      </p:sp>
      <p:sp>
        <p:nvSpPr>
          <p:cNvPr id="5" name="Flowchart: Connector 4">
            <a:extLst>
              <a:ext uri="{FF2B5EF4-FFF2-40B4-BE49-F238E27FC236}">
                <a16:creationId xmlns:a16="http://schemas.microsoft.com/office/drawing/2014/main" id="{1DCFAAC0-31F1-4161-94E3-1B70B8C84962}"/>
              </a:ext>
            </a:extLst>
          </p:cNvPr>
          <p:cNvSpPr/>
          <p:nvPr/>
        </p:nvSpPr>
        <p:spPr>
          <a:xfrm>
            <a:off x="4557185" y="3148121"/>
            <a:ext cx="3980528" cy="3571177"/>
          </a:xfrm>
          <a:prstGeom prst="flowChartConnector">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dirty="0"/>
          </a:p>
          <a:p>
            <a:pPr algn="ctr"/>
            <a:r>
              <a:rPr lang="en-US" sz="2400" dirty="0"/>
              <a:t>The antivirus removes the virus code and restores the file to its original form. This is better than quarantining. </a:t>
            </a:r>
            <a:endParaRPr lang="en-IN" sz="2400" dirty="0"/>
          </a:p>
        </p:txBody>
      </p:sp>
      <p:sp>
        <p:nvSpPr>
          <p:cNvPr id="6" name="Flowchart: Connector 5">
            <a:extLst>
              <a:ext uri="{FF2B5EF4-FFF2-40B4-BE49-F238E27FC236}">
                <a16:creationId xmlns:a16="http://schemas.microsoft.com/office/drawing/2014/main" id="{F7B25F3D-D851-47EA-8A9C-4F49A41781A4}"/>
              </a:ext>
            </a:extLst>
          </p:cNvPr>
          <p:cNvSpPr/>
          <p:nvPr/>
        </p:nvSpPr>
        <p:spPr>
          <a:xfrm>
            <a:off x="8364583" y="1467697"/>
            <a:ext cx="3705497" cy="3466012"/>
          </a:xfrm>
          <a:prstGeom prst="flowChartConnector">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dirty="0"/>
          </a:p>
          <a:p>
            <a:pPr algn="ctr"/>
            <a:endParaRPr lang="en-US" sz="2400" dirty="0"/>
          </a:p>
          <a:p>
            <a:pPr algn="ctr"/>
            <a:r>
              <a:rPr lang="en-US" sz="2400" dirty="0"/>
              <a:t>When a file is totally damaged or infected by dangerous viruses then the antivirus decides to delete it.</a:t>
            </a:r>
            <a:endParaRPr lang="en-IN" sz="2400" dirty="0"/>
          </a:p>
        </p:txBody>
      </p:sp>
      <p:sp>
        <p:nvSpPr>
          <p:cNvPr id="7" name="Rectangle 6">
            <a:extLst>
              <a:ext uri="{FF2B5EF4-FFF2-40B4-BE49-F238E27FC236}">
                <a16:creationId xmlns:a16="http://schemas.microsoft.com/office/drawing/2014/main" id="{AE9B7365-01E0-4C64-ABF0-929B87597EEC}"/>
              </a:ext>
            </a:extLst>
          </p:cNvPr>
          <p:cNvSpPr/>
          <p:nvPr/>
        </p:nvSpPr>
        <p:spPr>
          <a:xfrm>
            <a:off x="6041456" y="2374889"/>
            <a:ext cx="873116" cy="1323439"/>
          </a:xfrm>
          <a:prstGeom prst="rect">
            <a:avLst/>
          </a:prstGeom>
          <a:noFill/>
        </p:spPr>
        <p:txBody>
          <a:bodyPr wrap="square" lIns="91440" tIns="45720" rIns="91440" bIns="45720">
            <a:spAutoFit/>
          </a:bodyPr>
          <a:lstStyle/>
          <a:p>
            <a:pPr algn="ctr"/>
            <a:r>
              <a:rPr lang="en-US" sz="8000" b="1"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8" name="Rectangle 7">
            <a:extLst>
              <a:ext uri="{FF2B5EF4-FFF2-40B4-BE49-F238E27FC236}">
                <a16:creationId xmlns:a16="http://schemas.microsoft.com/office/drawing/2014/main" id="{4CCD22CF-AFFC-4563-909A-5C49051F194C}"/>
              </a:ext>
            </a:extLst>
          </p:cNvPr>
          <p:cNvSpPr/>
          <p:nvPr/>
        </p:nvSpPr>
        <p:spPr>
          <a:xfrm>
            <a:off x="9780773" y="658467"/>
            <a:ext cx="873116" cy="1323439"/>
          </a:xfrm>
          <a:prstGeom prst="rect">
            <a:avLst/>
          </a:prstGeom>
          <a:noFill/>
        </p:spPr>
        <p:txBody>
          <a:bodyPr wrap="square" lIns="91440" tIns="45720" rIns="91440" bIns="45720">
            <a:spAutoFit/>
          </a:bodyPr>
          <a:lstStyle/>
          <a:p>
            <a:pPr algn="ctr"/>
            <a:r>
              <a:rPr lang="en-US" sz="8000" b="1" dirty="0">
                <a:ln w="6600">
                  <a:solidFill>
                    <a:schemeClr val="accent2"/>
                  </a:solidFill>
                  <a:prstDash val="solid"/>
                </a:ln>
                <a:solidFill>
                  <a:srgbClr val="FFFFFF"/>
                </a:solidFill>
                <a:effectLst>
                  <a:outerShdw dist="38100" dir="2700000" algn="tl" rotWithShape="0">
                    <a:schemeClr val="accent2"/>
                  </a:outerShdw>
                </a:effectLst>
              </a:rPr>
              <a:t>3</a:t>
            </a:r>
          </a:p>
        </p:txBody>
      </p:sp>
      <p:grpSp>
        <p:nvGrpSpPr>
          <p:cNvPr id="3" name="Group 2">
            <a:extLst>
              <a:ext uri="{FF2B5EF4-FFF2-40B4-BE49-F238E27FC236}">
                <a16:creationId xmlns:a16="http://schemas.microsoft.com/office/drawing/2014/main" id="{6794F41E-FBAC-44BD-A325-358A07D361BE}"/>
              </a:ext>
            </a:extLst>
          </p:cNvPr>
          <p:cNvGrpSpPr/>
          <p:nvPr/>
        </p:nvGrpSpPr>
        <p:grpSpPr>
          <a:xfrm>
            <a:off x="121920" y="1510855"/>
            <a:ext cx="4121331" cy="4000079"/>
            <a:chOff x="121920" y="1510855"/>
            <a:chExt cx="4121331" cy="4000079"/>
          </a:xfrm>
        </p:grpSpPr>
        <p:sp>
          <p:nvSpPr>
            <p:cNvPr id="4" name="Flowchart: Connector 3">
              <a:extLst>
                <a:ext uri="{FF2B5EF4-FFF2-40B4-BE49-F238E27FC236}">
                  <a16:creationId xmlns:a16="http://schemas.microsoft.com/office/drawing/2014/main" id="{7A6B253B-E318-4BC9-A8F6-8ECEEEC7EEB6}"/>
                </a:ext>
              </a:extLst>
            </p:cNvPr>
            <p:cNvSpPr/>
            <p:nvPr/>
          </p:nvSpPr>
          <p:spPr>
            <a:xfrm>
              <a:off x="121920" y="1510855"/>
              <a:ext cx="4121331" cy="3857897"/>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sz="2000" dirty="0"/>
            </a:p>
          </p:txBody>
        </p:sp>
        <p:sp>
          <p:nvSpPr>
            <p:cNvPr id="12" name="TextBox 11">
              <a:extLst>
                <a:ext uri="{FF2B5EF4-FFF2-40B4-BE49-F238E27FC236}">
                  <a16:creationId xmlns:a16="http://schemas.microsoft.com/office/drawing/2014/main" id="{1EA79E73-515F-43E7-B74C-3809B629D978}"/>
                </a:ext>
              </a:extLst>
            </p:cNvPr>
            <p:cNvSpPr txBox="1"/>
            <p:nvPr/>
          </p:nvSpPr>
          <p:spPr>
            <a:xfrm>
              <a:off x="621319" y="2186947"/>
              <a:ext cx="3219161" cy="3323987"/>
            </a:xfrm>
            <a:prstGeom prst="rect">
              <a:avLst/>
            </a:prstGeom>
            <a:noFill/>
          </p:spPr>
          <p:txBody>
            <a:bodyPr wrap="square" rtlCol="0" anchor="ctr">
              <a:spAutoFit/>
            </a:bodyPr>
            <a:lstStyle/>
            <a:p>
              <a:pPr algn="ctr"/>
              <a:r>
                <a:rPr lang="en-US" sz="2100" dirty="0">
                  <a:solidFill>
                    <a:schemeClr val="bg1"/>
                  </a:solidFill>
                </a:rPr>
                <a:t>Quarantining a file is usually the first action that an antivirus software takes when it detects a virus. If an infected file is put in quarantine, it is deleted from its original location and it can no longer infect your computer.</a:t>
              </a:r>
              <a:endParaRPr lang="en-IN" sz="2100" dirty="0">
                <a:solidFill>
                  <a:schemeClr val="bg1"/>
                </a:solidFill>
              </a:endParaRPr>
            </a:p>
            <a:p>
              <a:pPr algn="ctr"/>
              <a:endParaRPr lang="en-IN" sz="2100" dirty="0">
                <a:solidFill>
                  <a:schemeClr val="bg1"/>
                </a:solidFill>
              </a:endParaRPr>
            </a:p>
          </p:txBody>
        </p:sp>
        <p:sp>
          <p:nvSpPr>
            <p:cNvPr id="13" name="TextBox 12">
              <a:extLst>
                <a:ext uri="{FF2B5EF4-FFF2-40B4-BE49-F238E27FC236}">
                  <a16:creationId xmlns:a16="http://schemas.microsoft.com/office/drawing/2014/main" id="{E1169B07-FD42-453B-B7D5-1EEE6C408385}"/>
                </a:ext>
              </a:extLst>
            </p:cNvPr>
            <p:cNvSpPr txBox="1"/>
            <p:nvPr/>
          </p:nvSpPr>
          <p:spPr>
            <a:xfrm>
              <a:off x="1049154" y="1832062"/>
              <a:ext cx="2261938" cy="461665"/>
            </a:xfrm>
            <a:prstGeom prst="rect">
              <a:avLst/>
            </a:prstGeom>
            <a:solidFill>
              <a:srgbClr val="FFFF00"/>
            </a:solidFill>
          </p:spPr>
          <p:txBody>
            <a:bodyPr wrap="square" rtlCol="0" anchor="ctr">
              <a:spAutoFit/>
            </a:bodyPr>
            <a:lstStyle/>
            <a:p>
              <a:pPr algn="ctr"/>
              <a:r>
                <a:rPr lang="en-US" sz="2400" b="1" dirty="0"/>
                <a:t>QUARANTINING</a:t>
              </a:r>
              <a:endParaRPr lang="en-US" b="1" dirty="0"/>
            </a:p>
          </p:txBody>
        </p:sp>
      </p:grpSp>
      <p:sp>
        <p:nvSpPr>
          <p:cNvPr id="14" name="TextBox 13">
            <a:extLst>
              <a:ext uri="{FF2B5EF4-FFF2-40B4-BE49-F238E27FC236}">
                <a16:creationId xmlns:a16="http://schemas.microsoft.com/office/drawing/2014/main" id="{124CBA4F-93E1-4176-9BEC-E37844A10574}"/>
              </a:ext>
            </a:extLst>
          </p:cNvPr>
          <p:cNvSpPr txBox="1"/>
          <p:nvPr/>
        </p:nvSpPr>
        <p:spPr>
          <a:xfrm>
            <a:off x="5743739" y="3439803"/>
            <a:ext cx="1607419" cy="461665"/>
          </a:xfrm>
          <a:prstGeom prst="rect">
            <a:avLst/>
          </a:prstGeom>
          <a:solidFill>
            <a:schemeClr val="tx1"/>
          </a:solidFill>
        </p:spPr>
        <p:txBody>
          <a:bodyPr wrap="square" rtlCol="0" anchor="ctr">
            <a:spAutoFit/>
          </a:bodyPr>
          <a:lstStyle/>
          <a:p>
            <a:pPr algn="ctr"/>
            <a:r>
              <a:rPr lang="en-US" sz="2400" dirty="0">
                <a:solidFill>
                  <a:schemeClr val="bg1"/>
                </a:solidFill>
              </a:rPr>
              <a:t>REPAIRING</a:t>
            </a:r>
            <a:endParaRPr lang="en-US" b="1" dirty="0">
              <a:solidFill>
                <a:schemeClr val="bg1"/>
              </a:solidFill>
            </a:endParaRPr>
          </a:p>
        </p:txBody>
      </p:sp>
      <p:sp>
        <p:nvSpPr>
          <p:cNvPr id="15" name="TextBox 14">
            <a:extLst>
              <a:ext uri="{FF2B5EF4-FFF2-40B4-BE49-F238E27FC236}">
                <a16:creationId xmlns:a16="http://schemas.microsoft.com/office/drawing/2014/main" id="{5833F57A-3A2E-4323-BB3D-3331277754D0}"/>
              </a:ext>
            </a:extLst>
          </p:cNvPr>
          <p:cNvSpPr txBox="1"/>
          <p:nvPr/>
        </p:nvSpPr>
        <p:spPr>
          <a:xfrm>
            <a:off x="9413621" y="1720900"/>
            <a:ext cx="1607419" cy="461665"/>
          </a:xfrm>
          <a:prstGeom prst="rect">
            <a:avLst/>
          </a:prstGeom>
          <a:solidFill>
            <a:srgbClr val="FF0000"/>
          </a:solidFill>
        </p:spPr>
        <p:txBody>
          <a:bodyPr wrap="square" rtlCol="0" anchor="ctr">
            <a:spAutoFit/>
          </a:bodyPr>
          <a:lstStyle/>
          <a:p>
            <a:pPr algn="ctr"/>
            <a:r>
              <a:rPr lang="en-US" sz="2400" b="1" dirty="0">
                <a:solidFill>
                  <a:schemeClr val="bg1"/>
                </a:solidFill>
              </a:rPr>
              <a:t>DELETING</a:t>
            </a:r>
          </a:p>
        </p:txBody>
      </p:sp>
      <p:pic>
        <p:nvPicPr>
          <p:cNvPr id="17" name="Picture 16">
            <a:extLst>
              <a:ext uri="{FF2B5EF4-FFF2-40B4-BE49-F238E27FC236}">
                <a16:creationId xmlns:a16="http://schemas.microsoft.com/office/drawing/2014/main" id="{91FE4820-478D-42D7-98B9-C81F24187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422" y="836661"/>
            <a:ext cx="1793804" cy="1781260"/>
          </a:xfrm>
          <a:prstGeom prst="rect">
            <a:avLst/>
          </a:prstGeom>
        </p:spPr>
      </p:pic>
      <p:pic>
        <p:nvPicPr>
          <p:cNvPr id="10" name="C14">
            <a:hlinkClick r:id="" action="ppaction://media"/>
            <a:extLst>
              <a:ext uri="{FF2B5EF4-FFF2-40B4-BE49-F238E27FC236}">
                <a16:creationId xmlns:a16="http://schemas.microsoft.com/office/drawing/2014/main" id="{85AD68D2-A700-4B80-9570-01DE082D7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7663" y="4962525"/>
            <a:ext cx="406400" cy="406400"/>
          </a:xfrm>
          <a:prstGeom prst="rect">
            <a:avLst/>
          </a:prstGeom>
        </p:spPr>
      </p:pic>
      <p:sp>
        <p:nvSpPr>
          <p:cNvPr id="9" name="Rectangle 8">
            <a:extLst>
              <a:ext uri="{FF2B5EF4-FFF2-40B4-BE49-F238E27FC236}">
                <a16:creationId xmlns:a16="http://schemas.microsoft.com/office/drawing/2014/main" id="{5EB4904E-C095-49EA-B42A-269C79339343}"/>
              </a:ext>
            </a:extLst>
          </p:cNvPr>
          <p:cNvSpPr/>
          <p:nvPr/>
        </p:nvSpPr>
        <p:spPr>
          <a:xfrm>
            <a:off x="1554148" y="658467"/>
            <a:ext cx="1023906" cy="1323439"/>
          </a:xfrm>
          <a:prstGeom prst="rect">
            <a:avLst/>
          </a:prstGeom>
          <a:noFill/>
        </p:spPr>
        <p:txBody>
          <a:bodyPr wrap="square" lIns="91440" tIns="45720" rIns="91440" bIns="45720" anchor="ctr">
            <a:spAutoFit/>
          </a:bodyPr>
          <a:lstStyle/>
          <a:p>
            <a:pPr algn="ctr"/>
            <a:r>
              <a:rPr lang="en-US" sz="8000" b="1" dirty="0">
                <a:ln w="6600">
                  <a:solidFill>
                    <a:schemeClr val="accent2"/>
                  </a:solidFill>
                  <a:prstDash val="solid"/>
                </a:ln>
                <a:solidFill>
                  <a:srgbClr val="FFFFFF"/>
                </a:solidFill>
                <a:effectLst>
                  <a:outerShdw dist="38100" dir="2700000" algn="tl" rotWithShape="0">
                    <a:schemeClr val="accent2"/>
                  </a:outerShdw>
                </a:effectLst>
              </a:rPr>
              <a:t>1</a:t>
            </a:r>
          </a:p>
        </p:txBody>
      </p:sp>
    </p:spTree>
    <p:extLst>
      <p:ext uri="{BB962C8B-B14F-4D97-AF65-F5344CB8AC3E}">
        <p14:creationId xmlns:p14="http://schemas.microsoft.com/office/powerpoint/2010/main" val="2374599431"/>
      </p:ext>
    </p:extLst>
  </p:cSld>
  <p:clrMapOvr>
    <a:masterClrMapping/>
  </p:clrMapOvr>
  <mc:AlternateContent xmlns:mc="http://schemas.openxmlformats.org/markup-compatibility/2006">
    <mc:Choice xmlns:p14="http://schemas.microsoft.com/office/powerpoint/2010/main" Requires="p14">
      <p:transition spd="slow" p14:dur="2000" advClick="0" advTm="70000"/>
    </mc:Choice>
    <mc:Fallback>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95"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par>
                                <p:cTn id="40" presetID="53" presetClass="entr" presetSubtype="16" fill="hold" nodeType="with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p:cTn id="4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8">
                                            <p:txEl>
                                              <p:pRg st="0" end="0"/>
                                            </p:txEl>
                                          </p:spTgt>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 calcmode="lin" valueType="num">
                                      <p:cBhvr>
                                        <p:cTn id="55" dur="1000" fill="hold"/>
                                        <p:tgtEl>
                                          <p:spTgt spid="6"/>
                                        </p:tgtEl>
                                        <p:attrNameLst>
                                          <p:attrName>style.rotation</p:attrName>
                                        </p:attrNameLst>
                                      </p:cBhvr>
                                      <p:tavLst>
                                        <p:tav tm="0">
                                          <p:val>
                                            <p:fltVal val="90"/>
                                          </p:val>
                                        </p:tav>
                                        <p:tav tm="100000">
                                          <p:val>
                                            <p:fltVal val="0"/>
                                          </p:val>
                                        </p:tav>
                                      </p:tavLst>
                                    </p:anim>
                                    <p:animEffect transition="in" filter="fade">
                                      <p:cBhvr>
                                        <p:cTn id="5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7" fill="hold" display="0">
                  <p:stCondLst>
                    <p:cond delay="indefinite"/>
                  </p:stCondLst>
                  <p:endCondLst>
                    <p:cond evt="onStopAudio" delay="0">
                      <p:tgtEl>
                        <p:sldTgt/>
                      </p:tgtEl>
                    </p:cond>
                  </p:endCondLst>
                </p:cTn>
                <p:tgtEl>
                  <p:spTgt spid="10"/>
                </p:tgtEl>
              </p:cMediaNode>
            </p:audio>
          </p:childTnLst>
        </p:cTn>
      </p:par>
    </p:tnLst>
    <p:bldLst>
      <p:bldP spid="2" grpId="0"/>
      <p:bldP spid="5" grpId="0" animBg="1"/>
      <p:bldP spid="6" grpId="0" animBg="1"/>
      <p:bldP spid="7" grpId="0"/>
      <p:bldP spid="14" grpId="0" animBg="1"/>
      <p:bldP spid="1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50F6E-C974-4E7E-B126-660C587CC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7EA25-5192-4537-8CB4-AFDE93341425}"/>
              </a:ext>
            </a:extLst>
          </p:cNvPr>
          <p:cNvSpPr>
            <a:spLocks noGrp="1"/>
          </p:cNvSpPr>
          <p:nvPr>
            <p:ph type="title"/>
          </p:nvPr>
        </p:nvSpPr>
        <p:spPr>
          <a:xfrm>
            <a:off x="6447184" y="1309342"/>
            <a:ext cx="3720546" cy="3153328"/>
          </a:xfrm>
          <a:solidFill>
            <a:schemeClr val="bg1"/>
          </a:solidFill>
        </p:spPr>
        <p:txBody>
          <a:bodyPr>
            <a:noAutofit/>
          </a:bodyPr>
          <a:lstStyle/>
          <a:p>
            <a:pPr algn="ctr">
              <a:lnSpc>
                <a:spcPct val="150000"/>
              </a:lnSpc>
            </a:pPr>
            <a:r>
              <a:rPr lang="en-US" sz="4000" dirty="0">
                <a:solidFill>
                  <a:srgbClr val="00B0F0"/>
                </a:solidFill>
                <a:latin typeface="Arial Black" panose="020B0A04020102020204" pitchFamily="34" charset="0"/>
              </a:rPr>
              <a:t>THANK YOU STUDENTS!</a:t>
            </a:r>
            <a:endParaRPr lang="en-IN" sz="4000" dirty="0">
              <a:solidFill>
                <a:srgbClr val="00B0F0"/>
              </a:solidFill>
              <a:latin typeface="Arial Black" panose="020B0A04020102020204" pitchFamily="34" charset="0"/>
            </a:endParaRPr>
          </a:p>
        </p:txBody>
      </p:sp>
      <p:pic>
        <p:nvPicPr>
          <p:cNvPr id="3" name="C15">
            <a:hlinkClick r:id="" action="ppaction://media"/>
            <a:extLst>
              <a:ext uri="{FF2B5EF4-FFF2-40B4-BE49-F238E27FC236}">
                <a16:creationId xmlns:a16="http://schemas.microsoft.com/office/drawing/2014/main" id="{3745F25A-E342-4A15-AAB6-28071F63D1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4113" y="5429250"/>
            <a:ext cx="406400" cy="406400"/>
          </a:xfrm>
          <a:prstGeom prst="rect">
            <a:avLst/>
          </a:prstGeom>
        </p:spPr>
      </p:pic>
    </p:spTree>
    <p:extLst>
      <p:ext uri="{BB962C8B-B14F-4D97-AF65-F5344CB8AC3E}">
        <p14:creationId xmlns:p14="http://schemas.microsoft.com/office/powerpoint/2010/main" val="2170962809"/>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601"/>
                            </p:stCondLst>
                            <p:childTnLst>
                              <p:par>
                                <p:cTn id="8" presetID="1" presetClass="mediacall" presetSubtype="0" fill="hold" nodeType="afterEffect">
                                  <p:stCondLst>
                                    <p:cond delay="0"/>
                                  </p:stCondLst>
                                  <p:childTnLst>
                                    <p:cmd type="call" cmd="playFrom(0.0)">
                                      <p:cBhvr>
                                        <p:cTn id="9" dur="4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52BDB7-0880-4554-9FD9-C2B0AAD04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148" y="-78489"/>
            <a:ext cx="2381250" cy="3810000"/>
          </a:xfrm>
          <a:prstGeom prst="rect">
            <a:avLst/>
          </a:prstGeom>
        </p:spPr>
      </p:pic>
      <p:sp>
        <p:nvSpPr>
          <p:cNvPr id="2" name="Title 1">
            <a:extLst>
              <a:ext uri="{FF2B5EF4-FFF2-40B4-BE49-F238E27FC236}">
                <a16:creationId xmlns:a16="http://schemas.microsoft.com/office/drawing/2014/main" id="{F7B21F8F-1180-4437-B942-DD431116EC8A}"/>
              </a:ext>
            </a:extLst>
          </p:cNvPr>
          <p:cNvSpPr>
            <a:spLocks noGrp="1"/>
          </p:cNvSpPr>
          <p:nvPr>
            <p:ph type="title"/>
          </p:nvPr>
        </p:nvSpPr>
        <p:spPr>
          <a:xfrm>
            <a:off x="118015" y="166343"/>
            <a:ext cx="5252774" cy="777875"/>
          </a:xfrm>
        </p:spPr>
        <p:txBody>
          <a:bodyPr/>
          <a:lstStyle/>
          <a:p>
            <a:pPr algn="ctr"/>
            <a:r>
              <a:rPr lang="en-US" dirty="0">
                <a:solidFill>
                  <a:srgbClr val="00B0F0"/>
                </a:solidFill>
                <a:latin typeface="Franklin Gothic Demi" panose="020B0703020102020204" pitchFamily="34" charset="0"/>
              </a:rPr>
              <a:t>Computer Programs</a:t>
            </a:r>
            <a:endParaRPr lang="en-IN" dirty="0">
              <a:solidFill>
                <a:srgbClr val="00B0F0"/>
              </a:solidFill>
              <a:latin typeface="Franklin Gothic Demi" panose="020B0703020102020204" pitchFamily="34" charset="0"/>
            </a:endParaRPr>
          </a:p>
        </p:txBody>
      </p:sp>
      <p:sp>
        <p:nvSpPr>
          <p:cNvPr id="3" name="Content Placeholder 2">
            <a:extLst>
              <a:ext uri="{FF2B5EF4-FFF2-40B4-BE49-F238E27FC236}">
                <a16:creationId xmlns:a16="http://schemas.microsoft.com/office/drawing/2014/main" id="{A8C15A38-9319-46E6-8752-F97491A9E7EB}"/>
              </a:ext>
            </a:extLst>
          </p:cNvPr>
          <p:cNvSpPr>
            <a:spLocks noGrp="1"/>
          </p:cNvSpPr>
          <p:nvPr>
            <p:ph idx="1"/>
          </p:nvPr>
        </p:nvSpPr>
        <p:spPr>
          <a:xfrm>
            <a:off x="649355" y="5443330"/>
            <a:ext cx="10515600" cy="1213472"/>
          </a:xfrm>
        </p:spPr>
        <p:txBody>
          <a:bodyPr anchor="ctr"/>
          <a:lstStyle/>
          <a:p>
            <a:pPr marL="0" indent="0" algn="ctr">
              <a:buNone/>
            </a:pPr>
            <a:r>
              <a:rPr lang="en-US" dirty="0">
                <a:solidFill>
                  <a:srgbClr val="00B0F0"/>
                </a:solidFill>
                <a:latin typeface="Franklin Gothic Demi" panose="020B0703020102020204" pitchFamily="34" charset="0"/>
              </a:rPr>
              <a:t>Software programs such as computer viruses, worms, trojans, spyware, sweeper and adware are examples of malware</a:t>
            </a:r>
            <a:endParaRPr lang="en-IN" dirty="0">
              <a:solidFill>
                <a:srgbClr val="00B0F0"/>
              </a:solidFill>
              <a:latin typeface="Franklin Gothic Demi" panose="020B0703020102020204" pitchFamily="34" charset="0"/>
            </a:endParaRPr>
          </a:p>
        </p:txBody>
      </p:sp>
      <p:sp>
        <p:nvSpPr>
          <p:cNvPr id="4" name="Title 1">
            <a:extLst>
              <a:ext uri="{FF2B5EF4-FFF2-40B4-BE49-F238E27FC236}">
                <a16:creationId xmlns:a16="http://schemas.microsoft.com/office/drawing/2014/main" id="{71FFEB08-12FF-4712-B5CC-CCC4778B4AB0}"/>
              </a:ext>
            </a:extLst>
          </p:cNvPr>
          <p:cNvSpPr txBox="1">
            <a:spLocks/>
          </p:cNvSpPr>
          <p:nvPr/>
        </p:nvSpPr>
        <p:spPr>
          <a:xfrm>
            <a:off x="4394752" y="3477728"/>
            <a:ext cx="3402495" cy="839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Black" panose="020B0A04020102020204" pitchFamily="34" charset="0"/>
              </a:rPr>
              <a:t>Malware</a:t>
            </a:r>
            <a:endParaRPr lang="en-IN" dirty="0">
              <a:solidFill>
                <a:srgbClr val="FFFF00"/>
              </a:solidFill>
              <a:latin typeface="Arial Black" panose="020B0A04020102020204" pitchFamily="34" charset="0"/>
            </a:endParaRPr>
          </a:p>
        </p:txBody>
      </p:sp>
      <p:sp>
        <p:nvSpPr>
          <p:cNvPr id="6" name="Content Placeholder 2">
            <a:extLst>
              <a:ext uri="{FF2B5EF4-FFF2-40B4-BE49-F238E27FC236}">
                <a16:creationId xmlns:a16="http://schemas.microsoft.com/office/drawing/2014/main" id="{D35595FD-1163-4DD0-8B34-903D0D0144A3}"/>
              </a:ext>
            </a:extLst>
          </p:cNvPr>
          <p:cNvSpPr txBox="1">
            <a:spLocks/>
          </p:cNvSpPr>
          <p:nvPr/>
        </p:nvSpPr>
        <p:spPr>
          <a:xfrm>
            <a:off x="1230584" y="4829597"/>
            <a:ext cx="2541105" cy="532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00B050"/>
                </a:solidFill>
                <a:latin typeface="Franklin Gothic Demi" panose="020B0703020102020204" pitchFamily="34" charset="0"/>
              </a:rPr>
              <a:t>MALICIOUS</a:t>
            </a:r>
          </a:p>
        </p:txBody>
      </p:sp>
      <p:sp>
        <p:nvSpPr>
          <p:cNvPr id="7" name="Content Placeholder 2">
            <a:extLst>
              <a:ext uri="{FF2B5EF4-FFF2-40B4-BE49-F238E27FC236}">
                <a16:creationId xmlns:a16="http://schemas.microsoft.com/office/drawing/2014/main" id="{37427450-9D8F-496D-81A1-1E9BAD01BEE9}"/>
              </a:ext>
            </a:extLst>
          </p:cNvPr>
          <p:cNvSpPr txBox="1">
            <a:spLocks/>
          </p:cNvSpPr>
          <p:nvPr/>
        </p:nvSpPr>
        <p:spPr>
          <a:xfrm>
            <a:off x="8400221" y="4774165"/>
            <a:ext cx="2334042" cy="6691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00B050"/>
                </a:solidFill>
                <a:latin typeface="Franklin Gothic Demi" panose="020B0703020102020204" pitchFamily="34" charset="0"/>
              </a:rPr>
              <a:t>SOFTWARE</a:t>
            </a:r>
            <a:endParaRPr lang="en-IN" dirty="0">
              <a:solidFill>
                <a:srgbClr val="00B050"/>
              </a:solidFill>
              <a:latin typeface="Franklin Gothic Demi" panose="020B0703020102020204" pitchFamily="34" charset="0"/>
            </a:endParaRPr>
          </a:p>
        </p:txBody>
      </p:sp>
      <p:sp>
        <p:nvSpPr>
          <p:cNvPr id="8" name="Content Placeholder 2">
            <a:extLst>
              <a:ext uri="{FF2B5EF4-FFF2-40B4-BE49-F238E27FC236}">
                <a16:creationId xmlns:a16="http://schemas.microsoft.com/office/drawing/2014/main" id="{1785F3F5-8525-4B7D-B44E-5B9B8C8B692C}"/>
              </a:ext>
            </a:extLst>
          </p:cNvPr>
          <p:cNvSpPr txBox="1">
            <a:spLocks/>
          </p:cNvSpPr>
          <p:nvPr/>
        </p:nvSpPr>
        <p:spPr>
          <a:xfrm>
            <a:off x="419098" y="983179"/>
            <a:ext cx="10515600" cy="2130149"/>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400" dirty="0">
                <a:solidFill>
                  <a:srgbClr val="00B0F0"/>
                </a:solidFill>
                <a:latin typeface="Franklin Gothic Demi" panose="020B0703020102020204" pitchFamily="34" charset="0"/>
              </a:rPr>
              <a:t>When we use a computer, we instruct it to perform tasks by using computer programs. Many of these programs make our work easier. However, there are some harmful programs that can damage the data stored on our computer. All such  programs are termed as malicious software or malware.</a:t>
            </a:r>
            <a:endParaRPr lang="en-IN" sz="2400" dirty="0">
              <a:solidFill>
                <a:srgbClr val="00B0F0"/>
              </a:solidFill>
              <a:latin typeface="Franklin Gothic Demi" panose="020B0703020102020204" pitchFamily="34" charset="0"/>
            </a:endParaRPr>
          </a:p>
        </p:txBody>
      </p:sp>
      <p:sp>
        <p:nvSpPr>
          <p:cNvPr id="9" name="Arrow: Down 8">
            <a:extLst>
              <a:ext uri="{FF2B5EF4-FFF2-40B4-BE49-F238E27FC236}">
                <a16:creationId xmlns:a16="http://schemas.microsoft.com/office/drawing/2014/main" id="{238B7644-F531-409D-B242-FAD56EA8D020}"/>
              </a:ext>
            </a:extLst>
          </p:cNvPr>
          <p:cNvSpPr/>
          <p:nvPr/>
        </p:nvSpPr>
        <p:spPr>
          <a:xfrm rot="3731135">
            <a:off x="3815760" y="3525435"/>
            <a:ext cx="283125" cy="15777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solidFill>
            </a:endParaRPr>
          </a:p>
        </p:txBody>
      </p:sp>
      <p:sp>
        <p:nvSpPr>
          <p:cNvPr id="10" name="Arrow: Down 9">
            <a:extLst>
              <a:ext uri="{FF2B5EF4-FFF2-40B4-BE49-F238E27FC236}">
                <a16:creationId xmlns:a16="http://schemas.microsoft.com/office/drawing/2014/main" id="{B5DB034D-467F-409F-9E57-DFC0366453D0}"/>
              </a:ext>
            </a:extLst>
          </p:cNvPr>
          <p:cNvSpPr/>
          <p:nvPr/>
        </p:nvSpPr>
        <p:spPr>
          <a:xfrm rot="18187710">
            <a:off x="7987823" y="3578572"/>
            <a:ext cx="283125" cy="15777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pic>
        <p:nvPicPr>
          <p:cNvPr id="5" name="C2">
            <a:hlinkClick r:id="" action="ppaction://media"/>
            <a:extLst>
              <a:ext uri="{FF2B5EF4-FFF2-40B4-BE49-F238E27FC236}">
                <a16:creationId xmlns:a16="http://schemas.microsoft.com/office/drawing/2014/main" id="{B8557334-81DA-4883-B7BE-15968BB26D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1775" y="4764088"/>
            <a:ext cx="406400" cy="406400"/>
          </a:xfrm>
          <a:prstGeom prst="rect">
            <a:avLst/>
          </a:prstGeom>
        </p:spPr>
      </p:pic>
    </p:spTree>
    <p:extLst>
      <p:ext uri="{BB962C8B-B14F-4D97-AF65-F5344CB8AC3E}">
        <p14:creationId xmlns:p14="http://schemas.microsoft.com/office/powerpoint/2010/main" val="2815825061"/>
      </p:ext>
    </p:extLst>
  </p:cSld>
  <p:clrMapOvr>
    <a:masterClrMapping/>
  </p:clrMapOvr>
  <mc:AlternateContent xmlns:mc="http://schemas.openxmlformats.org/markup-compatibility/2006">
    <mc:Choice xmlns:p14="http://schemas.microsoft.com/office/powerpoint/2010/main" Requires="p14">
      <p:transition spd="slow" p14:dur="2000" advClick="0" advTm="52000"/>
    </mc:Choice>
    <mc:Fallback>
      <p:transition spd="slow" advClick="0"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79"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1000"/>
                                        <p:tgtEl>
                                          <p:spTgt spid="3">
                                            <p:txEl>
                                              <p:pRg st="0" end="0"/>
                                            </p:txEl>
                                          </p:spTgt>
                                        </p:tgtEl>
                                      </p:cBhvr>
                                    </p:animEffect>
                                    <p:anim calcmode="lin" valueType="num">
                                      <p:cBhvr>
                                        <p:cTn id="3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P spid="4" grpId="0"/>
      <p:bldP spid="6" grpId="0"/>
      <p:bldP spid="7" grpId="0"/>
      <p:bldP spid="8" grpId="0"/>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07FA7-1827-4A41-8C74-F8C92658B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55EDD3E4-E7A1-4106-A50D-9B5CAEFCAD60}"/>
              </a:ext>
            </a:extLst>
          </p:cNvPr>
          <p:cNvSpPr txBox="1">
            <a:spLocks/>
          </p:cNvSpPr>
          <p:nvPr/>
        </p:nvSpPr>
        <p:spPr>
          <a:xfrm>
            <a:off x="324239" y="108048"/>
            <a:ext cx="11263477" cy="11887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n w="0"/>
                <a:solidFill>
                  <a:srgbClr val="FFFF00"/>
                </a:solidFill>
                <a:effectLst>
                  <a:glow rad="139700">
                    <a:schemeClr val="accent4">
                      <a:satMod val="175000"/>
                      <a:alpha val="40000"/>
                    </a:schemeClr>
                  </a:glow>
                  <a:outerShdw blurRad="38100" dist="25400" dir="5400000" algn="ctr" rotWithShape="0">
                    <a:srgbClr val="6E747A">
                      <a:alpha val="43000"/>
                    </a:srgbClr>
                  </a:outerShdw>
                </a:effectLst>
                <a:latin typeface="Franklin Gothic Demi" panose="020B0703020102020204" pitchFamily="34" charset="0"/>
              </a:rPr>
              <a:t>What is Computer Virus?</a:t>
            </a:r>
            <a:endParaRPr lang="en-IN" sz="7200" dirty="0">
              <a:ln w="0"/>
              <a:solidFill>
                <a:srgbClr val="FFFF00"/>
              </a:solidFill>
              <a:effectLst>
                <a:glow rad="139700">
                  <a:schemeClr val="accent4">
                    <a:satMod val="175000"/>
                    <a:alpha val="40000"/>
                  </a:schemeClr>
                </a:glow>
                <a:outerShdw blurRad="38100" dist="25400" dir="5400000" algn="ctr" rotWithShape="0">
                  <a:srgbClr val="6E747A">
                    <a:alpha val="43000"/>
                  </a:srgbClr>
                </a:outerShdw>
              </a:effectLst>
              <a:latin typeface="Franklin Gothic Demi" panose="020B0703020102020204" pitchFamily="34" charset="0"/>
            </a:endParaRPr>
          </a:p>
        </p:txBody>
      </p:sp>
      <p:sp>
        <p:nvSpPr>
          <p:cNvPr id="8" name="Content Placeholder 2">
            <a:extLst>
              <a:ext uri="{FF2B5EF4-FFF2-40B4-BE49-F238E27FC236}">
                <a16:creationId xmlns:a16="http://schemas.microsoft.com/office/drawing/2014/main" id="{17DC7753-C05D-49E9-9C5D-D5CB1210F4A9}"/>
              </a:ext>
            </a:extLst>
          </p:cNvPr>
          <p:cNvSpPr txBox="1">
            <a:spLocks/>
          </p:cNvSpPr>
          <p:nvPr/>
        </p:nvSpPr>
        <p:spPr>
          <a:xfrm>
            <a:off x="619101" y="5137247"/>
            <a:ext cx="11456944" cy="1503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en-US" sz="2400" dirty="0">
                <a:solidFill>
                  <a:schemeClr val="bg1"/>
                </a:solidFill>
                <a:latin typeface="Franklin Gothic Demi" panose="020B0703020102020204" pitchFamily="34" charset="0"/>
              </a:rPr>
              <a:t>A computer virus is a type of malware. People create malware for the purpose of making money, stealing your information or simply to be annoying. A virus can enter a computer without the knowledge of its user.</a:t>
            </a:r>
            <a:endParaRPr lang="en-IN" sz="2400" dirty="0">
              <a:solidFill>
                <a:schemeClr val="bg1"/>
              </a:solidFill>
              <a:latin typeface="Franklin Gothic Demi" panose="020B0703020102020204" pitchFamily="34" charset="0"/>
            </a:endParaRPr>
          </a:p>
        </p:txBody>
      </p:sp>
      <p:pic>
        <p:nvPicPr>
          <p:cNvPr id="2" name="C3">
            <a:hlinkClick r:id="" action="ppaction://media"/>
            <a:extLst>
              <a:ext uri="{FF2B5EF4-FFF2-40B4-BE49-F238E27FC236}">
                <a16:creationId xmlns:a16="http://schemas.microsoft.com/office/drawing/2014/main" id="{05B16624-F71F-4963-AA9A-1B951483ED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7375" y="4365625"/>
            <a:ext cx="406400" cy="406400"/>
          </a:xfrm>
          <a:prstGeom prst="rect">
            <a:avLst/>
          </a:prstGeom>
        </p:spPr>
      </p:pic>
    </p:spTree>
    <p:extLst>
      <p:ext uri="{BB962C8B-B14F-4D97-AF65-F5344CB8AC3E}">
        <p14:creationId xmlns:p14="http://schemas.microsoft.com/office/powerpoint/2010/main" val="4021801488"/>
      </p:ext>
    </p:extLst>
  </p:cSld>
  <p:clrMapOvr>
    <a:masterClrMapping/>
  </p:clrMapOvr>
  <mc:AlternateContent xmlns:mc="http://schemas.openxmlformats.org/markup-compatibility/2006">
    <mc:Choice xmlns:p14="http://schemas.microsoft.com/office/powerpoint/2010/main" Requires="p14">
      <p:transition spd="slow" p14:dur="2000" advClick="0" advTm="21000"/>
    </mc:Choice>
    <mc:Fallback>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2"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500"/>
                                        <p:tgtEl>
                                          <p:spTgt spid="6"/>
                                        </p:tgtEl>
                                      </p:cBhvr>
                                    </p:animEffect>
                                    <p:anim calcmode="lin" valueType="num">
                                      <p:cBhvr>
                                        <p:cTn id="10" dur="1500" fill="hold"/>
                                        <p:tgtEl>
                                          <p:spTgt spid="6"/>
                                        </p:tgtEl>
                                        <p:attrNameLst>
                                          <p:attrName>ppt_x</p:attrName>
                                        </p:attrNameLst>
                                      </p:cBhvr>
                                      <p:tavLst>
                                        <p:tav tm="0">
                                          <p:val>
                                            <p:strVal val="#ppt_x"/>
                                          </p:val>
                                        </p:tav>
                                        <p:tav tm="100000">
                                          <p:val>
                                            <p:strVal val="#ppt_x"/>
                                          </p:val>
                                        </p:tav>
                                      </p:tavLst>
                                    </p:anim>
                                    <p:anim calcmode="lin" valueType="num">
                                      <p:cBhvr>
                                        <p:cTn id="11" dur="1500" fill="hold"/>
                                        <p:tgtEl>
                                          <p:spTgt spid="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6F682B-3F4C-4782-B1E3-63B83563A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78AE67D-1DCB-458C-8FDD-2365C4AD0A5C}"/>
              </a:ext>
            </a:extLst>
          </p:cNvPr>
          <p:cNvSpPr>
            <a:spLocks noGrp="1"/>
          </p:cNvSpPr>
          <p:nvPr>
            <p:ph idx="1"/>
          </p:nvPr>
        </p:nvSpPr>
        <p:spPr>
          <a:xfrm>
            <a:off x="177763" y="1306221"/>
            <a:ext cx="10995991" cy="5113476"/>
          </a:xfrm>
        </p:spPr>
        <p:txBody>
          <a:bodyPr anchor="ctr">
            <a:normAutofit lnSpcReduction="10000"/>
          </a:bodyPr>
          <a:lstStyle/>
          <a:p>
            <a:pPr>
              <a:lnSpc>
                <a:spcPct val="150000"/>
              </a:lnSpc>
              <a:buFont typeface="Wingdings" panose="05000000000000000000" pitchFamily="2" charset="2"/>
              <a:buChar char="§"/>
            </a:pPr>
            <a:r>
              <a:rPr lang="en-US" dirty="0">
                <a:solidFill>
                  <a:srgbClr val="00B050"/>
                </a:solidFill>
                <a:latin typeface="Franklin Gothic Demi" panose="020B0703020102020204" pitchFamily="34" charset="0"/>
              </a:rPr>
              <a:t>It can corrupt or delete data on a computer.</a:t>
            </a:r>
          </a:p>
          <a:p>
            <a:pPr>
              <a:lnSpc>
                <a:spcPct val="150000"/>
              </a:lnSpc>
              <a:buFont typeface="Wingdings" panose="05000000000000000000" pitchFamily="2" charset="2"/>
              <a:buChar char="§"/>
            </a:pPr>
            <a:r>
              <a:rPr lang="en-US" dirty="0">
                <a:solidFill>
                  <a:srgbClr val="00B050"/>
                </a:solidFill>
                <a:latin typeface="Franklin Gothic Demi" panose="020B0703020102020204" pitchFamily="34" charset="0"/>
              </a:rPr>
              <a:t>It can erase everything on the hard disk of a computer.</a:t>
            </a:r>
          </a:p>
          <a:p>
            <a:pPr>
              <a:lnSpc>
                <a:spcPct val="150000"/>
              </a:lnSpc>
              <a:buFont typeface="Wingdings" panose="05000000000000000000" pitchFamily="2" charset="2"/>
              <a:buChar char="§"/>
            </a:pPr>
            <a:r>
              <a:rPr lang="en-US" dirty="0">
                <a:solidFill>
                  <a:srgbClr val="00B050"/>
                </a:solidFill>
                <a:latin typeface="Franklin Gothic Demi" panose="020B0703020102020204" pitchFamily="34" charset="0"/>
              </a:rPr>
              <a:t>It can steal the personal, financial or business information.</a:t>
            </a:r>
          </a:p>
          <a:p>
            <a:pPr>
              <a:lnSpc>
                <a:spcPct val="150000"/>
              </a:lnSpc>
              <a:buFont typeface="Wingdings" panose="05000000000000000000" pitchFamily="2" charset="2"/>
              <a:buChar char="§"/>
            </a:pPr>
            <a:r>
              <a:rPr lang="en-US" dirty="0">
                <a:solidFill>
                  <a:srgbClr val="00B050"/>
                </a:solidFill>
                <a:latin typeface="Franklin Gothic Demi" panose="020B0703020102020204" pitchFamily="34" charset="0"/>
              </a:rPr>
              <a:t>It can take the control of user’s computer for illegal purposes.</a:t>
            </a:r>
          </a:p>
          <a:p>
            <a:pPr>
              <a:lnSpc>
                <a:spcPct val="150000"/>
              </a:lnSpc>
              <a:buFont typeface="Wingdings" panose="05000000000000000000" pitchFamily="2" charset="2"/>
              <a:buChar char="§"/>
            </a:pPr>
            <a:r>
              <a:rPr lang="en-US" dirty="0">
                <a:solidFill>
                  <a:srgbClr val="00B050"/>
                </a:solidFill>
                <a:latin typeface="Franklin Gothic Demi" panose="020B0703020102020204" pitchFamily="34" charset="0"/>
              </a:rPr>
              <a:t>It can send emails without knowledge.</a:t>
            </a:r>
          </a:p>
          <a:p>
            <a:pPr>
              <a:lnSpc>
                <a:spcPct val="150000"/>
              </a:lnSpc>
              <a:buFont typeface="Wingdings" panose="05000000000000000000" pitchFamily="2" charset="2"/>
              <a:buChar char="§"/>
            </a:pPr>
            <a:r>
              <a:rPr lang="en-US" dirty="0">
                <a:solidFill>
                  <a:srgbClr val="00B050"/>
                </a:solidFill>
                <a:latin typeface="Franklin Gothic Demi" panose="020B0703020102020204" pitchFamily="34" charset="0"/>
              </a:rPr>
              <a:t>It can use an email program to spread itself to other computers.</a:t>
            </a:r>
          </a:p>
          <a:p>
            <a:pPr>
              <a:lnSpc>
                <a:spcPct val="150000"/>
              </a:lnSpc>
              <a:buFont typeface="Wingdings" panose="05000000000000000000" pitchFamily="2" charset="2"/>
              <a:buChar char="§"/>
            </a:pPr>
            <a:r>
              <a:rPr lang="en-US" dirty="0">
                <a:solidFill>
                  <a:srgbClr val="00B050"/>
                </a:solidFill>
                <a:latin typeface="Franklin Gothic Demi" panose="020B0703020102020204" pitchFamily="34" charset="0"/>
              </a:rPr>
              <a:t>It can spread to other machines on the same network.</a:t>
            </a:r>
            <a:endParaRPr lang="en-IN" dirty="0">
              <a:solidFill>
                <a:srgbClr val="00B050"/>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15C65AD-5309-4B1C-B56A-BB5574882096}"/>
              </a:ext>
            </a:extLst>
          </p:cNvPr>
          <p:cNvSpPr txBox="1"/>
          <p:nvPr/>
        </p:nvSpPr>
        <p:spPr>
          <a:xfrm>
            <a:off x="177763" y="98478"/>
            <a:ext cx="10555356" cy="769441"/>
          </a:xfrm>
          <a:prstGeom prst="rect">
            <a:avLst/>
          </a:prstGeom>
          <a:noFill/>
        </p:spPr>
        <p:txBody>
          <a:bodyPr wrap="square" rtlCol="0">
            <a:spAutoFit/>
          </a:bodyPr>
          <a:lstStyle/>
          <a:p>
            <a:r>
              <a:rPr lang="en-US" sz="4400" dirty="0">
                <a:solidFill>
                  <a:srgbClr val="00B050"/>
                </a:solidFill>
                <a:latin typeface="Arial Black" panose="020B0A04020102020204" pitchFamily="34" charset="0"/>
              </a:rPr>
              <a:t>What does a Computer Virus do?</a:t>
            </a:r>
            <a:endParaRPr lang="en-IN" sz="4400" dirty="0">
              <a:solidFill>
                <a:srgbClr val="00B050"/>
              </a:solidFill>
              <a:latin typeface="Arial Black" panose="020B0A04020102020204" pitchFamily="34" charset="0"/>
            </a:endParaRPr>
          </a:p>
        </p:txBody>
      </p:sp>
      <p:pic>
        <p:nvPicPr>
          <p:cNvPr id="2" name="C4">
            <a:hlinkClick r:id="" action="ppaction://media"/>
            <a:extLst>
              <a:ext uri="{FF2B5EF4-FFF2-40B4-BE49-F238E27FC236}">
                <a16:creationId xmlns:a16="http://schemas.microsoft.com/office/drawing/2014/main" id="{F2175CAD-B013-45C5-9281-26960C1EE6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9688" y="4495800"/>
            <a:ext cx="406400" cy="406400"/>
          </a:xfrm>
          <a:prstGeom prst="rect">
            <a:avLst/>
          </a:prstGeom>
        </p:spPr>
      </p:pic>
    </p:spTree>
    <p:extLst>
      <p:ext uri="{BB962C8B-B14F-4D97-AF65-F5344CB8AC3E}">
        <p14:creationId xmlns:p14="http://schemas.microsoft.com/office/powerpoint/2010/main" val="3483905433"/>
      </p:ext>
    </p:extLst>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68"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ppt_x</p:attrName>
                                        </p:attrNameLst>
                                      </p:cBhvr>
                                      <p:tavLst>
                                        <p:tav tm="0">
                                          <p:val>
                                            <p:strVal val="#ppt_x"/>
                                          </p:val>
                                        </p:tav>
                                        <p:tav tm="100000">
                                          <p:val>
                                            <p:strVal val="#ppt_x"/>
                                          </p:val>
                                        </p:tav>
                                      </p:tavLst>
                                    </p:anim>
                                    <p:anim calcmode="lin" valueType="num">
                                      <p:cBhvr>
                                        <p:cTn id="11" dur="2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anim calcmode="lin" valueType="num">
                                      <p:cBhvr>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2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2000"/>
                                        <p:tgtEl>
                                          <p:spTgt spid="3">
                                            <p:txEl>
                                              <p:pRg st="3" end="3"/>
                                            </p:txEl>
                                          </p:spTgt>
                                        </p:tgtEl>
                                      </p:cBhvr>
                                    </p:animEffect>
                                    <p:anim calcmode="lin" valueType="num">
                                      <p:cBhvr>
                                        <p:cTn id="30"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anim calcmode="lin" valueType="num">
                                      <p:cBhvr>
                                        <p:cTn id="35"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2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2000"/>
                                        <p:tgtEl>
                                          <p:spTgt spid="3">
                                            <p:txEl>
                                              <p:pRg st="5" end="5"/>
                                            </p:txEl>
                                          </p:spTgt>
                                        </p:tgtEl>
                                      </p:cBhvr>
                                    </p:animEffect>
                                    <p:anim calcmode="lin" valueType="num">
                                      <p:cBhvr>
                                        <p:cTn id="40"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2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2000"/>
                                        <p:tgtEl>
                                          <p:spTgt spid="3">
                                            <p:txEl>
                                              <p:pRg st="6" end="6"/>
                                            </p:txEl>
                                          </p:spTgt>
                                        </p:tgtEl>
                                      </p:cBhvr>
                                    </p:animEffect>
                                    <p:anim calcmode="lin" valueType="num">
                                      <p:cBhvr>
                                        <p:cTn id="45"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2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DB490D-5EAD-48AF-9817-445C1BBBB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00" y="571500"/>
            <a:ext cx="5916010" cy="5715000"/>
          </a:xfrm>
          <a:prstGeom prst="rect">
            <a:avLst/>
          </a:prstGeom>
        </p:spPr>
      </p:pic>
      <p:sp>
        <p:nvSpPr>
          <p:cNvPr id="4" name="Content Placeholder 2">
            <a:extLst>
              <a:ext uri="{FF2B5EF4-FFF2-40B4-BE49-F238E27FC236}">
                <a16:creationId xmlns:a16="http://schemas.microsoft.com/office/drawing/2014/main" id="{AAEE65ED-E534-4FAB-B402-AF14B4A924E6}"/>
              </a:ext>
            </a:extLst>
          </p:cNvPr>
          <p:cNvSpPr txBox="1">
            <a:spLocks/>
          </p:cNvSpPr>
          <p:nvPr/>
        </p:nvSpPr>
        <p:spPr>
          <a:xfrm>
            <a:off x="273269" y="767255"/>
            <a:ext cx="11590741" cy="5629054"/>
          </a:xfrm>
          <a:prstGeom prst="rect">
            <a:avLst/>
          </a:prstGeom>
          <a:no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dirty="0">
                <a:solidFill>
                  <a:schemeClr val="bg1"/>
                </a:solidFill>
                <a:latin typeface="Franklin Gothic Demi" panose="020B0703020102020204" pitchFamily="34" charset="0"/>
              </a:rPr>
              <a:t>Unusual messages start appearing on the screen.</a:t>
            </a:r>
          </a:p>
          <a:p>
            <a:pPr>
              <a:lnSpc>
                <a:spcPct val="150000"/>
              </a:lnSpc>
              <a:buFont typeface="Wingdings" panose="05000000000000000000" pitchFamily="2" charset="2"/>
              <a:buChar char="§"/>
            </a:pPr>
            <a:r>
              <a:rPr lang="en-US" dirty="0">
                <a:solidFill>
                  <a:schemeClr val="bg1"/>
                </a:solidFill>
                <a:latin typeface="Franklin Gothic Demi" panose="020B0703020102020204" pitchFamily="34" charset="0"/>
              </a:rPr>
              <a:t>The speed of the computer decreases.</a:t>
            </a:r>
          </a:p>
          <a:p>
            <a:pPr>
              <a:lnSpc>
                <a:spcPct val="150000"/>
              </a:lnSpc>
              <a:buFont typeface="Wingdings" panose="05000000000000000000" pitchFamily="2" charset="2"/>
              <a:buChar char="§"/>
            </a:pPr>
            <a:r>
              <a:rPr lang="en-US" dirty="0">
                <a:solidFill>
                  <a:schemeClr val="bg1"/>
                </a:solidFill>
                <a:latin typeface="Franklin Gothic Demi" panose="020B0703020102020204" pitchFamily="34" charset="0"/>
              </a:rPr>
              <a:t>Files are deleted or damaged. The data on the system becomes inaccessible.</a:t>
            </a:r>
          </a:p>
          <a:p>
            <a:pPr>
              <a:lnSpc>
                <a:spcPct val="150000"/>
              </a:lnSpc>
              <a:buFont typeface="Wingdings" panose="05000000000000000000" pitchFamily="2" charset="2"/>
              <a:buChar char="§"/>
            </a:pPr>
            <a:r>
              <a:rPr lang="en-US" dirty="0">
                <a:solidFill>
                  <a:schemeClr val="bg1"/>
                </a:solidFill>
                <a:latin typeface="Franklin Gothic Demi" panose="020B0703020102020204" pitchFamily="34" charset="0"/>
              </a:rPr>
              <a:t>The software or operating system seems to be changed. </a:t>
            </a:r>
          </a:p>
          <a:p>
            <a:pPr>
              <a:lnSpc>
                <a:spcPct val="150000"/>
              </a:lnSpc>
              <a:buFont typeface="Wingdings" panose="05000000000000000000" pitchFamily="2" charset="2"/>
              <a:buChar char="§"/>
            </a:pPr>
            <a:r>
              <a:rPr lang="en-US" dirty="0">
                <a:solidFill>
                  <a:schemeClr val="bg1"/>
                </a:solidFill>
                <a:latin typeface="Franklin Gothic Demi" panose="020B0703020102020204" pitchFamily="34" charset="0"/>
              </a:rPr>
              <a:t>Automatic rebooting or restarting of the computer system. </a:t>
            </a:r>
          </a:p>
          <a:p>
            <a:pPr>
              <a:lnSpc>
                <a:spcPct val="150000"/>
              </a:lnSpc>
              <a:buFont typeface="Wingdings" panose="05000000000000000000" pitchFamily="2" charset="2"/>
              <a:buChar char="§"/>
            </a:pPr>
            <a:r>
              <a:rPr lang="en-US" dirty="0">
                <a:solidFill>
                  <a:schemeClr val="bg1"/>
                </a:solidFill>
                <a:latin typeface="Franklin Gothic Demi" panose="020B0703020102020204" pitchFamily="34" charset="0"/>
              </a:rPr>
              <a:t>Random appearance of blank blue screen on the monitor.</a:t>
            </a:r>
          </a:p>
          <a:p>
            <a:pPr>
              <a:lnSpc>
                <a:spcPct val="150000"/>
              </a:lnSpc>
              <a:buFont typeface="Wingdings" panose="05000000000000000000" pitchFamily="2" charset="2"/>
              <a:buChar char="§"/>
            </a:pPr>
            <a:r>
              <a:rPr lang="en-US" dirty="0">
                <a:solidFill>
                  <a:schemeClr val="bg1"/>
                </a:solidFill>
                <a:latin typeface="Franklin Gothic Demi" panose="020B0703020102020204" pitchFamily="34" charset="0"/>
              </a:rPr>
              <a:t>Random playing of strange sounds.</a:t>
            </a:r>
            <a:endParaRPr lang="en-IN"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F7246EBE-ABA8-47A2-9C06-86D9AA52F2C0}"/>
              </a:ext>
            </a:extLst>
          </p:cNvPr>
          <p:cNvSpPr txBox="1"/>
          <p:nvPr/>
        </p:nvSpPr>
        <p:spPr>
          <a:xfrm>
            <a:off x="188842" y="-16153"/>
            <a:ext cx="11827567" cy="677108"/>
          </a:xfrm>
          <a:prstGeom prst="rect">
            <a:avLst/>
          </a:prstGeom>
          <a:noFill/>
        </p:spPr>
        <p:txBody>
          <a:bodyPr wrap="square" rtlCol="0" anchor="ctr">
            <a:spAutoFit/>
          </a:bodyPr>
          <a:lstStyle/>
          <a:p>
            <a:pPr algn="ctr"/>
            <a:r>
              <a:rPr lang="en-US" sz="3800" dirty="0">
                <a:solidFill>
                  <a:schemeClr val="bg1"/>
                </a:solidFill>
                <a:latin typeface="Arial Black" panose="020B0A04020102020204" pitchFamily="34" charset="0"/>
              </a:rPr>
              <a:t>Symptoms of a Virus Attack on a Computer</a:t>
            </a:r>
            <a:endParaRPr lang="en-IN" sz="3800" dirty="0">
              <a:solidFill>
                <a:schemeClr val="bg1"/>
              </a:solidFill>
              <a:latin typeface="Arial Black" panose="020B0A04020102020204" pitchFamily="34" charset="0"/>
            </a:endParaRPr>
          </a:p>
        </p:txBody>
      </p:sp>
      <p:pic>
        <p:nvPicPr>
          <p:cNvPr id="2" name="C5">
            <a:hlinkClick r:id="" action="ppaction://media"/>
            <a:extLst>
              <a:ext uri="{FF2B5EF4-FFF2-40B4-BE49-F238E27FC236}">
                <a16:creationId xmlns:a16="http://schemas.microsoft.com/office/drawing/2014/main" id="{AB7A28FD-05CA-4C82-8EEB-86307F643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72663" y="3500438"/>
            <a:ext cx="406400" cy="406400"/>
          </a:xfrm>
          <a:prstGeom prst="rect">
            <a:avLst/>
          </a:prstGeom>
        </p:spPr>
      </p:pic>
    </p:spTree>
    <p:extLst>
      <p:ext uri="{BB962C8B-B14F-4D97-AF65-F5344CB8AC3E}">
        <p14:creationId xmlns:p14="http://schemas.microsoft.com/office/powerpoint/2010/main" val="3315392084"/>
      </p:ext>
    </p:extLst>
  </p:cSld>
  <p:clrMapOvr>
    <a:masterClrMapping/>
  </p:clrMapOvr>
  <mc:AlternateContent xmlns:mc="http://schemas.openxmlformats.org/markup-compatibility/2006">
    <mc:Choice xmlns:p14="http://schemas.microsoft.com/office/powerpoint/2010/main" Requires="p14">
      <p:transition spd="slow" p14:dur="2000" advClick="0" advTm="40000"/>
    </mc:Choice>
    <mc:Fallback>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1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anim calcmode="lin" valueType="num">
                                      <p:cBhvr>
                                        <p:cTn id="15"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anim calcmode="lin" valueType="num">
                                      <p:cBhvr>
                                        <p:cTn id="20"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2000"/>
                                        <p:tgtEl>
                                          <p:spTgt spid="4">
                                            <p:txEl>
                                              <p:pRg st="2" end="2"/>
                                            </p:txEl>
                                          </p:spTgt>
                                        </p:tgtEl>
                                      </p:cBhvr>
                                    </p:animEffect>
                                    <p:anim calcmode="lin" valueType="num">
                                      <p:cBhvr>
                                        <p:cTn id="25"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2000" fill="hold"/>
                                        <p:tgtEl>
                                          <p:spTgt spid="4">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2000"/>
                                        <p:tgtEl>
                                          <p:spTgt spid="4">
                                            <p:txEl>
                                              <p:pRg st="3" end="3"/>
                                            </p:txEl>
                                          </p:spTgt>
                                        </p:tgtEl>
                                      </p:cBhvr>
                                    </p:animEffect>
                                    <p:anim calcmode="lin" valueType="num">
                                      <p:cBhvr>
                                        <p:cTn id="30"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4">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2000"/>
                                        <p:tgtEl>
                                          <p:spTgt spid="4">
                                            <p:txEl>
                                              <p:pRg st="4" end="4"/>
                                            </p:txEl>
                                          </p:spTgt>
                                        </p:tgtEl>
                                      </p:cBhvr>
                                    </p:animEffect>
                                    <p:anim calcmode="lin" valueType="num">
                                      <p:cBhvr>
                                        <p:cTn id="35"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2000"/>
                                        <p:tgtEl>
                                          <p:spTgt spid="4">
                                            <p:txEl>
                                              <p:pRg st="5" end="5"/>
                                            </p:txEl>
                                          </p:spTgt>
                                        </p:tgtEl>
                                      </p:cBhvr>
                                    </p:animEffect>
                                    <p:anim calcmode="lin" valueType="num">
                                      <p:cBhvr>
                                        <p:cTn id="40"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2000" fill="hold"/>
                                        <p:tgtEl>
                                          <p:spTgt spid="4">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fade">
                                      <p:cBhvr>
                                        <p:cTn id="44" dur="2000"/>
                                        <p:tgtEl>
                                          <p:spTgt spid="4">
                                            <p:txEl>
                                              <p:pRg st="6" end="6"/>
                                            </p:txEl>
                                          </p:spTgt>
                                        </p:tgtEl>
                                      </p:cBhvr>
                                    </p:animEffect>
                                    <p:anim calcmode="lin" valueType="num">
                                      <p:cBhvr>
                                        <p:cTn id="45"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6" dur="2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EBF8-E4FA-4450-B707-01279D6EB03F}"/>
              </a:ext>
            </a:extLst>
          </p:cNvPr>
          <p:cNvSpPr>
            <a:spLocks noGrp="1"/>
          </p:cNvSpPr>
          <p:nvPr>
            <p:ph type="title"/>
          </p:nvPr>
        </p:nvSpPr>
        <p:spPr>
          <a:xfrm>
            <a:off x="455545" y="79513"/>
            <a:ext cx="11280912" cy="665921"/>
          </a:xfrm>
          <a:solidFill>
            <a:srgbClr val="FFFF00"/>
          </a:solidFill>
          <a:ln w="38100">
            <a:solidFill>
              <a:srgbClr val="00B0F0"/>
            </a:solidFill>
          </a:ln>
        </p:spPr>
        <p:txBody>
          <a:bodyPr>
            <a:normAutofit/>
          </a:bodyPr>
          <a:lstStyle/>
          <a:p>
            <a:pPr algn="ctr"/>
            <a:r>
              <a:rPr lang="en-US" sz="3200" dirty="0">
                <a:solidFill>
                  <a:srgbClr val="00B0F0"/>
                </a:solidFill>
                <a:latin typeface="Franklin Gothic Demi" panose="020B0703020102020204" pitchFamily="34" charset="0"/>
              </a:rPr>
              <a:t>The picture below shows  virus that has infected a computer</a:t>
            </a:r>
            <a:endParaRPr lang="en-IN" sz="3200" dirty="0">
              <a:solidFill>
                <a:srgbClr val="00B0F0"/>
              </a:solidFill>
              <a:latin typeface="Franklin Gothic Demi" panose="020B0703020102020204" pitchFamily="34" charset="0"/>
            </a:endParaRPr>
          </a:p>
        </p:txBody>
      </p:sp>
      <p:pic>
        <p:nvPicPr>
          <p:cNvPr id="5" name="Picture 4">
            <a:extLst>
              <a:ext uri="{FF2B5EF4-FFF2-40B4-BE49-F238E27FC236}">
                <a16:creationId xmlns:a16="http://schemas.microsoft.com/office/drawing/2014/main" id="{A0E9093B-3055-4805-B6AA-04F8B2468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44" y="907082"/>
            <a:ext cx="11280912" cy="5829095"/>
          </a:xfrm>
          <a:prstGeom prst="rect">
            <a:avLst/>
          </a:prstGeom>
        </p:spPr>
      </p:pic>
      <p:pic>
        <p:nvPicPr>
          <p:cNvPr id="3" name="C6">
            <a:hlinkClick r:id="" action="ppaction://media"/>
            <a:extLst>
              <a:ext uri="{FF2B5EF4-FFF2-40B4-BE49-F238E27FC236}">
                <a16:creationId xmlns:a16="http://schemas.microsoft.com/office/drawing/2014/main" id="{8CA2F75B-49CC-4EB2-B856-01FE297903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5025" y="3581400"/>
            <a:ext cx="406400" cy="406400"/>
          </a:xfrm>
          <a:prstGeom prst="rect">
            <a:avLst/>
          </a:prstGeom>
        </p:spPr>
      </p:pic>
    </p:spTree>
    <p:extLst>
      <p:ext uri="{BB962C8B-B14F-4D97-AF65-F5344CB8AC3E}">
        <p14:creationId xmlns:p14="http://schemas.microsoft.com/office/powerpoint/2010/main" val="3151725655"/>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8" fill="hold"/>
                                        <p:tgtEl>
                                          <p:spTgt spid="3"/>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ppt_x</p:attrName>
                                        </p:attrNameLst>
                                      </p:cBhvr>
                                      <p:tavLst>
                                        <p:tav tm="0">
                                          <p:val>
                                            <p:strVal val="#ppt_x"/>
                                          </p:val>
                                        </p:tav>
                                        <p:tav tm="100000">
                                          <p:val>
                                            <p:strVal val="#ppt_x"/>
                                          </p:val>
                                        </p:tav>
                                      </p:tavLst>
                                    </p:anim>
                                    <p:anim calcmode="lin" valueType="num">
                                      <p:cBhvr>
                                        <p:cTn id="11" dur="2000" fill="hold"/>
                                        <p:tgtEl>
                                          <p:spTgt spid="2"/>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E544F25-B8D0-4F29-A9FF-658FC1019C74}"/>
              </a:ext>
            </a:extLst>
          </p:cNvPr>
          <p:cNvSpPr txBox="1">
            <a:spLocks/>
          </p:cNvSpPr>
          <p:nvPr/>
        </p:nvSpPr>
        <p:spPr>
          <a:xfrm>
            <a:off x="370704" y="655983"/>
            <a:ext cx="7839018" cy="6281530"/>
          </a:xfrm>
          <a:prstGeom prst="rect">
            <a:avLst/>
          </a:prstGeom>
          <a:solidFill>
            <a:schemeClr val="tx1">
              <a:alpha val="23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sz="2000" dirty="0">
                <a:solidFill>
                  <a:schemeClr val="bg1"/>
                </a:solidFill>
                <a:latin typeface="Franklin Gothic Demi" panose="020B0703020102020204" pitchFamily="34" charset="0"/>
              </a:rPr>
              <a:t>Install a program called antivirus on your computer to detect and delete viruses.</a:t>
            </a:r>
          </a:p>
          <a:p>
            <a:pPr>
              <a:lnSpc>
                <a:spcPct val="100000"/>
              </a:lnSpc>
              <a:buFont typeface="Wingdings" panose="05000000000000000000" pitchFamily="2" charset="2"/>
              <a:buChar char="§"/>
            </a:pPr>
            <a:r>
              <a:rPr lang="en-US" sz="2000" dirty="0">
                <a:solidFill>
                  <a:schemeClr val="bg1"/>
                </a:solidFill>
                <a:latin typeface="Franklin Gothic Demi" panose="020B0703020102020204" pitchFamily="34" charset="0"/>
              </a:rPr>
              <a:t>Update the antivirus software on a regular basis.</a:t>
            </a:r>
          </a:p>
          <a:p>
            <a:pPr>
              <a:lnSpc>
                <a:spcPct val="100000"/>
              </a:lnSpc>
              <a:buFont typeface="Wingdings" panose="05000000000000000000" pitchFamily="2" charset="2"/>
              <a:buChar char="§"/>
            </a:pPr>
            <a:r>
              <a:rPr lang="en-US" sz="2000" dirty="0">
                <a:solidFill>
                  <a:schemeClr val="bg1"/>
                </a:solidFill>
                <a:latin typeface="Franklin Gothic Demi" panose="020B0703020102020204" pitchFamily="34" charset="0"/>
              </a:rPr>
              <a:t>Always use a CD or a USB flash drive received from a trustworthy source.</a:t>
            </a:r>
          </a:p>
          <a:p>
            <a:pPr>
              <a:lnSpc>
                <a:spcPct val="100000"/>
              </a:lnSpc>
              <a:buFont typeface="Wingdings" panose="05000000000000000000" pitchFamily="2" charset="2"/>
              <a:buChar char="§"/>
            </a:pPr>
            <a:r>
              <a:rPr lang="en-US" sz="2000" dirty="0">
                <a:solidFill>
                  <a:schemeClr val="bg1"/>
                </a:solidFill>
                <a:latin typeface="Franklin Gothic Demi" panose="020B0703020102020204" pitchFamily="34" charset="0"/>
              </a:rPr>
              <a:t>Always scan USB flash drives, memory cards, CDs and DVDs before accessing.</a:t>
            </a:r>
          </a:p>
          <a:p>
            <a:pPr>
              <a:lnSpc>
                <a:spcPct val="100000"/>
              </a:lnSpc>
              <a:buFont typeface="Wingdings" panose="05000000000000000000" pitchFamily="2" charset="2"/>
              <a:buChar char="§"/>
            </a:pPr>
            <a:r>
              <a:rPr lang="en-US" sz="2000" dirty="0">
                <a:solidFill>
                  <a:schemeClr val="bg1"/>
                </a:solidFill>
                <a:latin typeface="Franklin Gothic Demi" panose="020B0703020102020204" pitchFamily="34" charset="0"/>
              </a:rPr>
              <a:t>Always scan programs or files downloaded from the Internet.</a:t>
            </a:r>
          </a:p>
          <a:p>
            <a:pPr>
              <a:lnSpc>
                <a:spcPct val="100000"/>
              </a:lnSpc>
              <a:buFont typeface="Wingdings" panose="05000000000000000000" pitchFamily="2" charset="2"/>
              <a:buChar char="§"/>
            </a:pPr>
            <a:r>
              <a:rPr lang="en-US" sz="2000" dirty="0">
                <a:solidFill>
                  <a:schemeClr val="bg1"/>
                </a:solidFill>
                <a:latin typeface="Franklin Gothic Demi" panose="020B0703020102020204" pitchFamily="34" charset="0"/>
              </a:rPr>
              <a:t>Do not open or download files attached in emails received from unknown source.</a:t>
            </a:r>
          </a:p>
          <a:p>
            <a:pPr>
              <a:lnSpc>
                <a:spcPct val="100000"/>
              </a:lnSpc>
              <a:buFont typeface="Wingdings" panose="05000000000000000000" pitchFamily="2" charset="2"/>
              <a:buChar char="§"/>
            </a:pPr>
            <a:r>
              <a:rPr lang="en-US" sz="2000" dirty="0">
                <a:solidFill>
                  <a:schemeClr val="bg1"/>
                </a:solidFill>
                <a:latin typeface="Franklin Gothic Demi" panose="020B0703020102020204" pitchFamily="34" charset="0"/>
              </a:rPr>
              <a:t>Immediately delete the suspected email.</a:t>
            </a:r>
          </a:p>
          <a:p>
            <a:pPr>
              <a:lnSpc>
                <a:spcPct val="100000"/>
              </a:lnSpc>
              <a:buFont typeface="Wingdings" panose="05000000000000000000" pitchFamily="2" charset="2"/>
              <a:buChar char="§"/>
            </a:pPr>
            <a:r>
              <a:rPr lang="en-IN" sz="2000" dirty="0">
                <a:solidFill>
                  <a:schemeClr val="bg1"/>
                </a:solidFill>
                <a:latin typeface="Franklin Gothic Demi" panose="020B0703020102020204" pitchFamily="34" charset="0"/>
              </a:rPr>
              <a:t>Use a strong password for your computer to avoid access by unknown people.</a:t>
            </a:r>
          </a:p>
          <a:p>
            <a:pPr>
              <a:lnSpc>
                <a:spcPct val="100000"/>
              </a:lnSpc>
              <a:buFont typeface="Wingdings" panose="05000000000000000000" pitchFamily="2" charset="2"/>
              <a:buChar char="§"/>
            </a:pPr>
            <a:r>
              <a:rPr lang="en-IN" sz="2000" dirty="0">
                <a:solidFill>
                  <a:schemeClr val="bg1"/>
                </a:solidFill>
                <a:latin typeface="Franklin Gothic Demi" panose="020B0703020102020204" pitchFamily="34" charset="0"/>
              </a:rPr>
              <a:t>Do not click on the links of unknown websites while surfing the Internet.</a:t>
            </a:r>
          </a:p>
        </p:txBody>
      </p:sp>
      <p:sp>
        <p:nvSpPr>
          <p:cNvPr id="5" name="TextBox 4">
            <a:extLst>
              <a:ext uri="{FF2B5EF4-FFF2-40B4-BE49-F238E27FC236}">
                <a16:creationId xmlns:a16="http://schemas.microsoft.com/office/drawing/2014/main" id="{C8D5C815-F519-46FB-9D73-B0FAE550DEB7}"/>
              </a:ext>
            </a:extLst>
          </p:cNvPr>
          <p:cNvSpPr txBox="1"/>
          <p:nvPr/>
        </p:nvSpPr>
        <p:spPr>
          <a:xfrm>
            <a:off x="497315" y="165652"/>
            <a:ext cx="11323981" cy="830997"/>
          </a:xfrm>
          <a:prstGeom prst="rect">
            <a:avLst/>
          </a:prstGeom>
          <a:noFill/>
        </p:spPr>
        <p:txBody>
          <a:bodyPr wrap="square" rtlCol="0">
            <a:spAutoFit/>
          </a:bodyPr>
          <a:lstStyle/>
          <a:p>
            <a:r>
              <a:rPr lang="en-US" sz="4800" dirty="0">
                <a:solidFill>
                  <a:srgbClr val="FF0000"/>
                </a:solidFill>
                <a:latin typeface="Arial Black" panose="020B0A04020102020204" pitchFamily="34" charset="0"/>
              </a:rPr>
              <a:t>How to prevent virus infections?</a:t>
            </a:r>
            <a:endParaRPr lang="en-IN" sz="4800" dirty="0">
              <a:solidFill>
                <a:srgbClr val="FF0000"/>
              </a:solidFill>
              <a:latin typeface="Arial Black" panose="020B0A04020102020204" pitchFamily="34" charset="0"/>
            </a:endParaRPr>
          </a:p>
        </p:txBody>
      </p:sp>
      <p:pic>
        <p:nvPicPr>
          <p:cNvPr id="3" name="Picture 2">
            <a:extLst>
              <a:ext uri="{FF2B5EF4-FFF2-40B4-BE49-F238E27FC236}">
                <a16:creationId xmlns:a16="http://schemas.microsoft.com/office/drawing/2014/main" id="{5245BB11-A89C-448B-93A8-A5A552563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528" y="1933160"/>
            <a:ext cx="3562126" cy="2991679"/>
          </a:xfrm>
          <a:prstGeom prst="rect">
            <a:avLst/>
          </a:prstGeom>
        </p:spPr>
      </p:pic>
      <p:pic>
        <p:nvPicPr>
          <p:cNvPr id="2" name="C7">
            <a:hlinkClick r:id="" action="ppaction://media"/>
            <a:extLst>
              <a:ext uri="{FF2B5EF4-FFF2-40B4-BE49-F238E27FC236}">
                <a16:creationId xmlns:a16="http://schemas.microsoft.com/office/drawing/2014/main" id="{6B039775-47BD-4A0F-B8FF-6D7C7AAAF1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6263" y="4445000"/>
            <a:ext cx="406400" cy="406400"/>
          </a:xfrm>
          <a:prstGeom prst="rect">
            <a:avLst/>
          </a:prstGeom>
        </p:spPr>
      </p:pic>
    </p:spTree>
    <p:extLst>
      <p:ext uri="{BB962C8B-B14F-4D97-AF65-F5344CB8AC3E}">
        <p14:creationId xmlns:p14="http://schemas.microsoft.com/office/powerpoint/2010/main" val="3755902752"/>
      </p:ext>
    </p:extLst>
  </p:cSld>
  <p:clrMapOvr>
    <a:masterClrMapping/>
  </p:clrMapOvr>
  <mc:AlternateContent xmlns:mc="http://schemas.openxmlformats.org/markup-compatibility/2006">
    <mc:Choice xmlns:p14="http://schemas.microsoft.com/office/powerpoint/2010/main" Requires="p14">
      <p:transition spd="slow" p14:dur="2000" advClick="0" advTm="80000"/>
    </mc:Choice>
    <mc:Fallback>
      <p:transition spd="slow"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4"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par>
                                <p:cTn id="17" presetID="42" presetClass="entr"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2000"/>
                                        <p:tgtEl>
                                          <p:spTgt spid="4">
                                            <p:txEl>
                                              <p:pRg st="0" end="0"/>
                                            </p:txEl>
                                          </p:spTgt>
                                        </p:tgtEl>
                                      </p:cBhvr>
                                    </p:animEffect>
                                    <p:anim calcmode="lin" valueType="num">
                                      <p:cBhvr>
                                        <p:cTn id="20"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2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2000"/>
                                        <p:tgtEl>
                                          <p:spTgt spid="4">
                                            <p:txEl>
                                              <p:pRg st="1" end="1"/>
                                            </p:txEl>
                                          </p:spTgt>
                                        </p:tgtEl>
                                      </p:cBhvr>
                                    </p:animEffect>
                                    <p:anim calcmode="lin" valueType="num">
                                      <p:cBhvr>
                                        <p:cTn id="25"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2000" fill="hold"/>
                                        <p:tgtEl>
                                          <p:spTgt spid="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2000"/>
                                        <p:tgtEl>
                                          <p:spTgt spid="4">
                                            <p:txEl>
                                              <p:pRg st="2" end="2"/>
                                            </p:txEl>
                                          </p:spTgt>
                                        </p:tgtEl>
                                      </p:cBhvr>
                                    </p:animEffect>
                                    <p:anim calcmode="lin" valueType="num">
                                      <p:cBhvr>
                                        <p:cTn id="30"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2000" fill="hold"/>
                                        <p:tgtEl>
                                          <p:spTgt spid="4">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2000"/>
                                        <p:tgtEl>
                                          <p:spTgt spid="4">
                                            <p:txEl>
                                              <p:pRg st="3" end="3"/>
                                            </p:txEl>
                                          </p:spTgt>
                                        </p:tgtEl>
                                      </p:cBhvr>
                                    </p:animEffect>
                                    <p:anim calcmode="lin" valueType="num">
                                      <p:cBhvr>
                                        <p:cTn id="35"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2000" fill="hold"/>
                                        <p:tgtEl>
                                          <p:spTgt spid="4">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2000"/>
                                        <p:tgtEl>
                                          <p:spTgt spid="4">
                                            <p:txEl>
                                              <p:pRg st="4" end="4"/>
                                            </p:txEl>
                                          </p:spTgt>
                                        </p:tgtEl>
                                      </p:cBhvr>
                                    </p:animEffect>
                                    <p:anim calcmode="lin" valueType="num">
                                      <p:cBhvr>
                                        <p:cTn id="40"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2000" fill="hold"/>
                                        <p:tgtEl>
                                          <p:spTgt spid="4">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2000"/>
                                        <p:tgtEl>
                                          <p:spTgt spid="4">
                                            <p:txEl>
                                              <p:pRg st="5" end="5"/>
                                            </p:txEl>
                                          </p:spTgt>
                                        </p:tgtEl>
                                      </p:cBhvr>
                                    </p:animEffect>
                                    <p:anim calcmode="lin" valueType="num">
                                      <p:cBhvr>
                                        <p:cTn id="45"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2000" fill="hold"/>
                                        <p:tgtEl>
                                          <p:spTgt spid="4">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2000"/>
                                        <p:tgtEl>
                                          <p:spTgt spid="4">
                                            <p:txEl>
                                              <p:pRg st="6" end="6"/>
                                            </p:txEl>
                                          </p:spTgt>
                                        </p:tgtEl>
                                      </p:cBhvr>
                                    </p:animEffect>
                                    <p:anim calcmode="lin" valueType="num">
                                      <p:cBhvr>
                                        <p:cTn id="50" dur="2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2000" fill="hold"/>
                                        <p:tgtEl>
                                          <p:spTgt spid="4">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fade">
                                      <p:cBhvr>
                                        <p:cTn id="54" dur="2000"/>
                                        <p:tgtEl>
                                          <p:spTgt spid="4">
                                            <p:txEl>
                                              <p:pRg st="7" end="7"/>
                                            </p:txEl>
                                          </p:spTgt>
                                        </p:tgtEl>
                                      </p:cBhvr>
                                    </p:animEffect>
                                    <p:anim calcmode="lin" valueType="num">
                                      <p:cBhvr>
                                        <p:cTn id="55"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6" dur="2000" fill="hold"/>
                                        <p:tgtEl>
                                          <p:spTgt spid="4">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Effect transition="in" filter="fade">
                                      <p:cBhvr>
                                        <p:cTn id="59" dur="2000"/>
                                        <p:tgtEl>
                                          <p:spTgt spid="4">
                                            <p:txEl>
                                              <p:pRg st="8" end="8"/>
                                            </p:txEl>
                                          </p:spTgt>
                                        </p:tgtEl>
                                      </p:cBhvr>
                                    </p:animEffect>
                                    <p:anim calcmode="lin" valueType="num">
                                      <p:cBhvr>
                                        <p:cTn id="60" dur="2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1" dur="2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C3C727-176C-499C-ADA5-9E1CA0050E3B}"/>
              </a:ext>
            </a:extLst>
          </p:cNvPr>
          <p:cNvGrpSpPr/>
          <p:nvPr/>
        </p:nvGrpSpPr>
        <p:grpSpPr>
          <a:xfrm>
            <a:off x="177800" y="1147662"/>
            <a:ext cx="11847945" cy="2730906"/>
            <a:chOff x="82826" y="1147662"/>
            <a:chExt cx="12026347" cy="2730906"/>
          </a:xfrm>
        </p:grpSpPr>
        <p:sp>
          <p:nvSpPr>
            <p:cNvPr id="4" name="Rectangle: Rounded Corners 3">
              <a:extLst>
                <a:ext uri="{FF2B5EF4-FFF2-40B4-BE49-F238E27FC236}">
                  <a16:creationId xmlns:a16="http://schemas.microsoft.com/office/drawing/2014/main" id="{C273559B-AA6B-48F5-8540-A627ECB162F5}"/>
                </a:ext>
              </a:extLst>
            </p:cNvPr>
            <p:cNvSpPr/>
            <p:nvPr/>
          </p:nvSpPr>
          <p:spPr>
            <a:xfrm>
              <a:off x="82826" y="1200459"/>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5" name="TextBox 4">
              <a:extLst>
                <a:ext uri="{FF2B5EF4-FFF2-40B4-BE49-F238E27FC236}">
                  <a16:creationId xmlns:a16="http://schemas.microsoft.com/office/drawing/2014/main" id="{D717FD5C-7D24-45C1-89F8-E3C7C64F80F2}"/>
                </a:ext>
              </a:extLst>
            </p:cNvPr>
            <p:cNvSpPr txBox="1"/>
            <p:nvPr/>
          </p:nvSpPr>
          <p:spPr>
            <a:xfrm>
              <a:off x="359635" y="1147662"/>
              <a:ext cx="11477751" cy="2616101"/>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1. Boot sector virus:  </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it resides in the hard disk drive. A  boot sector virus copies its infected code into the code of the boot sector. The infected code then gets loaded and runs at the time of booting (starting) the computer. Examples: Elk Cloner and Brain.</a:t>
              </a:r>
              <a:endParaRPr lang="en-IN" sz="3600" dirty="0"/>
            </a:p>
          </p:txBody>
        </p:sp>
      </p:grpSp>
      <p:sp>
        <p:nvSpPr>
          <p:cNvPr id="8" name="Rectangle: Rounded Corners 7">
            <a:extLst>
              <a:ext uri="{FF2B5EF4-FFF2-40B4-BE49-F238E27FC236}">
                <a16:creationId xmlns:a16="http://schemas.microsoft.com/office/drawing/2014/main" id="{E439EBE6-2396-4938-98BF-B235BB513F66}"/>
              </a:ext>
            </a:extLst>
          </p:cNvPr>
          <p:cNvSpPr/>
          <p:nvPr/>
        </p:nvSpPr>
        <p:spPr>
          <a:xfrm>
            <a:off x="177800" y="4070562"/>
            <a:ext cx="11847945"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9" name="TextBox 8">
            <a:extLst>
              <a:ext uri="{FF2B5EF4-FFF2-40B4-BE49-F238E27FC236}">
                <a16:creationId xmlns:a16="http://schemas.microsoft.com/office/drawing/2014/main" id="{EB2A27D7-5128-46C5-9921-B5CD64EB3266}"/>
              </a:ext>
            </a:extLst>
          </p:cNvPr>
          <p:cNvSpPr txBox="1"/>
          <p:nvPr/>
        </p:nvSpPr>
        <p:spPr>
          <a:xfrm>
            <a:off x="359637" y="4639055"/>
            <a:ext cx="11269146" cy="1754326"/>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2. File infector virus: this virus infects program files or executable files. It either deletes or damages files in your computer system. Examples: Cascade and Sunday.</a:t>
            </a:r>
            <a:endParaRPr lang="en-IN" sz="3600" dirty="0"/>
          </a:p>
        </p:txBody>
      </p:sp>
      <p:sp>
        <p:nvSpPr>
          <p:cNvPr id="10" name="Title 1">
            <a:extLst>
              <a:ext uri="{FF2B5EF4-FFF2-40B4-BE49-F238E27FC236}">
                <a16:creationId xmlns:a16="http://schemas.microsoft.com/office/drawing/2014/main" id="{9CCC8979-48E2-4445-A16E-835ED75E05B7}"/>
              </a:ext>
            </a:extLst>
          </p:cNvPr>
          <p:cNvSpPr txBox="1">
            <a:spLocks/>
          </p:cNvSpPr>
          <p:nvPr/>
        </p:nvSpPr>
        <p:spPr>
          <a:xfrm>
            <a:off x="1582002" y="203345"/>
            <a:ext cx="9165021" cy="846339"/>
          </a:xfrm>
          <a:prstGeom prst="rect">
            <a:avLst/>
          </a:prstGeom>
          <a:ln w="38100">
            <a:solidFill>
              <a:schemeClr val="bg1"/>
            </a:solidFill>
          </a:ln>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dirty="0">
                <a:latin typeface="Franklin Gothic Demi" panose="020B0703020102020204" pitchFamily="34" charset="0"/>
              </a:rPr>
              <a:t>TYPES OF COMPUTER VIRUSES</a:t>
            </a:r>
            <a:endParaRPr lang="en-IN" sz="6600" dirty="0">
              <a:latin typeface="Franklin Gothic Demi" panose="020B0703020102020204" pitchFamily="34" charset="0"/>
            </a:endParaRPr>
          </a:p>
        </p:txBody>
      </p:sp>
      <p:pic>
        <p:nvPicPr>
          <p:cNvPr id="7" name="Picture 6">
            <a:extLst>
              <a:ext uri="{FF2B5EF4-FFF2-40B4-BE49-F238E27FC236}">
                <a16:creationId xmlns:a16="http://schemas.microsoft.com/office/drawing/2014/main" id="{A3A362F4-54CB-4B96-BD21-CBB814B2D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4391" y="68338"/>
            <a:ext cx="1031354" cy="1079324"/>
          </a:xfrm>
          <a:prstGeom prst="rect">
            <a:avLst/>
          </a:prstGeom>
        </p:spPr>
      </p:pic>
      <p:pic>
        <p:nvPicPr>
          <p:cNvPr id="13" name="Picture 12">
            <a:extLst>
              <a:ext uri="{FF2B5EF4-FFF2-40B4-BE49-F238E27FC236}">
                <a16:creationId xmlns:a16="http://schemas.microsoft.com/office/drawing/2014/main" id="{B9FB5533-5363-4408-8E1C-F28CF4F48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255" y="0"/>
            <a:ext cx="1135117" cy="1135117"/>
          </a:xfrm>
          <a:prstGeom prst="rect">
            <a:avLst/>
          </a:prstGeom>
        </p:spPr>
      </p:pic>
      <p:pic>
        <p:nvPicPr>
          <p:cNvPr id="2" name="C8">
            <a:hlinkClick r:id="" action="ppaction://media"/>
            <a:extLst>
              <a:ext uri="{FF2B5EF4-FFF2-40B4-BE49-F238E27FC236}">
                <a16:creationId xmlns:a16="http://schemas.microsoft.com/office/drawing/2014/main" id="{ED608483-17CA-486C-A7EF-6C1282B63F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5138" y="4078288"/>
            <a:ext cx="406400" cy="406400"/>
          </a:xfrm>
          <a:prstGeom prst="rect">
            <a:avLst/>
          </a:prstGeom>
        </p:spPr>
      </p:pic>
    </p:spTree>
    <p:extLst>
      <p:ext uri="{BB962C8B-B14F-4D97-AF65-F5344CB8AC3E}">
        <p14:creationId xmlns:p14="http://schemas.microsoft.com/office/powerpoint/2010/main" val="2532684614"/>
      </p:ext>
    </p:extLst>
  </p:cSld>
  <p:clrMapOvr>
    <a:masterClrMapping/>
  </p:clrMapOvr>
  <mc:AlternateContent xmlns:mc="http://schemas.openxmlformats.org/markup-compatibility/2006">
    <mc:Choice xmlns:p14="http://schemas.microsoft.com/office/powerpoint/2010/main" Requires="p14">
      <p:transition spd="slow" p14:dur="2000" advClick="0" advTm="50000"/>
    </mc:Choice>
    <mc:Fallback>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12"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0" presetClass="path" presetSubtype="0" accel="50000" decel="50000" fill="hold" nodeType="withEffect">
                                  <p:stCondLst>
                                    <p:cond delay="0"/>
                                  </p:stCondLst>
                                  <p:childTnLst>
                                    <p:animMotion origin="layout" path="M -0.01029 0.09213 L -0.01029 0.09213 C -0.00417 0.19977 0.00091 0.31065 -0.01107 0.4169 C -0.01081 0.56643 -0.0125 0.7162 -0.01029 0.86574 C -0.01016 0.86944 -0.00612 0.86528 -0.00417 0.86435 C 0.01119 0.85648 -0.00808 0.8618 0.00872 0.8581 C 0.02356 0.8493 0.01718 0.85162 0.02773 0.84884 L 0.15091 0.85046 C 0.15416 0.85046 0.1664 0.85463 0.16823 0.85509 C 0.17187 0.85579 0.17565 0.85602 0.17942 0.85671 C 0.19036 0.85856 0.18047 0.85741 0.19231 0.86111 C 0.19791 0.86296 0.21067 0.86389 0.21471 0.86435 L 0.91211 0.86273 C 0.91302 0.86273 0.91471 0.86273 0.91471 0.86111 C 0.91536 0.825 0.91419 0.78866 0.91393 0.75231 C 0.91367 0.72639 0.91341 0.70023 0.91302 0.6743 C 0.9125 0.63542 0.91263 0.64329 0.91132 0.61597 C 0.91106 0.60231 0.91093 0.58842 0.91041 0.57477 C 0.91041 0.57222 0.90924 0.56643 0.90872 0.56389 C 0.90052 0.19977 0.91106 0.5787 0.90703 0.52106 C 0.90651 0.51435 0.90729 0.50741 0.90612 0.50116 C 0.9056 0.49815 0.89791 0.49653 0.89752 0.49653 L -0.01628 0.49491 C -0.01732 0.48935 -0.01797 0.4868 -0.01797 0.47963 C -0.01797 0.34491 -0.01771 0.20995 -0.01719 0.07523 C -0.01706 0.07268 -0.01485 0.06597 -0.01459 0.06435 C -0.0142 0.06296 -0.01394 0.06134 -0.01368 0.05995 C -0.01328 0.05741 -0.01342 0.05463 -0.01276 0.05208 C -0.01198 0.04884 -0.01055 0.04606 -0.00938 0.04305 L -0.00769 0.03842 C -0.00625 0.03079 -0.00756 0.03611 -0.00417 0.02778 C -0.003 0.02477 -0.00078 0.01852 -0.00078 0.01852 L 0.00091 0.00926 C 0.0013 0.00787 0.00156 0.00625 0.00182 0.00463 C 0.00234 0.00139 0.00364 -0.00833 0.00442 -0.01065 L 0.00612 -0.01528 C 0.00677 -0.01852 0.00755 -0.02338 0.00872 -0.02593 C 0.01002 -0.0287 0.01211 -0.0294 0.01393 -0.03056 C 0.01471 -0.02894 0.01575 -0.02778 0.01653 -0.02593 C 0.01705 -0.02454 0.01679 -0.02269 0.01731 -0.0213 C 0.01797 -0.01991 0.01914 -0.01945 0.01992 -0.01829 C 0.02461 -0.01088 0.02461 -0.01042 0.02773 -0.00301 C 0.02916 0.00509 0.0276 -0.00139 0.03112 0.00625 C 0.03294 0.01018 0.03281 0.01088 0.03372 0.01551 C 0.0332 0.02361 0.03346 0.03217 0.03203 0.04005 C 0.03164 0.04236 0.02968 0.04282 0.02851 0.04444 C 0.02265 0.05347 0.02916 0.04606 0.02343 0.05069 C 0.02109 0.05255 0.01653 0.05671 0.01653 0.05671 C 0.01419 0.06088 0.01341 0.06273 0.01041 0.06597 C 0.00937 0.06713 0.0082 0.06805 0.00703 0.06898 C 0.0039 0.07153 0.00299 0.07199 0.00013 0.07361 C -0.00482 0.07315 -0.00977 0.07361 -0.01459 0.07222 C -0.01615 0.07153 -0.01771 0.06967 -0.01888 0.06759 C -0.02123 0.06342 -0.02292 0.05532 -0.02487 0.05069 C -0.02565 0.04884 -0.02657 0.04768 -0.02748 0.04606 L -0.03008 0.03217 L -0.03086 0.02778 C -0.03034 0.00926 -0.03021 -0.00926 -0.02917 -0.02755 C -0.02904 -0.0294 -0.02813 -0.03079 -0.02748 -0.03218 C -0.02162 -0.04375 -0.02461 -0.03982 -0.01888 -0.04283 C -0.01706 -0.04375 -0.01537 -0.04491 -0.01368 -0.04583 L -0.01107 -0.04745 L 0.02083 -0.04583 C 0.03619 -0.04491 0.03164 -0.04722 0.03893 -0.04283 C 0.03971 -0.04167 0.04088 -0.0412 0.04153 -0.03982 C 0.04231 -0.03796 0.04257 -0.03565 0.04323 -0.03357 C 0.04375 -0.03195 0.0444 -0.03056 0.04492 -0.02894 C 0.04518 -0.02685 0.04544 -0.025 0.04583 -0.02292 C 0.04635 -0.01968 0.047 -0.0169 0.04752 -0.01366 C 0.04791 -0.01111 0.04804 -0.00857 0.04843 -0.00602 C 0.04804 0.01088 0.04856 0.02778 0.04752 0.04444 C 0.04739 0.04676 0.0457 0.04745 0.04492 0.04907 C 0.04401 0.05116 0.04336 0.05347 0.04231 0.05532 C 0.03971 0.05995 0.03932 0.05972 0.03632 0.06134 C 0.0332 0.0669 0.03411 0.06574 0.03033 0.0706 C 0.02942 0.07176 0.02864 0.07315 0.02773 0.07361 C 0.02487 0.07523 0.01914 0.07662 0.01914 0.07662 C 0.01276 0.07616 0.00638 0.07639 0.00013 0.07523 C -0.00183 0.07477 -0.00547 0.06921 -0.00677 0.06759 C -0.00847 0.06551 -0.01055 0.06389 -0.01198 0.06134 C -0.01524 0.05555 -0.01342 0.05741 -0.01719 0.05532 C -0.02474 0.0419 -0.0155 0.0588 -0.02149 0.04606 C -0.02227 0.04444 -0.02318 0.04305 -0.02409 0.04143 C -0.02552 0.03125 -0.02409 0.0368 -0.03008 0.02616 L -0.03008 0.02616 C -0.03086 0.02315 -0.0319 0.02014 -0.03269 0.0169 C -0.03503 0.00741 -0.03164 0.01736 -0.03529 0.00787 C -0.03659 -0.00671 -0.03789 -0.0169 -0.03529 -0.03357 C -0.03451 -0.03843 -0.03125 -0.04074 -0.02917 -0.04445 C -0.02839 -0.04583 -0.02774 -0.04815 -0.02657 -0.04884 L -0.02149 -0.05208 C 0.02304 -0.04815 0.00742 -0.0669 0.01653 -0.04445 C 0.01731 -0.04236 0.01823 -0.04028 0.01914 -0.0382 C 0.02135 -0.02616 0.0177 -0.04398 0.02422 -0.02431 C 0.02487 -0.02269 0.02474 -0.02037 0.02513 -0.01829 C 0.02565 -0.01528 0.0263 -0.01227 0.02682 -0.00903 C 0.02721 -0.00718 0.02734 -0.00509 0.02773 -0.00301 C 0.0302 0.0125 0.02669 -0.01134 0.02942 0.00787 C 0.0289 0.01597 0.02864 0.0243 0.02773 0.03217 C 0.02721 0.0368 0.02513 0.03727 0.02343 0.04005 C 0.02213 0.0419 0.02122 0.04444 0.01992 0.04606 C 0.01888 0.04745 0.01757 0.04792 0.01653 0.04907 C 0.01471 0.05092 0.01302 0.05324 0.01132 0.05532 C 0.01041 0.05625 0.00976 0.05787 0.00872 0.05833 C 0.00442 0.06018 0.00638 0.05926 0.00273 0.06134 C 0.0013 0.06088 -0.00026 0.06111 -0.00157 0.05995 C -0.00521 0.05671 -0.00378 0.05463 -0.00508 0.04907 C -0.00547 0.04745 -0.00625 0.04606 -0.00677 0.04444 C -0.00717 0.04213 -0.00847 0.03264 -0.00847 0.03079 C -0.00847 0.02106 -0.00834 0.01134 -0.00769 0.00162 C -0.00756 -0.00023 -0.00664 -0.00162 -0.00586 -0.00301 C -0.00521 -0.00417 -0.00417 -0.00509 -0.00339 -0.00602 C -0.00196 -0.00764 -0.00052 -0.00903 0.00091 -0.01065 C 0.00468 -0.00995 0.00976 -0.01088 0.01302 -0.00602 C 0.0138 -0.00486 0.01419 -0.00301 0.01471 -0.00139 C 0.0151 1.11111E-6 0.01523 0.00162 0.01562 0.00324 C 0.01666 0.00741 0.01914 0.01551 0.01914 0.01551 C 0.01875 0.01852 0.0194 0.02245 0.01823 0.02454 C 0.01731 0.02616 0.01575 0.0243 0.01471 0.02315 C 0.01406 0.02199 0.01393 0.01852 0.01393 0.01852 L 0.01393 0.01852 " pathEditMode="relative" ptsTypes="AAAAAAAAAAAAAAAAAAAAAAAAAAAAAAAAAAAAAAAAAAAAAAAAAAAAAAAAAAAAAAAAAAAAAAAAAAAAAAAAAAAAAAAAAAAAAAAAAAAAAAAAAAAAAAAAAAAAAAAAA">
                                      <p:cBhvr>
                                        <p:cTn id="13" dur="5000" fill="hold"/>
                                        <p:tgtEl>
                                          <p:spTgt spid="13"/>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0155 0.08125 L 0.0155 0.08125 C 0.01602 0.18333 0.01641 0.28565 0.01719 0.38773 C 0.01719 0.3949 0.01758 0.40208 0.0181 0.40926 C 0.01823 0.41134 0.01862 0.41319 0.01888 0.41528 C 0.01927 0.41782 0.01953 0.42037 0.01979 0.42291 C 0.01953 0.54213 0.0194 0.66111 0.01888 0.78009 C 0.01888 0.78171 0.01836 0.78333 0.0181 0.78472 C 0.01758 0.7868 0.0168 0.78865 0.01628 0.79074 C 0.01628 0.79074 0.01419 0.80231 0.01367 0.80463 C 0.01341 0.80625 0.01328 0.80787 0.01289 0.80926 C 0.01224 0.81134 0.01185 0.81342 0.0112 0.81528 C 0.00898 0.82176 0.00742 0.825 0.00508 0.83078 C 0.00482 0.83217 0.00469 0.83379 0.0043 0.83518 C 0.00352 0.8375 0.0026 0.83958 0.00169 0.84143 C -0.00026 0.84514 -0.00325 0.85115 -0.00612 0.8537 C -0.0069 0.8544 -0.00781 0.85463 -0.00872 0.85532 C -0.01029 0.85787 -0.01172 0.86134 -0.0138 0.86296 C -0.01497 0.86365 -0.01615 0.86389 -0.01732 0.86435 C -0.02604 0.86898 -0.01888 0.8662 -0.02682 0.86898 L -0.74232 0.86736 C -0.81211 0.86713 -0.79088 0.87615 -0.81732 0.86435 C -0.8237 0.85694 -0.81497 0.8662 -0.82852 0.85833 L -0.83372 0.85532 L -0.8388 0.85208 C -0.83971 0.85162 -0.84062 0.85139 -0.84141 0.85069 C -0.84258 0.84953 -0.84362 0.84838 -0.84492 0.84745 C -0.84713 0.84629 -0.84948 0.8456 -0.85182 0.84444 C -0.85299 0.84398 -0.85417 0.84352 -0.85521 0.84305 L -0.86302 0.83842 C -0.8638 0.83773 -0.86471 0.8368 -0.86562 0.8368 L -0.89831 0.83518 C -0.89922 0.83472 -0.90039 0.83495 -0.90091 0.83379 C -0.90195 0.83171 -0.90195 0.8287 -0.9026 0.82615 C -0.90312 0.82407 -0.90378 0.82199 -0.90443 0.8199 C -0.90547 0.80764 -0.90547 0.80532 -0.90872 0.79074 C -0.90924 0.78796 -0.91042 0.78565 -0.91133 0.7831 C -0.91159 0.77916 -0.91159 0.775 -0.91211 0.77083 C -0.91263 0.76713 -0.91393 0.76389 -0.91471 0.76018 C -0.91536 0.75671 -0.91575 0.75301 -0.91641 0.74953 C -0.91719 0.74583 -0.91823 0.74236 -0.91901 0.73865 C -0.91992 0.73472 -0.92083 0.73055 -0.92161 0.72639 C -0.922 0.72407 -0.92187 0.72129 -0.92253 0.71875 C -0.92305 0.71597 -0.92422 0.71365 -0.925 0.71111 C -0.92539 0.70764 -0.92552 0.70393 -0.92591 0.70046 C -0.9263 0.69722 -0.92825 0.68472 -0.92852 0.68356 C -0.92904 0.68055 -0.92943 0.67731 -0.93021 0.6743 L -0.93281 0.66528 C -0.93568 0.63356 -0.93437 0.6456 -0.9362 0.62847 C -0.93594 0.62083 -0.93594 0.61296 -0.93542 0.60532 C -0.93516 0.60162 -0.93424 0.59815 -0.93372 0.59467 C -0.93333 0.59259 -0.9332 0.59051 -0.93281 0.58842 C -0.93255 0.58703 -0.93216 0.58541 -0.9319 0.58403 C -0.93164 0.58194 -0.93138 0.57986 -0.93112 0.57778 C -0.9306 0.57477 -0.92995 0.57176 -0.92943 0.56852 C -0.92891 0.56412 -0.92825 0.55416 -0.92682 0.55023 L -0.925 0.5456 C -0.92474 0.54352 -0.92474 0.54143 -0.92422 0.53958 C -0.92122 0.52986 -0.92161 0.53403 -0.9181 0.5287 C -0.91719 0.52731 -0.91654 0.52546 -0.91562 0.52407 C -0.91263 0.52014 -0.91029 0.51875 -0.9069 0.51643 C -0.90482 0.51504 -0.90234 0.51389 -0.9 0.51342 C -0.89518 0.51273 -0.89023 0.5125 -0.88542 0.5118 C -0.88424 0.51134 -0.8832 0.51041 -0.8819 0.51041 L -0.77943 0.51342 C -0.77734 0.51342 -0.77539 0.51481 -0.77331 0.51504 C -0.75521 0.51597 -0.73711 0.51597 -0.71901 0.51643 C -0.71641 0.51713 -0.7138 0.51736 -0.71133 0.51805 C -0.70977 0.51852 -0.70846 0.51967 -0.7069 0.51967 L -0.01211 0.51805 C -0.00638 0.51296 -0.01107 0.51666 -0.00521 0.51342 C -0.00352 0.5125 -0.00013 0.51041 -0.00013 0.51041 C 0.00169 0.50833 0.00326 0.50578 0.00508 0.50416 C 0.00951 0.50046 0.00742 0.50254 0.0112 0.49815 C 0.01172 0.49653 0.01237 0.49514 0.01289 0.49352 C 0.0155 0.48541 0.01354 0.48958 0.01628 0.48287 C 0.01797 0.4787 0.02018 0.475 0.02148 0.4706 C 0.02305 0.46481 0.0263 0.45393 0.02747 0.44745 C 0.02826 0.44352 0.02852 0.43935 0.0293 0.43518 C 0.02969 0.4331 0.03047 0.43125 0.03099 0.42916 C 0.03164 0.42662 0.03229 0.42407 0.03268 0.42153 C 0.03385 0.41458 0.03451 0.40856 0.03529 0.40162 C 0.03503 0.33773 0.03503 0.27384 0.03438 0.20995 C 0.03438 0.20787 0.03359 0.20602 0.03359 0.20393 C 0.03307 0.1912 0.0332 0.17824 0.03268 0.16551 C 0.03268 0.16389 0.03203 0.1625 0.03177 0.16088 C 0.03151 0.15833 0.03138 0.15578 0.03099 0.15324 C 0.03073 0.15162 0.03034 0.15023 0.03008 0.14861 C 0.02969 0.14606 0.02969 0.14352 0.0293 0.14097 C 0.02878 0.13796 0.02787 0.13495 0.02747 0.13171 C 0.02539 0.11296 0.02773 0.1324 0.02578 0.11944 C 0.02513 0.11551 0.02409 0.1074 0.02409 0.1074 C 0.02383 0.05972 0.02409 0.01227 0.02318 -0.03519 C 0.02318 -0.0375 0.02214 -0.03935 0.02148 -0.04144 C 0.02044 -0.04445 0.01888 -0.04861 0.01719 -0.05047 C 0.01641 -0.05139 0.0155 -0.05162 0.01458 -0.05209 C 0.00859 -0.05162 0.00247 -0.05139 -0.00352 -0.05047 C -0.00495 -0.05047 -0.00651 -0.05 -0.00781 -0.04908 C -0.00937 -0.04792 -0.01068 -0.04584 -0.01211 -0.04445 C -0.01289 -0.04375 -0.0138 -0.04352 -0.01471 -0.04283 C -0.01732 -0.03982 -0.01992 -0.03681 -0.02253 -0.0338 C -0.02383 -0.03218 -0.02682 -0.02917 -0.02682 -0.02917 C -0.0276 -0.02662 -0.02838 -0.02385 -0.02943 -0.02153 C -0.03008 -0.01968 -0.03112 -0.01852 -0.0319 -0.0169 C -0.03268 -0.01551 -0.03307 -0.01389 -0.03372 -0.01227 C -0.03555 0.0037 -0.03333 -0.01389 -0.03711 0.00926 C -0.03776 0.01319 -0.0388 0.02153 -0.0388 0.02153 C -0.03828 0.03588 -0.03815 0.05023 -0.03711 0.06435 C -0.03698 0.0662 -0.03633 0.06805 -0.03542 0.06898 C -0.03385 0.0706 -0.0319 0.07106 -0.03021 0.07199 C -0.02943 0.07315 -0.02865 0.0743 -0.0276 0.075 C -0.02656 0.07592 -0.02539 0.07662 -0.02422 0.07662 C -0.00781 0.07615 0.00859 0.07453 0.02487 0.07361 C 0.02669 0.07245 0.02852 0.07199 0.03008 0.0706 C 0.03138 0.06944 0.03242 0.06759 0.03359 0.06597 C 0.03841 0.0581 0.03776 0.05926 0.0405 0.05208 L 0.04219 0.04282 C 0.04271 0.03981 0.04349 0.0368 0.04388 0.03379 C 0.04505 0.02546 0.04427 0.0294 0.04648 0.02153 C 0.04635 0.01551 0.05039 -0.0125 0.0431 -0.01991 C 0.04206 -0.02107 0.04076 -0.0206 0.03958 -0.02153 C 0.03841 -0.02222 0.03737 -0.02361 0.0362 -0.02454 C 0.03125 -0.02824 0.03594 -0.02361 0.03008 -0.02755 C 0.02656 -0.02986 0.02344 -0.0338 0.01979 -0.03519 C 0.01719 -0.03635 0.01458 -0.03704 0.01198 -0.0382 C 0.01029 -0.03912 0.00677 -0.04144 0.00677 -0.04144 C 0.00365 -0.04074 0.00026 -0.04213 -0.0026 -0.03982 C -0.00404 -0.03866 -0.01328 -0.02639 -0.01641 -0.01991 C -0.01732 -0.01806 -0.01836 -0.01597 -0.01901 -0.01389 C -0.01979 -0.01135 -0.02018 -0.00857 -0.0207 -0.00602 C -0.02109 -0.00209 -0.02122 0.00208 -0.02161 0.00625 C -0.02331 0.02245 -0.02891 -0.00347 -0.02161 0.04143 C -0.02109 0.04444 -0.01393 0.04953 -0.01211 0.05069 C -0.01016 0.05185 -0.00807 0.05254 -0.00612 0.0537 C 0.00456 0.05324 0.01523 0.05347 0.02578 0.05208 C 0.02708 0.05185 0.02826 0.05046 0.0293 0.04907 C 0.03021 0.04768 0.03112 0.04629 0.03177 0.04444 C 0.03281 0.04213 0.03372 0.03935 0.03438 0.0368 C 0.03516 0.03426 0.03555 0.03171 0.0362 0.02916 C 0.03581 0.01435 0.03633 -0.0007 0.03529 -0.01528 C 0.03516 -0.01736 0.03372 -0.01898 0.03268 -0.01991 C 0.03086 -0.02153 0.02865 -0.02199 0.02669 -0.02292 C 0.02487 -0.02385 0.02318 -0.025 0.02148 -0.02593 C -0.01471 -0.02199 0.00182 -0.03472 -0.01042 -0.01528 C -0.01146 -0.01366 -0.01276 -0.01227 -0.0138 -0.01065 C -0.01497 -0.00718 -0.01628 -0.00371 -0.01732 2.59259E-6 C -0.01797 0.00254 -0.01836 0.00509 -0.01901 0.00764 C -0.01979 0.01088 -0.0207 0.01389 -0.02161 0.0169 C -0.02135 0.0287 -0.02279 0.04097 -0.0207 0.05208 C -0.02018 0.05555 -0.0168 0.05509 -0.01471 0.05509 L 0.0155 0.0537 C 0.0263 0.04722 0.01537 0.05393 0.02487 0.04745 C 0.02578 0.04699 0.02669 0.04676 0.02747 0.04606 C 0.02839 0.04514 0.0293 0.04398 0.03008 0.04282 C 0.03763 0.03333 0.03008 0.04259 0.0362 0.03518 C 0.03724 0.03125 0.0388 0.02731 0.03958 0.02291 C 0.04375 0.00115 0.03958 0.02384 0.04219 0.00764 C 0.04466 -0.00764 0.04115 0.0162 0.04388 -0.00301 C 0.04336 -0.01528 0.04297 -0.02755 0.04219 -0.03982 C 0.04206 -0.04236 0.04063 -0.04746 0.03958 -0.04908 C 0.03893 -0.05 0.03789 -0.05 0.03698 -0.05047 C 0.03412 -0.05834 0.03685 -0.05301 0.03268 -0.05672 C 0.02891 -0.05996 0.03125 -0.06019 0.02669 -0.06273 C 0.02526 -0.06366 0.02383 -0.06389 0.0224 -0.06435 C 0.02122 -0.06482 0.02005 -0.06528 0.01888 -0.06597 C 0.00912 -0.07176 0.0194 -0.0669 0.0112 -0.07037 C 0.00508 -0.06991 -0.00104 -0.07084 -0.0069 -0.06898 C -0.0082 -0.06852 -0.00859 -0.06551 -0.0095 -0.06435 C -0.01029 -0.06343 -0.01133 -0.06343 -0.01211 -0.06273 C -0.01354 -0.06088 -0.0151 -0.0588 -0.01641 -0.05672 C -0.01797 -0.05417 -0.01914 -0.05116 -0.0207 -0.04908 C -0.02174 -0.04769 -0.02305 -0.04699 -0.02422 -0.04607 C -0.02474 -0.04445 -0.02539 -0.04283 -0.02591 -0.04144 C -0.02682 -0.03935 -0.02786 -0.0375 -0.02852 -0.03519 C -0.02891 -0.0338 -0.02891 -0.03195 -0.02943 -0.03056 C -0.02995 -0.02894 -0.03477 -0.01829 -0.03633 -0.01389 C -0.03685 -0.01181 -0.0375 -0.00972 -0.03802 -0.00764 C -0.03945 -0.0007 -0.04062 0.01018 -0.04141 0.0169 C -0.04115 0.0368 -0.04154 0.05671 -0.04062 0.07662 C -0.04036 0.08009 -0.03932 0.08333 -0.03802 0.08588 C -0.03633 0.08935 -0.03346 0.09051 -0.03112 0.0919 C -0.02656 0.09097 -0.02187 0.09004 -0.01732 0.08889 C -0.01588 0.08842 -0.00781 0.08426 -0.00781 0.08426 C -0.00664 0.08356 -0.0056 0.08217 -0.00443 0.08125 C -0.00352 0.08055 -0.0026 0.08032 -0.00182 0.07963 C 0.00052 0.07569 0.00443 0.07315 0.00508 0.06736 C 0.00534 0.06481 0.0056 0.06227 0.00599 0.05972 C 0.00625 0.05764 0.00677 0.05578 0.00677 0.0537 C 0.00703 0.04143 0.00677 0.02916 0.00677 0.0169 L 0.01458 0.00625 " pathEditMode="relative" ptsTypes="AAAAAAAAAAAAAAAAAAAAAAAAAAAAAAAAAAAAAAAAAAAAAAAAAAAAAAAAAAAAAAAAAAAAAAAAAAAAAAAAAAAAAAAAAAAAAAAAAAAAAAAAAAAAAAAAAAAAAAAAAAAAAAAAAAAAAAAAAAAAAAAAAAAAAAAAAAAAAAAAAAAAAAAAAAAAAAAAAAAAAAAAAAAAAA">
                                      <p:cBhvr>
                                        <p:cTn id="15" dur="4500" fill="hold"/>
                                        <p:tgtEl>
                                          <p:spTgt spid="7"/>
                                        </p:tgtEl>
                                        <p:attrNameLst>
                                          <p:attrName>ppt_x</p:attrName>
                                          <p:attrName>ppt_y</p:attrName>
                                        </p:attrNameLst>
                                      </p:cBhvr>
                                    </p:animMotion>
                                  </p:childTnLst>
                                </p:cTn>
                              </p:par>
                              <p:par>
                                <p:cTn id="16" presetID="2" presetClass="entr" presetSubtype="8"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500" fill="hold"/>
                                        <p:tgtEl>
                                          <p:spTgt spid="11"/>
                                        </p:tgtEl>
                                        <p:attrNameLst>
                                          <p:attrName>ppt_x</p:attrName>
                                        </p:attrNameLst>
                                      </p:cBhvr>
                                      <p:tavLst>
                                        <p:tav tm="0">
                                          <p:val>
                                            <p:strVal val="0-#ppt_w/2"/>
                                          </p:val>
                                        </p:tav>
                                        <p:tav tm="100000">
                                          <p:val>
                                            <p:strVal val="#ppt_x"/>
                                          </p:val>
                                        </p:tav>
                                      </p:tavLst>
                                    </p:anim>
                                    <p:anim calcmode="lin" valueType="num">
                                      <p:cBhvr additive="base">
                                        <p:cTn id="19" dur="150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500" fill="hold"/>
                                        <p:tgtEl>
                                          <p:spTgt spid="9"/>
                                        </p:tgtEl>
                                        <p:attrNameLst>
                                          <p:attrName>ppt_x</p:attrName>
                                        </p:attrNameLst>
                                      </p:cBhvr>
                                      <p:tavLst>
                                        <p:tav tm="0">
                                          <p:val>
                                            <p:strVal val="1+#ppt_w/2"/>
                                          </p:val>
                                        </p:tav>
                                        <p:tav tm="100000">
                                          <p:val>
                                            <p:strVal val="#ppt_x"/>
                                          </p:val>
                                        </p:tav>
                                      </p:tavLst>
                                    </p:anim>
                                    <p:anim calcmode="lin" valueType="num">
                                      <p:cBhvr additive="base">
                                        <p:cTn id="23" dur="1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1+#ppt_w/2"/>
                                          </p:val>
                                        </p:tav>
                                        <p:tav tm="100000">
                                          <p:val>
                                            <p:strVal val="#ppt_x"/>
                                          </p:val>
                                        </p:tav>
                                      </p:tavLst>
                                    </p:anim>
                                    <p:anim calcmode="lin" valueType="num">
                                      <p:cBhvr additive="base">
                                        <p:cTn id="27"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8" grpId="0" animBg="1"/>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E833A2-D163-4F4A-A4AD-6DF4B76A8A44}"/>
              </a:ext>
            </a:extLst>
          </p:cNvPr>
          <p:cNvGrpSpPr/>
          <p:nvPr/>
        </p:nvGrpSpPr>
        <p:grpSpPr>
          <a:xfrm>
            <a:off x="82193" y="152490"/>
            <a:ext cx="11954095" cy="2678109"/>
            <a:chOff x="-1660" y="1052911"/>
            <a:chExt cx="12100770" cy="2678109"/>
          </a:xfrm>
        </p:grpSpPr>
        <p:sp>
          <p:nvSpPr>
            <p:cNvPr id="5" name="Rectangle: Rounded Corners 4">
              <a:extLst>
                <a:ext uri="{FF2B5EF4-FFF2-40B4-BE49-F238E27FC236}">
                  <a16:creationId xmlns:a16="http://schemas.microsoft.com/office/drawing/2014/main" id="{A69D9139-ABAA-42A7-8B0C-0DCC5A392BEF}"/>
                </a:ext>
              </a:extLst>
            </p:cNvPr>
            <p:cNvSpPr/>
            <p:nvPr/>
          </p:nvSpPr>
          <p:spPr>
            <a:xfrm>
              <a:off x="-1660" y="1052911"/>
              <a:ext cx="12100770"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6" name="TextBox 5">
              <a:extLst>
                <a:ext uri="{FF2B5EF4-FFF2-40B4-BE49-F238E27FC236}">
                  <a16:creationId xmlns:a16="http://schemas.microsoft.com/office/drawing/2014/main" id="{7C7CAFFC-A415-4520-AF2E-835D3A0466D0}"/>
                </a:ext>
              </a:extLst>
            </p:cNvPr>
            <p:cNvSpPr txBox="1"/>
            <p:nvPr/>
          </p:nvSpPr>
          <p:spPr>
            <a:xfrm>
              <a:off x="344995" y="1207025"/>
              <a:ext cx="11522709" cy="2369880"/>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3. Macro virus: </a:t>
              </a:r>
              <a:r>
                <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A macro virus is a computer virus written in the same macro language used for software programs such as Microsoft Word and Excel. When a macro virus infects a software application, it causes a sequence of actions to begin automatically when the application is opened. Examples: Nuclear and DMV.</a:t>
              </a:r>
              <a:endParaRPr lang="en-IN"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grpSp>
      <p:grpSp>
        <p:nvGrpSpPr>
          <p:cNvPr id="7" name="Group 6">
            <a:extLst>
              <a:ext uri="{FF2B5EF4-FFF2-40B4-BE49-F238E27FC236}">
                <a16:creationId xmlns:a16="http://schemas.microsoft.com/office/drawing/2014/main" id="{04B79A82-8B7B-44D2-B2A1-87EC00AC936C}"/>
              </a:ext>
            </a:extLst>
          </p:cNvPr>
          <p:cNvGrpSpPr/>
          <p:nvPr/>
        </p:nvGrpSpPr>
        <p:grpSpPr>
          <a:xfrm>
            <a:off x="165653" y="4141246"/>
            <a:ext cx="11880574" cy="2678109"/>
            <a:chOff x="82826" y="1200459"/>
            <a:chExt cx="12026347" cy="2678109"/>
          </a:xfrm>
        </p:grpSpPr>
        <p:sp>
          <p:nvSpPr>
            <p:cNvPr id="8" name="Rectangle: Rounded Corners 7">
              <a:extLst>
                <a:ext uri="{FF2B5EF4-FFF2-40B4-BE49-F238E27FC236}">
                  <a16:creationId xmlns:a16="http://schemas.microsoft.com/office/drawing/2014/main" id="{809332E0-5CF6-460C-90F3-E8A31F9344CF}"/>
                </a:ext>
              </a:extLst>
            </p:cNvPr>
            <p:cNvSpPr/>
            <p:nvPr/>
          </p:nvSpPr>
          <p:spPr>
            <a:xfrm>
              <a:off x="82826" y="1200459"/>
              <a:ext cx="12026347" cy="2678109"/>
            </a:xfrm>
            <a:prstGeom prst="roundRect">
              <a:avLst/>
            </a:prstGeom>
            <a:ln w="38100">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marL="514350" indent="-514350">
                <a:buAutoNum type="arabicPeriod"/>
              </a:pPr>
              <a:endParaRPr lang="en-US" sz="28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endParaRPr>
            </a:p>
          </p:txBody>
        </p:sp>
        <p:sp>
          <p:nvSpPr>
            <p:cNvPr id="9" name="TextBox 8">
              <a:extLst>
                <a:ext uri="{FF2B5EF4-FFF2-40B4-BE49-F238E27FC236}">
                  <a16:creationId xmlns:a16="http://schemas.microsoft.com/office/drawing/2014/main" id="{B4C6038A-0E47-46DB-B804-10419D7FD05B}"/>
                </a:ext>
              </a:extLst>
            </p:cNvPr>
            <p:cNvSpPr txBox="1"/>
            <p:nvPr/>
          </p:nvSpPr>
          <p:spPr>
            <a:xfrm>
              <a:off x="359636" y="1211425"/>
              <a:ext cx="11508070" cy="2616101"/>
            </a:xfrm>
            <a:prstGeom prst="rect">
              <a:avLst/>
            </a:prstGeom>
            <a:noFill/>
          </p:spPr>
          <p:txBody>
            <a:bodyPr wrap="square" rtlCol="0" anchor="ctr">
              <a:spAutoFit/>
            </a:bodyPr>
            <a:lstStyle/>
            <a:p>
              <a:r>
                <a:rPr lang="en-US" sz="36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4. Polymorphic virus: </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It is a virus that changes its code every time it infects a new file. So it can have hundreds of different forms. Its purpose is to slow down the computer. It is the most dangerous virus because it is difficult to detect. Examples: </a:t>
              </a:r>
              <a:r>
                <a:rPr lang="en-US" sz="3200" dirty="0" err="1">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Elkern</a:t>
              </a:r>
              <a:r>
                <a:rPr lang="en-US" sz="3200" dirty="0">
                  <a:ln w="0"/>
                  <a:solidFill>
                    <a:schemeClr val="accent1"/>
                  </a:solidFill>
                  <a:effectLst>
                    <a:outerShdw blurRad="38100" dist="25400" dir="5400000" algn="ctr" rotWithShape="0">
                      <a:srgbClr val="6E747A">
                        <a:alpha val="43000"/>
                      </a:srgbClr>
                    </a:outerShdw>
                  </a:effectLst>
                  <a:latin typeface="Franklin Gothic Demi" panose="020B0703020102020204" pitchFamily="34" charset="0"/>
                </a:rPr>
                <a:t> and Marburg. </a:t>
              </a:r>
              <a:endParaRPr lang="en-IN" sz="3600" dirty="0"/>
            </a:p>
          </p:txBody>
        </p:sp>
      </p:grpSp>
      <p:pic>
        <p:nvPicPr>
          <p:cNvPr id="3" name="Picture 2">
            <a:extLst>
              <a:ext uri="{FF2B5EF4-FFF2-40B4-BE49-F238E27FC236}">
                <a16:creationId xmlns:a16="http://schemas.microsoft.com/office/drawing/2014/main" id="{4ED5E28B-BC2B-4314-B578-E92BE7AE9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6278" y="3153606"/>
            <a:ext cx="861409" cy="901475"/>
          </a:xfrm>
          <a:prstGeom prst="rect">
            <a:avLst/>
          </a:prstGeom>
        </p:spPr>
      </p:pic>
      <p:pic>
        <p:nvPicPr>
          <p:cNvPr id="11" name="Picture 10">
            <a:extLst>
              <a:ext uri="{FF2B5EF4-FFF2-40B4-BE49-F238E27FC236}">
                <a16:creationId xmlns:a16="http://schemas.microsoft.com/office/drawing/2014/main" id="{7D53F9CC-A3A7-4EB2-83C8-A1B1DDA9C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653" y="3102618"/>
            <a:ext cx="861409" cy="861409"/>
          </a:xfrm>
          <a:prstGeom prst="rect">
            <a:avLst/>
          </a:prstGeom>
        </p:spPr>
      </p:pic>
      <p:pic>
        <p:nvPicPr>
          <p:cNvPr id="2" name="C9">
            <a:hlinkClick r:id="" action="ppaction://media"/>
            <a:extLst>
              <a:ext uri="{FF2B5EF4-FFF2-40B4-BE49-F238E27FC236}">
                <a16:creationId xmlns:a16="http://schemas.microsoft.com/office/drawing/2014/main" id="{26574DC6-90E5-4257-8F95-44AEB32A6B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00038"/>
            <a:ext cx="406400" cy="406400"/>
          </a:xfrm>
          <a:prstGeom prst="rect">
            <a:avLst/>
          </a:prstGeom>
        </p:spPr>
      </p:pic>
    </p:spTree>
    <p:extLst>
      <p:ext uri="{BB962C8B-B14F-4D97-AF65-F5344CB8AC3E}">
        <p14:creationId xmlns:p14="http://schemas.microsoft.com/office/powerpoint/2010/main" val="1849841418"/>
      </p:ext>
    </p:extLst>
  </p:cSld>
  <p:clrMapOvr>
    <a:masterClrMapping/>
  </p:clrMapOvr>
  <mc:AlternateContent xmlns:mc="http://schemas.openxmlformats.org/markup-compatibility/2006">
    <mc:Choice xmlns:p14="http://schemas.microsoft.com/office/powerpoint/2010/main" Requires="p14">
      <p:transition spd="slow" p14:dur="2000" advClick="0" advTm="55000"/>
    </mc:Choice>
    <mc:Fallback>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73" fill="hold"/>
                                        <p:tgtEl>
                                          <p:spTgt spid="2"/>
                                        </p:tgtEl>
                                      </p:cBhvr>
                                    </p:cmd>
                                  </p:childTnLst>
                                </p:cTn>
                              </p:par>
                              <p:par>
                                <p:cTn id="7" presetID="0" presetClass="path" presetSubtype="0" accel="50000" decel="50000" fill="hold" nodeType="withEffect">
                                  <p:stCondLst>
                                    <p:cond delay="0"/>
                                  </p:stCondLst>
                                  <p:childTnLst>
                                    <p:animMotion origin="layout" path="M -2.91667E-6 -2.96296E-6 L -2.91667E-6 0.00023 C 0.00287 -0.00046 0.00573 -0.00231 0.0086 -0.00162 C 0.01016 -0.00115 0.01133 0.00209 0.01289 0.00301 C 0.01485 0.00417 0.01693 0.00417 0.01888 0.00463 C 0.02058 0.0051 0.0224 0.00556 0.02409 0.00625 C 0.02617 0.00695 0.028 0.00857 0.03008 0.00926 C 0.03242 0.01019 0.03477 0.01019 0.03698 0.01088 C 0.03907 0.01135 0.04506 0.0125 0.0431 0.0125 C 0.0362 0.0125 0.0293 0.01135 0.0224 0.01088 L 0.92761 0.00926 C 0.91263 0.01042 0.89766 0.01227 0.88269 0.0125 L 0.01888 0.0125 L 0.01888 0.01273 " pathEditMode="relative" rAng="0" ptsTypes="AAAAAAAAAAAAAA">
                                      <p:cBhvr>
                                        <p:cTn id="8" dur="2000" spd="-100000" fill="hold"/>
                                        <p:tgtEl>
                                          <p:spTgt spid="3"/>
                                        </p:tgtEl>
                                        <p:attrNameLst>
                                          <p:attrName>ppt_x</p:attrName>
                                          <p:attrName>ppt_y</p:attrName>
                                        </p:attrNameLst>
                                      </p:cBhvr>
                                      <p:rCtr x="46380" y="532"/>
                                    </p:animMotion>
                                  </p:childTnLst>
                                </p:cTn>
                              </p:par>
                              <p:par>
                                <p:cTn id="9" presetID="0" presetClass="path" presetSubtype="0" accel="50000" decel="50000" fill="hold" nodeType="withEffect">
                                  <p:stCondLst>
                                    <p:cond delay="0"/>
                                  </p:stCondLst>
                                  <p:childTnLst>
                                    <p:animMotion origin="layout" path="M 1.875E-6 3.7037E-6 L 1.875E-6 0.00023 C 0.00286 -0.00047 0.00573 -0.00232 0.00872 -0.00162 C 0.01015 -0.00116 0.01133 0.00208 0.01302 0.00301 C 0.01484 0.00416 0.01706 0.00416 0.01888 0.00463 C 0.02057 0.00509 0.02239 0.00555 0.02409 0.00625 C 0.02617 0.00694 0.02799 0.00856 0.03008 0.00926 C 0.03242 0.01018 0.03476 0.01018 0.03698 0.01088 C 0.03906 0.01134 0.04505 0.0125 0.0431 0.0125 C 0.0362 0.0125 0.0293 0.01134 0.02239 0.01088 L 0.9276 0.00926 C 0.91263 0.01041 0.89765 0.01226 0.88268 0.0125 L 0.01888 0.0125 L 0.01888 0.01273 " pathEditMode="relative" rAng="0" ptsTypes="AAAAAAAAAAAAAA">
                                      <p:cBhvr>
                                        <p:cTn id="10" dur="2000" spd="-100000" fill="hold"/>
                                        <p:tgtEl>
                                          <p:spTgt spid="11"/>
                                        </p:tgtEl>
                                        <p:attrNameLst>
                                          <p:attrName>ppt_x</p:attrName>
                                          <p:attrName>ppt_y</p:attrName>
                                        </p:attrNameLst>
                                      </p:cBhvr>
                                      <p:rCtr x="46380" y="532"/>
                                    </p:animMotion>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1162</Words>
  <Application>Microsoft Office PowerPoint</Application>
  <PresentationFormat>Widescreen</PresentationFormat>
  <Paragraphs>66</Paragraphs>
  <Slides>15</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Black</vt:lpstr>
      <vt:lpstr>Calibri</vt:lpstr>
      <vt:lpstr>Calibri Light</vt:lpstr>
      <vt:lpstr>Franklin Gothic Demi</vt:lpstr>
      <vt:lpstr>Wingdings</vt:lpstr>
      <vt:lpstr>Office Theme</vt:lpstr>
      <vt:lpstr>Chapter 2</vt:lpstr>
      <vt:lpstr>Computer Programs</vt:lpstr>
      <vt:lpstr>PowerPoint Presentation</vt:lpstr>
      <vt:lpstr>PowerPoint Presentation</vt:lpstr>
      <vt:lpstr>PowerPoint Presentation</vt:lpstr>
      <vt:lpstr>The picture below shows  virus that has infected a computer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an Antivirus Software Works:</vt:lpstr>
      <vt:lpstr>THANK YOU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Clarence D'Rosario</dc:creator>
  <cp:lastModifiedBy>Clarence D'Rosario</cp:lastModifiedBy>
  <cp:revision>143</cp:revision>
  <dcterms:created xsi:type="dcterms:W3CDTF">2020-06-24T19:34:38Z</dcterms:created>
  <dcterms:modified xsi:type="dcterms:W3CDTF">2020-06-27T08:52:08Z</dcterms:modified>
</cp:coreProperties>
</file>