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7" r:id="rId2"/>
    <p:sldId id="256" r:id="rId3"/>
    <p:sldId id="275" r:id="rId4"/>
    <p:sldId id="274" r:id="rId5"/>
    <p:sldId id="273" r:id="rId6"/>
    <p:sldId id="276" r:id="rId7"/>
    <p:sldId id="278" r:id="rId8"/>
    <p:sldId id="279"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7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76AB1AD-8267-4CB6-ADC9-7AF288C7EC98}" type="datetimeFigureOut">
              <a:rPr lang="en-IN" smtClean="0"/>
              <a:t>08-07-2020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405690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AB1AD-8267-4CB6-ADC9-7AF288C7EC9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459926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AB1AD-8267-4CB6-ADC9-7AF288C7EC9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2944893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AB1AD-8267-4CB6-ADC9-7AF288C7EC9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A9F2EA2-BCA8-4A78-B1A8-DD566D4C86FB}" type="slidenum">
              <a:rPr lang="en-IN" smtClean="0"/>
              <a:t>‹#›</a:t>
            </a:fld>
            <a:endParaRPr lang="en-IN"/>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20701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AB1AD-8267-4CB6-ADC9-7AF288C7EC9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136212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76AB1AD-8267-4CB6-ADC9-7AF288C7EC98}" type="datetimeFigureOut">
              <a:rPr lang="en-IN" smtClean="0"/>
              <a:t>08-07-2020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2556394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76AB1AD-8267-4CB6-ADC9-7AF288C7EC98}" type="datetimeFigureOut">
              <a:rPr lang="en-IN" smtClean="0"/>
              <a:t>08-07-2020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3321090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AB1AD-8267-4CB6-ADC9-7AF288C7EC98}"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368768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AB1AD-8267-4CB6-ADC9-7AF288C7EC98}"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390463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AB1AD-8267-4CB6-ADC9-7AF288C7EC98}"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158734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6AB1AD-8267-4CB6-ADC9-7AF288C7EC98}"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286664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AB1AD-8267-4CB6-ADC9-7AF288C7EC9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329083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AB1AD-8267-4CB6-ADC9-7AF288C7EC98}" type="datetimeFigureOut">
              <a:rPr lang="en-IN" smtClean="0"/>
              <a:t>08-07-2020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327815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6AB1AD-8267-4CB6-ADC9-7AF288C7EC98}" type="datetimeFigureOut">
              <a:rPr lang="en-IN" smtClean="0"/>
              <a:t>08-07-2020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3491283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AB1AD-8267-4CB6-ADC9-7AF288C7EC98}" type="datetimeFigureOut">
              <a:rPr lang="en-IN" smtClean="0"/>
              <a:t>08-07-2020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397225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AB1AD-8267-4CB6-ADC9-7AF288C7EC9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156380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AB1AD-8267-4CB6-ADC9-7AF288C7EC9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A9F2EA2-BCA8-4A78-B1A8-DD566D4C86FB}" type="slidenum">
              <a:rPr lang="en-IN" smtClean="0"/>
              <a:t>‹#›</a:t>
            </a:fld>
            <a:endParaRPr lang="en-IN"/>
          </a:p>
        </p:txBody>
      </p:sp>
    </p:spTree>
    <p:extLst>
      <p:ext uri="{BB962C8B-B14F-4D97-AF65-F5344CB8AC3E}">
        <p14:creationId xmlns:p14="http://schemas.microsoft.com/office/powerpoint/2010/main" val="328036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76AB1AD-8267-4CB6-ADC9-7AF288C7EC98}" type="datetimeFigureOut">
              <a:rPr lang="en-IN" smtClean="0"/>
              <a:t>08-07-2020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A9F2EA2-BCA8-4A78-B1A8-DD566D4C86FB}" type="slidenum">
              <a:rPr lang="en-IN" smtClean="0"/>
              <a:t>‹#›</a:t>
            </a:fld>
            <a:endParaRPr lang="en-IN"/>
          </a:p>
        </p:txBody>
      </p:sp>
    </p:spTree>
    <p:extLst>
      <p:ext uri="{BB962C8B-B14F-4D97-AF65-F5344CB8AC3E}">
        <p14:creationId xmlns:p14="http://schemas.microsoft.com/office/powerpoint/2010/main" val="29252164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p3"/><Relationship Id="rId4" Type="http://schemas.microsoft.com/office/2007/relationships/media" Target="../media/media2.mp3"/></Relationships>
</file>

<file path=ppt/slides/_rels/slide10.xml.rels><?xml version="1.0" encoding="UTF-8" standalone="yes"?>
<Relationships xmlns="http://schemas.openxmlformats.org/package/2006/relationships"><Relationship Id="rId3" Type="http://schemas.openxmlformats.org/officeDocument/2006/relationships/audio" Target="../media/media11.mp3"/><Relationship Id="rId2" Type="http://schemas.microsoft.com/office/2007/relationships/media" Target="../media/media11.mp3"/><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mp3"/><Relationship Id="rId2" Type="http://schemas.microsoft.com/office/2007/relationships/media" Target="../media/media12.mp3"/><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3.png"/><Relationship Id="rId2" Type="http://schemas.microsoft.com/office/2007/relationships/media" Target="../media/media13.mp3"/><Relationship Id="rId1" Type="http://schemas.openxmlformats.org/officeDocument/2006/relationships/tags" Target="../tags/tag1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4.mp3"/><Relationship Id="rId2" Type="http://schemas.microsoft.com/office/2007/relationships/media" Target="../media/media14.mp3"/><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5.mp3"/><Relationship Id="rId2" Type="http://schemas.microsoft.com/office/2007/relationships/media" Target="../media/media15.mp3"/><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6.mp3"/><Relationship Id="rId2" Type="http://schemas.microsoft.com/office/2007/relationships/media" Target="../media/media16.mp3"/><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7.mp3"/><Relationship Id="rId2" Type="http://schemas.microsoft.com/office/2007/relationships/media" Target="../media/media17.mp3"/><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8.mp3"/><Relationship Id="rId2" Type="http://schemas.microsoft.com/office/2007/relationships/media" Target="../media/media18.mp3"/><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9.mp3"/><Relationship Id="rId2" Type="http://schemas.microsoft.com/office/2007/relationships/media" Target="../media/media19.mp3"/><Relationship Id="rId1" Type="http://schemas.openxmlformats.org/officeDocument/2006/relationships/tags" Target="../tags/tag18.xml"/><Relationship Id="rId6" Type="http://schemas.openxmlformats.org/officeDocument/2006/relationships/image" Target="../media/image20.jp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20.mp3"/><Relationship Id="rId2" Type="http://schemas.microsoft.com/office/2007/relationships/media" Target="../media/media20.mp3"/><Relationship Id="rId1" Type="http://schemas.openxmlformats.org/officeDocument/2006/relationships/tags" Target="../tags/tag19.xml"/><Relationship Id="rId6" Type="http://schemas.openxmlformats.org/officeDocument/2006/relationships/image" Target="../media/image21.jp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gif"/><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3.png"/><Relationship Id="rId2" Type="http://schemas.microsoft.com/office/2007/relationships/media" Target="../media/media21.mp3"/><Relationship Id="rId1" Type="http://schemas.openxmlformats.org/officeDocument/2006/relationships/tags" Target="../tags/tag2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3.png"/><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3.png"/><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6.jpg"/><Relationship Id="rId5" Type="http://schemas.openxmlformats.org/officeDocument/2006/relationships/image" Target="../media/image5.gi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8.gif"/><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6.mp3"/><Relationship Id="rId2" Type="http://schemas.microsoft.com/office/2007/relationships/media" Target="../media/media6.mp3"/><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7.mp3"/><Relationship Id="rId2" Type="http://schemas.microsoft.com/office/2007/relationships/media" Target="../media/media7.mp3"/><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mp3"/><Relationship Id="rId2" Type="http://schemas.microsoft.com/office/2007/relationships/media" Target="../media/media8.mp3"/><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mp3"/><Relationship Id="rId2" Type="http://schemas.microsoft.com/office/2007/relationships/media" Target="../media/media9.mp3"/><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10.mp3"/><Relationship Id="rId2" Type="http://schemas.microsoft.com/office/2007/relationships/media" Target="../media/media10.mp3"/><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113EA7-1AF4-4F6C-B93A-85CB5C987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9336" y="112681"/>
            <a:ext cx="4502360" cy="1084055"/>
          </a:xfrm>
        </p:spPr>
        <p:txBody>
          <a:bodyPr anchor="ctr">
            <a:noAutofit/>
          </a:bodyPr>
          <a:lstStyle/>
          <a:p>
            <a:pPr algn="ctr"/>
            <a:r>
              <a:rPr lang="en-US" sz="6600" dirty="0">
                <a:solidFill>
                  <a:srgbClr val="FFFF00"/>
                </a:solidFill>
                <a:latin typeface="Arial Black"/>
                <a:cs typeface="Calibri Light"/>
              </a:rPr>
              <a:t>Chapter 5:</a:t>
            </a:r>
            <a:endParaRPr lang="en-US" sz="6600" dirty="0">
              <a:solidFill>
                <a:srgbClr val="FFFF00"/>
              </a:solidFill>
              <a:latin typeface="Arial Black"/>
            </a:endParaRPr>
          </a:p>
        </p:txBody>
      </p:sp>
      <p:sp>
        <p:nvSpPr>
          <p:cNvPr id="9" name="Subtitle 2">
            <a:extLst>
              <a:ext uri="{FF2B5EF4-FFF2-40B4-BE49-F238E27FC236}">
                <a16:creationId xmlns:a16="http://schemas.microsoft.com/office/drawing/2014/main" id="{144E486E-553B-460D-BA7C-C3EE93554801}"/>
              </a:ext>
            </a:extLst>
          </p:cNvPr>
          <p:cNvSpPr txBox="1">
            <a:spLocks/>
          </p:cNvSpPr>
          <p:nvPr/>
        </p:nvSpPr>
        <p:spPr>
          <a:xfrm>
            <a:off x="5007146" y="421138"/>
            <a:ext cx="7128792" cy="944218"/>
          </a:xfrm>
          <a:prstGeom prst="rect">
            <a:avLst/>
          </a:prstGeom>
          <a:noFill/>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5400" b="1" dirty="0">
                <a:solidFill>
                  <a:schemeClr val="tx2">
                    <a:lumMod val="60000"/>
                    <a:lumOff val="40000"/>
                  </a:schemeClr>
                </a:solidFill>
                <a:latin typeface="Arial Black" panose="020B0A04020102020204" pitchFamily="34" charset="0"/>
                <a:cs typeface="Calibri"/>
              </a:rPr>
              <a:t>An Introduction to Excel </a:t>
            </a:r>
          </a:p>
        </p:txBody>
      </p:sp>
      <p:cxnSp>
        <p:nvCxnSpPr>
          <p:cNvPr id="10" name="Straight Arrow Connector 9">
            <a:extLst>
              <a:ext uri="{FF2B5EF4-FFF2-40B4-BE49-F238E27FC236}">
                <a16:creationId xmlns:a16="http://schemas.microsoft.com/office/drawing/2014/main" id="{6019BD58-DB2D-48CC-8C76-7751269AEF80}"/>
              </a:ext>
            </a:extLst>
          </p:cNvPr>
          <p:cNvCxnSpPr>
            <a:cxnSpLocks/>
          </p:cNvCxnSpPr>
          <p:nvPr/>
        </p:nvCxnSpPr>
        <p:spPr>
          <a:xfrm>
            <a:off x="318288" y="1196736"/>
            <a:ext cx="4104456" cy="18"/>
          </a:xfrm>
          <a:prstGeom prst="straightConnector1">
            <a:avLst/>
          </a:prstGeom>
          <a:ln w="57150">
            <a:solidFill>
              <a:srgbClr val="FFFF00"/>
            </a:solidFill>
          </a:ln>
        </p:spPr>
        <p:style>
          <a:lnRef idx="3">
            <a:schemeClr val="accent2"/>
          </a:lnRef>
          <a:fillRef idx="0">
            <a:schemeClr val="accent2"/>
          </a:fillRef>
          <a:effectRef idx="2">
            <a:schemeClr val="accent2"/>
          </a:effectRef>
          <a:fontRef idx="minor">
            <a:schemeClr val="tx1"/>
          </a:fontRef>
        </p:style>
      </p:cxnSp>
      <p:pic>
        <p:nvPicPr>
          <p:cNvPr id="5" name="Slide 1">
            <a:hlinkClick r:id="" action="ppaction://media"/>
            <a:extLst>
              <a:ext uri="{FF2B5EF4-FFF2-40B4-BE49-F238E27FC236}">
                <a16:creationId xmlns:a16="http://schemas.microsoft.com/office/drawing/2014/main" id="{A272D405-85A1-4AA9-BC7B-64DCB63BD7A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71791" y="4517887"/>
            <a:ext cx="375478" cy="406400"/>
          </a:xfrm>
          <a:prstGeom prst="rect">
            <a:avLst/>
          </a:prstGeom>
        </p:spPr>
      </p:pic>
      <p:pic>
        <p:nvPicPr>
          <p:cNvPr id="4" name="computer compressed">
            <a:hlinkClick r:id="" action="ppaction://media"/>
            <a:extLst>
              <a:ext uri="{FF2B5EF4-FFF2-40B4-BE49-F238E27FC236}">
                <a16:creationId xmlns:a16="http://schemas.microsoft.com/office/drawing/2014/main" id="{EAB5F273-E5EE-40BE-9CDB-A38637366CBA}"/>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701463" y="4773613"/>
            <a:ext cx="406400" cy="406400"/>
          </a:xfrm>
          <a:prstGeom prst="rect">
            <a:avLst/>
          </a:prstGeom>
        </p:spPr>
      </p:pic>
    </p:spTree>
    <p:custDataLst>
      <p:tags r:id="rId1"/>
    </p:custDataLst>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p14:dur="10" advClick="0" advTm="2276"/>
    </mc:Choice>
    <mc:Fallback xmlns="">
      <p:transition advClick="0" advTm="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224"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5"/>
                </p:tgtEl>
              </p:cMediaNode>
            </p:audio>
            <p:audio>
              <p:cMediaNode vol="80000" numSld="999" showWhenStopped="0">
                <p:cTn id="28" repeatCount="indefinite" fill="remove" display="0">
                  <p:stCondLst>
                    <p:cond delay="indefinite"/>
                  </p:stCondLst>
                  <p:endCondLst>
                    <p:cond evt="onStopAudio" delay="0">
                      <p:tgtEl>
                        <p:sldTgt/>
                      </p:tgtEl>
                    </p:cond>
                  </p:endCondLst>
                </p:cTn>
                <p:tgtEl>
                  <p:spTgt spid="4"/>
                </p:tgtEl>
              </p:cMediaNode>
            </p:audio>
          </p:childTnLst>
        </p:cTn>
      </p:par>
    </p:tnLst>
    <p:bldLst>
      <p:bldP spid="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6766-2772-4FD7-AB45-A740F0E2C399}"/>
              </a:ext>
            </a:extLst>
          </p:cNvPr>
          <p:cNvSpPr>
            <a:spLocks noGrp="1"/>
          </p:cNvSpPr>
          <p:nvPr>
            <p:ph type="title"/>
          </p:nvPr>
        </p:nvSpPr>
        <p:spPr>
          <a:xfrm>
            <a:off x="3505200" y="322792"/>
            <a:ext cx="4461933" cy="947209"/>
          </a:xfrm>
        </p:spPr>
        <p:txBody>
          <a:bodyPr/>
          <a:lstStyle/>
          <a:p>
            <a:pPr algn="ctr"/>
            <a:r>
              <a:rPr lang="en-US" sz="6000" dirty="0">
                <a:solidFill>
                  <a:srgbClr val="FFC000"/>
                </a:solidFill>
                <a:latin typeface="Franklin Gothic Demi" panose="020B0703020102020204" pitchFamily="34" charset="0"/>
              </a:rPr>
              <a:t>Cell Address</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D7EE0F53-FBE8-45EE-AF7B-F3F0C36BD6F9}"/>
              </a:ext>
            </a:extLst>
          </p:cNvPr>
          <p:cNvSpPr>
            <a:spLocks noGrp="1"/>
          </p:cNvSpPr>
          <p:nvPr>
            <p:ph idx="1"/>
          </p:nvPr>
        </p:nvSpPr>
        <p:spPr>
          <a:xfrm>
            <a:off x="279400" y="1825625"/>
            <a:ext cx="4918765" cy="4896908"/>
          </a:xfrm>
        </p:spPr>
        <p:txBody>
          <a:bodyPr anchor="ctr">
            <a:normAutofit lnSpcReduction="10000"/>
          </a:bodyPr>
          <a:lstStyle/>
          <a:p>
            <a:pPr>
              <a:lnSpc>
                <a:spcPct val="130000"/>
              </a:lnSpc>
              <a:buFont typeface="Wingdings" panose="05000000000000000000" pitchFamily="2" charset="2"/>
              <a:buChar char="§"/>
            </a:pPr>
            <a:r>
              <a:rPr lang="en-US" sz="2400" dirty="0">
                <a:solidFill>
                  <a:schemeClr val="accent3"/>
                </a:solidFill>
                <a:latin typeface="Franklin Gothic Demi" panose="020B0703020102020204" pitchFamily="34" charset="0"/>
              </a:rPr>
              <a:t>Each Cell in a worksheet has a unique address. This helps to differentiate between cells in a worksheet. </a:t>
            </a:r>
          </a:p>
          <a:p>
            <a:pPr>
              <a:lnSpc>
                <a:spcPct val="130000"/>
              </a:lnSpc>
              <a:buFont typeface="Wingdings" panose="05000000000000000000" pitchFamily="2" charset="2"/>
              <a:buChar char="§"/>
            </a:pPr>
            <a:r>
              <a:rPr lang="en-US" sz="2400" dirty="0">
                <a:solidFill>
                  <a:schemeClr val="accent3"/>
                </a:solidFill>
                <a:latin typeface="Franklin Gothic Demi" panose="020B0703020102020204" pitchFamily="34" charset="0"/>
              </a:rPr>
              <a:t>A column heading followed by a row heading creates a cell address. To understand this better take a look at the given diagram. The cell addresses are given inside the cells.</a:t>
            </a:r>
            <a:endParaRPr lang="en-IN" sz="2400" dirty="0">
              <a:solidFill>
                <a:schemeClr val="accent3"/>
              </a:solidFill>
              <a:latin typeface="Franklin Gothic Demi" panose="020B0703020102020204" pitchFamily="34" charset="0"/>
            </a:endParaRPr>
          </a:p>
        </p:txBody>
      </p:sp>
      <p:pic>
        <p:nvPicPr>
          <p:cNvPr id="6" name="Picture 5">
            <a:extLst>
              <a:ext uri="{FF2B5EF4-FFF2-40B4-BE49-F238E27FC236}">
                <a16:creationId xmlns:a16="http://schemas.microsoft.com/office/drawing/2014/main" id="{C5A63334-2848-450C-907A-0F499D070E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467" y="1627401"/>
            <a:ext cx="6733576" cy="5095131"/>
          </a:xfrm>
          <a:prstGeom prst="rect">
            <a:avLst/>
          </a:prstGeom>
        </p:spPr>
      </p:pic>
      <p:pic>
        <p:nvPicPr>
          <p:cNvPr id="5" name="Slide 10">
            <a:hlinkClick r:id="" action="ppaction://media"/>
            <a:extLst>
              <a:ext uri="{FF2B5EF4-FFF2-40B4-BE49-F238E27FC236}">
                <a16:creationId xmlns:a16="http://schemas.microsoft.com/office/drawing/2014/main" id="{34C53DF2-BAE9-4661-812D-137ECBFF170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2473492750"/>
      </p:ext>
    </p:extLst>
  </p:cSld>
  <p:clrMapOvr>
    <a:masterClrMapping/>
  </p:clrMapOvr>
  <mc:AlternateContent xmlns:mc="http://schemas.openxmlformats.org/markup-compatibility/2006" xmlns:p14="http://schemas.microsoft.com/office/powerpoint/2010/main">
    <mc:Choice Requires="p14">
      <p:transition spd="slow" p14:dur="2000" advTm="33846"/>
    </mc:Choice>
    <mc:Fallback xmlns="">
      <p:transition spd="slow" advTm="3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F36B-889B-425A-82EA-8E56B78E1F79}"/>
              </a:ext>
            </a:extLst>
          </p:cNvPr>
          <p:cNvSpPr>
            <a:spLocks noGrp="1"/>
          </p:cNvSpPr>
          <p:nvPr>
            <p:ph type="title"/>
          </p:nvPr>
        </p:nvSpPr>
        <p:spPr>
          <a:xfrm>
            <a:off x="3978965" y="212586"/>
            <a:ext cx="3922643" cy="936901"/>
          </a:xfrm>
        </p:spPr>
        <p:txBody>
          <a:bodyPr/>
          <a:lstStyle/>
          <a:p>
            <a:pPr algn="ctr"/>
            <a:r>
              <a:rPr lang="en-US" sz="6000" dirty="0">
                <a:solidFill>
                  <a:srgbClr val="FFC000"/>
                </a:solidFill>
                <a:latin typeface="Franklin Gothic Demi" panose="020B0703020102020204" pitchFamily="34" charset="0"/>
              </a:rPr>
              <a:t>Active Cell</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CC6910A9-8C38-4087-9371-934EDB3A4C51}"/>
              </a:ext>
            </a:extLst>
          </p:cNvPr>
          <p:cNvSpPr>
            <a:spLocks noGrp="1"/>
          </p:cNvSpPr>
          <p:nvPr>
            <p:ph idx="1"/>
          </p:nvPr>
        </p:nvSpPr>
        <p:spPr>
          <a:xfrm>
            <a:off x="304991" y="1487695"/>
            <a:ext cx="5380191" cy="5042314"/>
          </a:xfrm>
        </p:spPr>
        <p:txBody>
          <a:bodyPr anchor="ctr">
            <a:normAutofit fontScale="92500" lnSpcReduction="20000"/>
          </a:bodyPr>
          <a:lstStyle/>
          <a:p>
            <a:pPr>
              <a:lnSpc>
                <a:spcPct val="130000"/>
              </a:lnSpc>
              <a:buFont typeface="Wingdings" panose="05000000000000000000" pitchFamily="2" charset="2"/>
              <a:buChar char="§"/>
            </a:pPr>
            <a:r>
              <a:rPr lang="en-US" dirty="0">
                <a:solidFill>
                  <a:schemeClr val="accent3"/>
                </a:solidFill>
                <a:latin typeface="Franklin Gothic Demi" panose="020B0703020102020204" pitchFamily="34" charset="0"/>
              </a:rPr>
              <a:t>When you click on a cell, a thick black border appears along its boundary. This cell is now called an active cell. See the given diagram.  </a:t>
            </a:r>
          </a:p>
          <a:p>
            <a:pPr>
              <a:lnSpc>
                <a:spcPct val="130000"/>
              </a:lnSpc>
              <a:buFont typeface="Wingdings" panose="05000000000000000000" pitchFamily="2" charset="2"/>
              <a:buChar char="§"/>
            </a:pPr>
            <a:r>
              <a:rPr lang="en-US" dirty="0">
                <a:solidFill>
                  <a:schemeClr val="accent3"/>
                </a:solidFill>
                <a:latin typeface="Franklin Gothic Demi" panose="020B0703020102020204" pitchFamily="34" charset="0"/>
              </a:rPr>
              <a:t>You can enter data only in an active cell. </a:t>
            </a:r>
          </a:p>
          <a:p>
            <a:pPr>
              <a:lnSpc>
                <a:spcPct val="130000"/>
              </a:lnSpc>
              <a:buFont typeface="Wingdings" panose="05000000000000000000" pitchFamily="2" charset="2"/>
              <a:buChar char="§"/>
            </a:pPr>
            <a:r>
              <a:rPr lang="en-US" dirty="0">
                <a:solidFill>
                  <a:schemeClr val="accent3"/>
                </a:solidFill>
                <a:latin typeface="Franklin Gothic Demi" panose="020B0703020102020204" pitchFamily="34" charset="0"/>
              </a:rPr>
              <a:t>The highlighted boundary of an active cell is called the cell pointer.</a:t>
            </a:r>
            <a:endParaRPr lang="en-IN" dirty="0">
              <a:solidFill>
                <a:schemeClr val="accent3"/>
              </a:solidFill>
              <a:latin typeface="Franklin Gothic Demi" panose="020B0703020102020204" pitchFamily="34" charset="0"/>
            </a:endParaRPr>
          </a:p>
        </p:txBody>
      </p:sp>
      <p:pic>
        <p:nvPicPr>
          <p:cNvPr id="5" name="Picture 4">
            <a:extLst>
              <a:ext uri="{FF2B5EF4-FFF2-40B4-BE49-F238E27FC236}">
                <a16:creationId xmlns:a16="http://schemas.microsoft.com/office/drawing/2014/main" id="{A346CC3D-9A60-443B-BEFD-30F459429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6157" y="1789043"/>
            <a:ext cx="6542632" cy="4619903"/>
          </a:xfrm>
          <a:prstGeom prst="rect">
            <a:avLst/>
          </a:prstGeom>
        </p:spPr>
      </p:pic>
      <p:pic>
        <p:nvPicPr>
          <p:cNvPr id="6" name="Slide 11">
            <a:hlinkClick r:id="" action="ppaction://media"/>
            <a:extLst>
              <a:ext uri="{FF2B5EF4-FFF2-40B4-BE49-F238E27FC236}">
                <a16:creationId xmlns:a16="http://schemas.microsoft.com/office/drawing/2014/main" id="{564D87D3-17D3-493C-911A-4499C58A3CA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473701013"/>
      </p:ext>
    </p:extLst>
  </p:cSld>
  <p:clrMapOvr>
    <a:masterClrMapping/>
  </p:clrMapOvr>
  <mc:AlternateContent xmlns:mc="http://schemas.openxmlformats.org/markup-compatibility/2006" xmlns:p14="http://schemas.microsoft.com/office/powerpoint/2010/main">
    <mc:Choice Requires="p14">
      <p:transition spd="slow" p14:dur="2000" advTm="27456"/>
    </mc:Choice>
    <mc:Fallback xmlns="">
      <p:transition spd="slow" advTm="27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E29E-2A22-44FC-BE28-8360073CB6D0}"/>
              </a:ext>
            </a:extLst>
          </p:cNvPr>
          <p:cNvSpPr>
            <a:spLocks noGrp="1"/>
          </p:cNvSpPr>
          <p:nvPr>
            <p:ph type="title"/>
          </p:nvPr>
        </p:nvSpPr>
        <p:spPr>
          <a:xfrm>
            <a:off x="803413" y="275138"/>
            <a:ext cx="3793435" cy="967254"/>
          </a:xfrm>
        </p:spPr>
        <p:txBody>
          <a:bodyPr/>
          <a:lstStyle/>
          <a:p>
            <a:pPr algn="ctr"/>
            <a:r>
              <a:rPr lang="en-US" sz="6000" dirty="0">
                <a:solidFill>
                  <a:srgbClr val="FFC000"/>
                </a:solidFill>
                <a:latin typeface="Franklin Gothic Demi" panose="020B0703020102020204" pitchFamily="34" charset="0"/>
              </a:rPr>
              <a:t>Name Box</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CCA43B8A-6926-468D-B91E-576DB9176497}"/>
              </a:ext>
            </a:extLst>
          </p:cNvPr>
          <p:cNvSpPr>
            <a:spLocks noGrp="1"/>
          </p:cNvSpPr>
          <p:nvPr>
            <p:ph idx="1"/>
          </p:nvPr>
        </p:nvSpPr>
        <p:spPr>
          <a:xfrm>
            <a:off x="470453" y="1325027"/>
            <a:ext cx="4459356" cy="2417158"/>
          </a:xfrm>
        </p:spPr>
        <p:txBody>
          <a:bodyPr>
            <a:normAutofit fontScale="70000" lnSpcReduction="20000"/>
          </a:bodyPr>
          <a:lstStyle/>
          <a:p>
            <a:pPr>
              <a:lnSpc>
                <a:spcPct val="150000"/>
              </a:lnSpc>
              <a:buFont typeface="Wingdings" panose="05000000000000000000" pitchFamily="2" charset="2"/>
              <a:buChar char="§"/>
            </a:pPr>
            <a:r>
              <a:rPr lang="en-US" dirty="0">
                <a:solidFill>
                  <a:schemeClr val="accent3"/>
                </a:solidFill>
                <a:latin typeface="Franklin Gothic Demi" panose="020B0703020102020204" pitchFamily="34" charset="0"/>
              </a:rPr>
              <a:t>The Name Box displays the cell address of an active cell. The figure below shows the name box.</a:t>
            </a:r>
          </a:p>
          <a:p>
            <a:pPr>
              <a:lnSpc>
                <a:spcPct val="150000"/>
              </a:lnSpc>
              <a:buFont typeface="Wingdings" panose="05000000000000000000" pitchFamily="2" charset="2"/>
              <a:buChar char="§"/>
            </a:pPr>
            <a:r>
              <a:rPr lang="en-US" dirty="0">
                <a:solidFill>
                  <a:schemeClr val="accent3"/>
                </a:solidFill>
                <a:latin typeface="Franklin Gothic Demi" panose="020B0703020102020204" pitchFamily="34" charset="0"/>
              </a:rPr>
              <a:t>To go to a cell directly, you can type its cell address in the Name Box.</a:t>
            </a:r>
          </a:p>
          <a:p>
            <a:pPr>
              <a:lnSpc>
                <a:spcPct val="150000"/>
              </a:lnSpc>
              <a:buFont typeface="Wingdings" panose="05000000000000000000" pitchFamily="2" charset="2"/>
              <a:buChar char="§"/>
            </a:pPr>
            <a:endParaRPr lang="en-US" sz="2400" dirty="0">
              <a:solidFill>
                <a:schemeClr val="accent3"/>
              </a:solidFill>
              <a:latin typeface="Franklin Gothic Demi" panose="020B0703020102020204" pitchFamily="34" charset="0"/>
            </a:endParaRPr>
          </a:p>
          <a:p>
            <a:pPr>
              <a:lnSpc>
                <a:spcPct val="150000"/>
              </a:lnSpc>
              <a:buFont typeface="Wingdings" panose="05000000000000000000" pitchFamily="2" charset="2"/>
              <a:buChar char="§"/>
            </a:pPr>
            <a:endParaRPr lang="en-US" sz="2400" dirty="0">
              <a:solidFill>
                <a:schemeClr val="accent3"/>
              </a:solidFill>
              <a:latin typeface="Franklin Gothic Demi" panose="020B0703020102020204" pitchFamily="34" charset="0"/>
            </a:endParaRPr>
          </a:p>
          <a:p>
            <a:pPr>
              <a:lnSpc>
                <a:spcPct val="150000"/>
              </a:lnSpc>
              <a:buFont typeface="Wingdings" panose="05000000000000000000" pitchFamily="2" charset="2"/>
              <a:buChar char="§"/>
            </a:pPr>
            <a:endParaRPr lang="en-IN" sz="2400" dirty="0">
              <a:solidFill>
                <a:schemeClr val="accent3"/>
              </a:solidFill>
              <a:latin typeface="Franklin Gothic Demi" panose="020B0703020102020204" pitchFamily="34" charset="0"/>
            </a:endParaRPr>
          </a:p>
        </p:txBody>
      </p:sp>
      <p:sp>
        <p:nvSpPr>
          <p:cNvPr id="4" name="Title 1">
            <a:extLst>
              <a:ext uri="{FF2B5EF4-FFF2-40B4-BE49-F238E27FC236}">
                <a16:creationId xmlns:a16="http://schemas.microsoft.com/office/drawing/2014/main" id="{47B24F1D-9F87-47DB-8F48-12526A1BDFE2}"/>
              </a:ext>
            </a:extLst>
          </p:cNvPr>
          <p:cNvSpPr txBox="1">
            <a:spLocks/>
          </p:cNvSpPr>
          <p:nvPr/>
        </p:nvSpPr>
        <p:spPr>
          <a:xfrm>
            <a:off x="7359638" y="341623"/>
            <a:ext cx="4227442" cy="90076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C000"/>
                </a:solidFill>
                <a:latin typeface="Franklin Gothic Demi" panose="020B0703020102020204" pitchFamily="34" charset="0"/>
              </a:rPr>
              <a:t>Formula Bar</a:t>
            </a:r>
            <a:endParaRPr lang="en-IN" sz="6000" dirty="0">
              <a:solidFill>
                <a:srgbClr val="FFC000"/>
              </a:solidFill>
              <a:latin typeface="Franklin Gothic Demi" panose="020B0703020102020204" pitchFamily="34" charset="0"/>
            </a:endParaRPr>
          </a:p>
        </p:txBody>
      </p:sp>
      <p:sp>
        <p:nvSpPr>
          <p:cNvPr id="5" name="Content Placeholder 2">
            <a:extLst>
              <a:ext uri="{FF2B5EF4-FFF2-40B4-BE49-F238E27FC236}">
                <a16:creationId xmlns:a16="http://schemas.microsoft.com/office/drawing/2014/main" id="{2288C51C-E76E-4BBB-BDBD-A63EAF9C7472}"/>
              </a:ext>
            </a:extLst>
          </p:cNvPr>
          <p:cNvSpPr txBox="1">
            <a:spLocks/>
          </p:cNvSpPr>
          <p:nvPr/>
        </p:nvSpPr>
        <p:spPr>
          <a:xfrm>
            <a:off x="7101220" y="1565559"/>
            <a:ext cx="4744278" cy="19360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Wingdings" panose="05000000000000000000" pitchFamily="2" charset="2"/>
              <a:buChar char="§"/>
            </a:pPr>
            <a:r>
              <a:rPr lang="en-US" sz="2400" dirty="0">
                <a:solidFill>
                  <a:schemeClr val="accent3"/>
                </a:solidFill>
                <a:latin typeface="Franklin Gothic Demi" panose="020B0703020102020204" pitchFamily="34" charset="0"/>
              </a:rPr>
              <a:t>The Formula Bar displays the contents of the active cell. You can also click the Formula Bar to enter data into an active cell.</a:t>
            </a:r>
            <a:endParaRPr lang="en-IN" sz="2400" dirty="0">
              <a:solidFill>
                <a:schemeClr val="accent3"/>
              </a:solidFill>
              <a:latin typeface="Franklin Gothic Demi" panose="020B0703020102020204" pitchFamily="34" charset="0"/>
            </a:endParaRPr>
          </a:p>
        </p:txBody>
      </p:sp>
      <p:pic>
        <p:nvPicPr>
          <p:cNvPr id="9" name="Picture 8">
            <a:extLst>
              <a:ext uri="{FF2B5EF4-FFF2-40B4-BE49-F238E27FC236}">
                <a16:creationId xmlns:a16="http://schemas.microsoft.com/office/drawing/2014/main" id="{F54E8F9C-80B4-4895-AE21-9C0CB2B45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096" y="3866320"/>
            <a:ext cx="5149046" cy="2902228"/>
          </a:xfrm>
          <a:prstGeom prst="rect">
            <a:avLst/>
          </a:prstGeom>
        </p:spPr>
      </p:pic>
      <p:pic>
        <p:nvPicPr>
          <p:cNvPr id="11" name="Picture 10">
            <a:extLst>
              <a:ext uri="{FF2B5EF4-FFF2-40B4-BE49-F238E27FC236}">
                <a16:creationId xmlns:a16="http://schemas.microsoft.com/office/drawing/2014/main" id="{DE1E0066-3D4E-46EC-9195-6A7E3A590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859" y="3742184"/>
            <a:ext cx="5265001" cy="3026363"/>
          </a:xfrm>
          <a:prstGeom prst="rect">
            <a:avLst/>
          </a:prstGeom>
        </p:spPr>
      </p:pic>
      <p:pic>
        <p:nvPicPr>
          <p:cNvPr id="8" name="Slide 12">
            <a:hlinkClick r:id="" action="ppaction://media"/>
            <a:extLst>
              <a:ext uri="{FF2B5EF4-FFF2-40B4-BE49-F238E27FC236}">
                <a16:creationId xmlns:a16="http://schemas.microsoft.com/office/drawing/2014/main" id="{919DE86F-FF36-46B5-9D91-384898A1DF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3262911706"/>
      </p:ext>
    </p:extLst>
  </p:cSld>
  <p:clrMapOvr>
    <a:masterClrMapping/>
  </p:clrMapOvr>
  <mc:AlternateContent xmlns:mc="http://schemas.openxmlformats.org/markup-compatibility/2006" xmlns:p14="http://schemas.microsoft.com/office/powerpoint/2010/main">
    <mc:Choice Requires="p14">
      <p:transition spd="slow" p14:dur="2000" advTm="28115"/>
    </mc:Choice>
    <mc:Fallback xmlns="">
      <p:transition spd="slow" advTm="2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DCCD-284B-4261-9899-5A1AEC7E4A6E}"/>
              </a:ext>
            </a:extLst>
          </p:cNvPr>
          <p:cNvSpPr>
            <a:spLocks noGrp="1"/>
          </p:cNvSpPr>
          <p:nvPr>
            <p:ph type="title"/>
          </p:nvPr>
        </p:nvSpPr>
        <p:spPr>
          <a:xfrm>
            <a:off x="4147930" y="345248"/>
            <a:ext cx="4111487" cy="1374222"/>
          </a:xfrm>
        </p:spPr>
        <p:txBody>
          <a:bodyPr>
            <a:normAutofit/>
          </a:bodyPr>
          <a:lstStyle/>
          <a:p>
            <a:pPr algn="ctr"/>
            <a:r>
              <a:rPr lang="en-US" sz="6000" dirty="0">
                <a:solidFill>
                  <a:srgbClr val="FFC000"/>
                </a:solidFill>
                <a:latin typeface="Franklin Gothic Demi" panose="020B0703020102020204" pitchFamily="34" charset="0"/>
              </a:rPr>
              <a:t>File Tab</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56043E78-AC2F-4340-A74B-0119B3E0A5D7}"/>
              </a:ext>
            </a:extLst>
          </p:cNvPr>
          <p:cNvSpPr>
            <a:spLocks noGrp="1"/>
          </p:cNvSpPr>
          <p:nvPr>
            <p:ph idx="1"/>
          </p:nvPr>
        </p:nvSpPr>
        <p:spPr>
          <a:xfrm>
            <a:off x="510208" y="2356610"/>
            <a:ext cx="5095461" cy="3040338"/>
          </a:xfrm>
        </p:spPr>
        <p:txBody>
          <a:bodyPr anchor="ctr">
            <a:normAutofit/>
          </a:bodyPr>
          <a:lstStyle/>
          <a:p>
            <a:pPr marL="0" indent="0">
              <a:buNone/>
            </a:pPr>
            <a:r>
              <a:rPr lang="en-US" sz="3600" dirty="0">
                <a:solidFill>
                  <a:schemeClr val="accent3"/>
                </a:solidFill>
                <a:latin typeface="Franklin Gothic Demi" panose="020B0703020102020204" pitchFamily="34" charset="0"/>
              </a:rPr>
              <a:t>The File tab is used to open new or existing worksheets. It is also used to save and print worksheets.</a:t>
            </a:r>
            <a:endParaRPr lang="en-IN" sz="3600" dirty="0">
              <a:solidFill>
                <a:schemeClr val="accent3"/>
              </a:solidFill>
              <a:latin typeface="Franklin Gothic Demi" panose="020B0703020102020204" pitchFamily="34" charset="0"/>
            </a:endParaRPr>
          </a:p>
        </p:txBody>
      </p:sp>
      <p:pic>
        <p:nvPicPr>
          <p:cNvPr id="5" name="Picture 4">
            <a:extLst>
              <a:ext uri="{FF2B5EF4-FFF2-40B4-BE49-F238E27FC236}">
                <a16:creationId xmlns:a16="http://schemas.microsoft.com/office/drawing/2014/main" id="{62E5B701-B9FA-4E7A-8DAE-984CC2FAD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669" y="2356610"/>
            <a:ext cx="6196800" cy="3040338"/>
          </a:xfrm>
          <a:prstGeom prst="rect">
            <a:avLst/>
          </a:prstGeom>
        </p:spPr>
      </p:pic>
      <p:pic>
        <p:nvPicPr>
          <p:cNvPr id="7" name="Slide 13">
            <a:hlinkClick r:id="" action="ppaction://media"/>
            <a:extLst>
              <a:ext uri="{FF2B5EF4-FFF2-40B4-BE49-F238E27FC236}">
                <a16:creationId xmlns:a16="http://schemas.microsoft.com/office/drawing/2014/main" id="{84308EA4-F3A9-4A30-9A00-997DE1CCF5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270245642"/>
      </p:ext>
    </p:extLst>
  </p:cSld>
  <p:clrMapOvr>
    <a:masterClrMapping/>
  </p:clrMapOvr>
  <mc:AlternateContent xmlns:mc="http://schemas.openxmlformats.org/markup-compatibility/2006" xmlns:p14="http://schemas.microsoft.com/office/powerpoint/2010/main">
    <mc:Choice Requires="p14">
      <p:transition spd="slow" p14:dur="2000" advTm="12486"/>
    </mc:Choice>
    <mc:Fallback xmlns="">
      <p:transition spd="slow" advTm="1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C8C6-903A-4456-A86E-7C0C1049FDEA}"/>
              </a:ext>
            </a:extLst>
          </p:cNvPr>
          <p:cNvSpPr>
            <a:spLocks noGrp="1"/>
          </p:cNvSpPr>
          <p:nvPr>
            <p:ph type="title"/>
          </p:nvPr>
        </p:nvSpPr>
        <p:spPr>
          <a:xfrm>
            <a:off x="1702904" y="106708"/>
            <a:ext cx="9031357" cy="946841"/>
          </a:xfrm>
        </p:spPr>
        <p:txBody>
          <a:bodyPr/>
          <a:lstStyle/>
          <a:p>
            <a:pPr algn="ctr"/>
            <a:r>
              <a:rPr lang="en-US" sz="6000" dirty="0">
                <a:solidFill>
                  <a:srgbClr val="FFC000"/>
                </a:solidFill>
                <a:latin typeface="Franklin Gothic Demi" panose="020B0703020102020204" pitchFamily="34" charset="0"/>
              </a:rPr>
              <a:t>Creating a New Workbook</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BBCFD895-DFE9-429A-932C-EB6DA12314E5}"/>
              </a:ext>
            </a:extLst>
          </p:cNvPr>
          <p:cNvSpPr>
            <a:spLocks noGrp="1"/>
          </p:cNvSpPr>
          <p:nvPr>
            <p:ph idx="1"/>
          </p:nvPr>
        </p:nvSpPr>
        <p:spPr>
          <a:xfrm>
            <a:off x="198783" y="1202634"/>
            <a:ext cx="4731025" cy="5548657"/>
          </a:xfrm>
        </p:spPr>
        <p:txBody>
          <a:bodyPr anchor="ctr">
            <a:normAutofit fontScale="85000" lnSpcReduction="20000"/>
          </a:bodyPr>
          <a:lstStyle/>
          <a:p>
            <a:pPr marL="0" indent="0">
              <a:buNone/>
            </a:pPr>
            <a:r>
              <a:rPr lang="en-US" sz="3200" dirty="0">
                <a:solidFill>
                  <a:schemeClr val="accent3"/>
                </a:solidFill>
                <a:latin typeface="Franklin Gothic Demi" panose="020B0703020102020204" pitchFamily="34" charset="0"/>
              </a:rPr>
              <a:t>To create a new workbook, follow these steps:</a:t>
            </a:r>
          </a:p>
          <a:p>
            <a:pPr marL="514350" indent="-514350">
              <a:buAutoNum type="arabicPeriod"/>
            </a:pPr>
            <a:r>
              <a:rPr lang="en-US" sz="3200" dirty="0">
                <a:solidFill>
                  <a:schemeClr val="accent3"/>
                </a:solidFill>
                <a:latin typeface="Franklin Gothic Demi" panose="020B0703020102020204" pitchFamily="34" charset="0"/>
              </a:rPr>
              <a:t>Click on the File tab.</a:t>
            </a:r>
          </a:p>
          <a:p>
            <a:pPr marL="514350" indent="-514350">
              <a:buAutoNum type="arabicPeriod"/>
            </a:pPr>
            <a:r>
              <a:rPr lang="en-US" sz="3200" dirty="0">
                <a:solidFill>
                  <a:schemeClr val="accent3"/>
                </a:solidFill>
                <a:latin typeface="Franklin Gothic Demi" panose="020B0703020102020204" pitchFamily="34" charset="0"/>
              </a:rPr>
              <a:t>Click on New from the list that opens.</a:t>
            </a:r>
          </a:p>
          <a:p>
            <a:pPr marL="514350" indent="-514350">
              <a:buAutoNum type="arabicPeriod"/>
            </a:pPr>
            <a:r>
              <a:rPr lang="en-US" sz="3200" dirty="0">
                <a:solidFill>
                  <a:schemeClr val="accent3"/>
                </a:solidFill>
                <a:latin typeface="Franklin Gothic Demi" panose="020B0703020102020204" pitchFamily="34" charset="0"/>
              </a:rPr>
              <a:t>Click on Blank workbook.</a:t>
            </a:r>
          </a:p>
          <a:p>
            <a:pPr marL="514350" indent="-514350">
              <a:buAutoNum type="arabicPeriod"/>
            </a:pPr>
            <a:r>
              <a:rPr lang="en-US" sz="3200" dirty="0">
                <a:solidFill>
                  <a:schemeClr val="accent3"/>
                </a:solidFill>
                <a:latin typeface="Franklin Gothic Demi" panose="020B0703020102020204" pitchFamily="34" charset="0"/>
              </a:rPr>
              <a:t>Click on the Create button</a:t>
            </a:r>
          </a:p>
          <a:p>
            <a:pPr marL="0" indent="0">
              <a:buNone/>
            </a:pPr>
            <a:endParaRPr lang="en-US" sz="3200" dirty="0">
              <a:solidFill>
                <a:schemeClr val="accent3"/>
              </a:solidFill>
              <a:latin typeface="Franklin Gothic Demi" panose="020B0703020102020204" pitchFamily="34" charset="0"/>
            </a:endParaRPr>
          </a:p>
          <a:p>
            <a:pPr marL="0" indent="0">
              <a:buNone/>
            </a:pPr>
            <a:r>
              <a:rPr lang="en-US" sz="3200" dirty="0">
                <a:solidFill>
                  <a:schemeClr val="accent3"/>
                </a:solidFill>
                <a:latin typeface="Franklin Gothic Demi" panose="020B0703020102020204" pitchFamily="34" charset="0"/>
              </a:rPr>
              <a:t>A blank workbook opens. By default, there will be three worksheets in the workbook. You can add more worksheets if you need to. You can select any worksheet with the help of the Sheet tabs </a:t>
            </a:r>
          </a:p>
        </p:txBody>
      </p:sp>
      <p:pic>
        <p:nvPicPr>
          <p:cNvPr id="5" name="Picture 4">
            <a:extLst>
              <a:ext uri="{FF2B5EF4-FFF2-40B4-BE49-F238E27FC236}">
                <a16:creationId xmlns:a16="http://schemas.microsoft.com/office/drawing/2014/main" id="{11184563-5D2F-4FA9-A3E9-9D54FD430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2074" y="1202634"/>
            <a:ext cx="7034797" cy="5387007"/>
          </a:xfrm>
          <a:prstGeom prst="rect">
            <a:avLst/>
          </a:prstGeom>
        </p:spPr>
      </p:pic>
      <p:pic>
        <p:nvPicPr>
          <p:cNvPr id="8" name="Slide 14">
            <a:hlinkClick r:id="" action="ppaction://media"/>
            <a:extLst>
              <a:ext uri="{FF2B5EF4-FFF2-40B4-BE49-F238E27FC236}">
                <a16:creationId xmlns:a16="http://schemas.microsoft.com/office/drawing/2014/main" id="{21DBC5C1-DCC5-407C-B4E2-4CB1A6FCE51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2796825492"/>
      </p:ext>
    </p:extLst>
  </p:cSld>
  <p:clrMapOvr>
    <a:masterClrMapping/>
  </p:clrMapOvr>
  <mc:AlternateContent xmlns:mc="http://schemas.openxmlformats.org/markup-compatibility/2006" xmlns:p14="http://schemas.microsoft.com/office/powerpoint/2010/main">
    <mc:Choice Requires="p14">
      <p:transition spd="slow" p14:dur="2000" advTm="39390"/>
    </mc:Choice>
    <mc:Fallback xmlns="">
      <p:transition spd="slow" advTm="3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par>
                                <p:cTn id="12" presetID="3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1000"/>
                                        <p:tgtEl>
                                          <p:spTgt spid="3">
                                            <p:txEl>
                                              <p:pRg st="6" end="6"/>
                                            </p:txEl>
                                          </p:spTgt>
                                        </p:tgtEl>
                                      </p:cBhvr>
                                    </p:animEffect>
                                    <p:anim calcmode="lin" valueType="num">
                                      <p:cBhvr>
                                        <p:cTn id="5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0"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44CC-240F-4E89-BEE7-E0A622596AB9}"/>
              </a:ext>
            </a:extLst>
          </p:cNvPr>
          <p:cNvSpPr>
            <a:spLocks noGrp="1"/>
          </p:cNvSpPr>
          <p:nvPr>
            <p:ph type="title"/>
          </p:nvPr>
        </p:nvSpPr>
        <p:spPr>
          <a:xfrm>
            <a:off x="838200" y="198783"/>
            <a:ext cx="10515600" cy="1016414"/>
          </a:xfrm>
        </p:spPr>
        <p:txBody>
          <a:bodyPr>
            <a:normAutofit/>
          </a:bodyPr>
          <a:lstStyle/>
          <a:p>
            <a:pPr marL="0" indent="0" algn="ctr"/>
            <a:r>
              <a:rPr lang="en-US" sz="6000" dirty="0">
                <a:solidFill>
                  <a:srgbClr val="FFC000"/>
                </a:solidFill>
                <a:latin typeface="Franklin Gothic Demi" panose="020B0703020102020204" pitchFamily="34" charset="0"/>
              </a:rPr>
              <a:t>Entering Data in a Worksheet</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16C77536-7449-4AC7-B7F8-24CE5F70F139}"/>
              </a:ext>
            </a:extLst>
          </p:cNvPr>
          <p:cNvSpPr>
            <a:spLocks noGrp="1"/>
          </p:cNvSpPr>
          <p:nvPr>
            <p:ph idx="1"/>
          </p:nvPr>
        </p:nvSpPr>
        <p:spPr>
          <a:xfrm>
            <a:off x="168966" y="1825625"/>
            <a:ext cx="5377069" cy="4833592"/>
          </a:xfrm>
        </p:spPr>
        <p:txBody>
          <a:bodyPr anchor="ctr">
            <a:normAutofit/>
          </a:bodyPr>
          <a:lstStyle/>
          <a:p>
            <a:pPr marL="0" indent="0">
              <a:buNone/>
            </a:pPr>
            <a:r>
              <a:rPr lang="en-US" dirty="0">
                <a:solidFill>
                  <a:schemeClr val="accent3"/>
                </a:solidFill>
                <a:latin typeface="Franklin Gothic Demi" panose="020B0703020102020204" pitchFamily="34" charset="0"/>
              </a:rPr>
              <a:t>To enter data in a worksheet, follow these steps: </a:t>
            </a:r>
          </a:p>
          <a:p>
            <a:pPr marL="457200" indent="-457200">
              <a:buAutoNum type="arabicPeriod"/>
            </a:pPr>
            <a:r>
              <a:rPr lang="en-US" dirty="0">
                <a:solidFill>
                  <a:schemeClr val="accent3"/>
                </a:solidFill>
                <a:latin typeface="Franklin Gothic Demi" panose="020B0703020102020204" pitchFamily="34" charset="0"/>
              </a:rPr>
              <a:t>Click on the cell where the data is to be entered and start typing.</a:t>
            </a:r>
          </a:p>
          <a:p>
            <a:pPr marL="457200" indent="-457200">
              <a:buAutoNum type="arabicPeriod"/>
            </a:pPr>
            <a:r>
              <a:rPr lang="en-US" dirty="0">
                <a:solidFill>
                  <a:schemeClr val="accent3"/>
                </a:solidFill>
                <a:latin typeface="Franklin Gothic Demi" panose="020B0703020102020204" pitchFamily="34" charset="0"/>
              </a:rPr>
              <a:t>After you finish typing, press the ENTER key. You  will move to the cell below the active cell. </a:t>
            </a:r>
          </a:p>
          <a:p>
            <a:pPr marL="457200" indent="-457200">
              <a:buAutoNum type="arabicPeriod"/>
            </a:pPr>
            <a:r>
              <a:rPr lang="en-US" dirty="0">
                <a:solidFill>
                  <a:schemeClr val="accent3"/>
                </a:solidFill>
                <a:latin typeface="Franklin Gothic Demi" panose="020B0703020102020204" pitchFamily="34" charset="0"/>
              </a:rPr>
              <a:t>To move to the adjacent cell, press the TAB key.</a:t>
            </a:r>
            <a:endParaRPr lang="en-IN" dirty="0">
              <a:solidFill>
                <a:schemeClr val="accent3"/>
              </a:solidFill>
              <a:latin typeface="Franklin Gothic Demi" panose="020B0703020102020204" pitchFamily="34" charset="0"/>
            </a:endParaRPr>
          </a:p>
        </p:txBody>
      </p:sp>
      <p:pic>
        <p:nvPicPr>
          <p:cNvPr id="5" name="Picture 4">
            <a:extLst>
              <a:ext uri="{FF2B5EF4-FFF2-40B4-BE49-F238E27FC236}">
                <a16:creationId xmlns:a16="http://schemas.microsoft.com/office/drawing/2014/main" id="{561ED6E1-2624-4559-901D-5E7E04319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862" y="2276060"/>
            <a:ext cx="5877339" cy="3673337"/>
          </a:xfrm>
          <a:prstGeom prst="rect">
            <a:avLst/>
          </a:prstGeom>
        </p:spPr>
      </p:pic>
      <p:pic>
        <p:nvPicPr>
          <p:cNvPr id="6" name="Slide 15">
            <a:hlinkClick r:id="" action="ppaction://media"/>
            <a:extLst>
              <a:ext uri="{FF2B5EF4-FFF2-40B4-BE49-F238E27FC236}">
                <a16:creationId xmlns:a16="http://schemas.microsoft.com/office/drawing/2014/main" id="{9B0C46E3-6F8D-4034-AF79-CB74C57F8D3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296988547"/>
      </p:ext>
    </p:extLst>
  </p:cSld>
  <p:clrMapOvr>
    <a:masterClrMapping/>
  </p:clrMapOvr>
  <mc:AlternateContent xmlns:mc="http://schemas.openxmlformats.org/markup-compatibility/2006" xmlns:p14="http://schemas.microsoft.com/office/powerpoint/2010/main">
    <mc:Choice Requires="p14">
      <p:transition spd="slow" p14:dur="2000" advTm="29317"/>
    </mc:Choice>
    <mc:Fallback xmlns="">
      <p:transition spd="slow" advTm="29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EB07-9B9B-4E53-A39B-911AD2476084}"/>
              </a:ext>
            </a:extLst>
          </p:cNvPr>
          <p:cNvSpPr>
            <a:spLocks noGrp="1"/>
          </p:cNvSpPr>
          <p:nvPr>
            <p:ph type="title"/>
          </p:nvPr>
        </p:nvSpPr>
        <p:spPr>
          <a:xfrm>
            <a:off x="3491948" y="183860"/>
            <a:ext cx="5015948" cy="994353"/>
          </a:xfrm>
        </p:spPr>
        <p:txBody>
          <a:bodyPr/>
          <a:lstStyle/>
          <a:p>
            <a:pPr algn="ctr"/>
            <a:r>
              <a:rPr lang="en-US" sz="6000" dirty="0">
                <a:solidFill>
                  <a:srgbClr val="FFC000"/>
                </a:solidFill>
                <a:latin typeface="Franklin Gothic Demi" panose="020B0703020102020204" pitchFamily="34" charset="0"/>
              </a:rPr>
              <a:t>Types of data </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41EE2535-95A5-4B28-B868-6FEA408E1D1B}"/>
              </a:ext>
            </a:extLst>
          </p:cNvPr>
          <p:cNvSpPr>
            <a:spLocks noGrp="1"/>
          </p:cNvSpPr>
          <p:nvPr>
            <p:ph idx="1"/>
          </p:nvPr>
        </p:nvSpPr>
        <p:spPr>
          <a:xfrm>
            <a:off x="132218" y="1464074"/>
            <a:ext cx="6480336" cy="994353"/>
          </a:xfrm>
        </p:spPr>
        <p:txBody>
          <a:bodyPr>
            <a:normAutofit fontScale="92500" lnSpcReduction="20000"/>
          </a:bodyPr>
          <a:lstStyle/>
          <a:p>
            <a:pPr marL="0" indent="0">
              <a:buNone/>
            </a:pPr>
            <a:r>
              <a:rPr lang="en-US" dirty="0">
                <a:solidFill>
                  <a:schemeClr val="accent3"/>
                </a:solidFill>
                <a:latin typeface="Franklin Gothic Demi" panose="020B0703020102020204" pitchFamily="34" charset="0"/>
              </a:rPr>
              <a:t>You can enter three types of data into an Excel worksheet - text, numbers and formulas</a:t>
            </a:r>
          </a:p>
        </p:txBody>
      </p:sp>
      <p:pic>
        <p:nvPicPr>
          <p:cNvPr id="5" name="Picture 4">
            <a:extLst>
              <a:ext uri="{FF2B5EF4-FFF2-40B4-BE49-F238E27FC236}">
                <a16:creationId xmlns:a16="http://schemas.microsoft.com/office/drawing/2014/main" id="{D6E9072C-C749-4593-BE02-73FE8CCF0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0056" y="1817200"/>
            <a:ext cx="5149726" cy="4817485"/>
          </a:xfrm>
          <a:prstGeom prst="rect">
            <a:avLst/>
          </a:prstGeom>
        </p:spPr>
      </p:pic>
      <p:sp>
        <p:nvSpPr>
          <p:cNvPr id="6" name="Content Placeholder 2">
            <a:extLst>
              <a:ext uri="{FF2B5EF4-FFF2-40B4-BE49-F238E27FC236}">
                <a16:creationId xmlns:a16="http://schemas.microsoft.com/office/drawing/2014/main" id="{20F2C623-E5FB-417D-A0F1-BEA7EF8A3FC7}"/>
              </a:ext>
            </a:extLst>
          </p:cNvPr>
          <p:cNvSpPr txBox="1">
            <a:spLocks/>
          </p:cNvSpPr>
          <p:nvPr/>
        </p:nvSpPr>
        <p:spPr>
          <a:xfrm>
            <a:off x="132218" y="2614664"/>
            <a:ext cx="6480338" cy="898558"/>
          </a:xfrm>
          <a:prstGeom prst="rect">
            <a:avLst/>
          </a:prstGeom>
          <a:solidFill>
            <a:srgbClr val="00B0F0"/>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solidFill>
                <a:latin typeface="Franklin Gothic Demi" panose="020B0703020102020204" pitchFamily="34" charset="0"/>
              </a:rPr>
              <a:t>Text: Text data can contain letters, numbers, spaces and special characters. Excel aligns text to the left of the cell. </a:t>
            </a:r>
          </a:p>
        </p:txBody>
      </p:sp>
      <p:sp>
        <p:nvSpPr>
          <p:cNvPr id="7" name="Content Placeholder 2">
            <a:extLst>
              <a:ext uri="{FF2B5EF4-FFF2-40B4-BE49-F238E27FC236}">
                <a16:creationId xmlns:a16="http://schemas.microsoft.com/office/drawing/2014/main" id="{988A2AEE-0A1B-4F00-9FF2-569AB897F237}"/>
              </a:ext>
            </a:extLst>
          </p:cNvPr>
          <p:cNvSpPr txBox="1">
            <a:spLocks/>
          </p:cNvSpPr>
          <p:nvPr/>
        </p:nvSpPr>
        <p:spPr>
          <a:xfrm>
            <a:off x="132218" y="3647383"/>
            <a:ext cx="6480338" cy="884800"/>
          </a:xfrm>
          <a:prstGeom prst="rect">
            <a:avLst/>
          </a:prstGeom>
          <a:solidFill>
            <a:srgbClr val="FFC000"/>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solidFill>
                <a:latin typeface="Franklin Gothic Demi" panose="020B0703020102020204" pitchFamily="34" charset="0"/>
              </a:rPr>
              <a:t>Numbers: Numbers consist of numerals such as 0, 1, 2, 3 and so on. Excel aligns numbers to the right of the cell. </a:t>
            </a:r>
            <a:endParaRPr lang="en-IN" sz="2000" dirty="0">
              <a:solidFill>
                <a:schemeClr val="tx1"/>
              </a:solidFill>
              <a:latin typeface="Franklin Gothic Demi" panose="020B0703020102020204" pitchFamily="34" charset="0"/>
            </a:endParaRPr>
          </a:p>
        </p:txBody>
      </p:sp>
      <p:sp>
        <p:nvSpPr>
          <p:cNvPr id="8" name="Content Placeholder 2">
            <a:extLst>
              <a:ext uri="{FF2B5EF4-FFF2-40B4-BE49-F238E27FC236}">
                <a16:creationId xmlns:a16="http://schemas.microsoft.com/office/drawing/2014/main" id="{75B830C2-4C30-44EC-814B-352182433C3A}"/>
              </a:ext>
            </a:extLst>
          </p:cNvPr>
          <p:cNvSpPr txBox="1">
            <a:spLocks/>
          </p:cNvSpPr>
          <p:nvPr/>
        </p:nvSpPr>
        <p:spPr>
          <a:xfrm>
            <a:off x="132218" y="5856374"/>
            <a:ext cx="6480336" cy="974062"/>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solidFill>
                <a:latin typeface="Franklin Gothic Demi" panose="020B0703020102020204" pitchFamily="34" charset="0"/>
              </a:rPr>
              <a:t>Formulas: Excel performs mathematical operations such as addition, subtraction, multiplication, average and percentage. </a:t>
            </a:r>
            <a:endParaRPr lang="en-IN" sz="2000" dirty="0">
              <a:solidFill>
                <a:schemeClr val="tx1"/>
              </a:solidFill>
              <a:latin typeface="Franklin Gothic Demi" panose="020B0703020102020204" pitchFamily="34" charset="0"/>
            </a:endParaRPr>
          </a:p>
        </p:txBody>
      </p:sp>
      <p:sp>
        <p:nvSpPr>
          <p:cNvPr id="9" name="Content Placeholder 2">
            <a:extLst>
              <a:ext uri="{FF2B5EF4-FFF2-40B4-BE49-F238E27FC236}">
                <a16:creationId xmlns:a16="http://schemas.microsoft.com/office/drawing/2014/main" id="{25131610-6D7E-4040-9329-43CABA070305}"/>
              </a:ext>
            </a:extLst>
          </p:cNvPr>
          <p:cNvSpPr txBox="1">
            <a:spLocks/>
          </p:cNvSpPr>
          <p:nvPr/>
        </p:nvSpPr>
        <p:spPr>
          <a:xfrm>
            <a:off x="132217" y="4662709"/>
            <a:ext cx="6480337" cy="1063139"/>
          </a:xfrm>
          <a:prstGeom prst="rect">
            <a:avLst/>
          </a:prstGeom>
          <a:solidFill>
            <a:srgbClr val="00B05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solidFill>
                <a:latin typeface="Franklin Gothic Demi" panose="020B0703020102020204" pitchFamily="34" charset="0"/>
              </a:rPr>
              <a:t>Special characters: Special characters are symbols such as =, $, ^, @ and so on. These are aligned to the left of the cell. </a:t>
            </a:r>
          </a:p>
        </p:txBody>
      </p:sp>
      <p:pic>
        <p:nvPicPr>
          <p:cNvPr id="13" name="Slide 16">
            <a:hlinkClick r:id="" action="ppaction://media"/>
            <a:extLst>
              <a:ext uri="{FF2B5EF4-FFF2-40B4-BE49-F238E27FC236}">
                <a16:creationId xmlns:a16="http://schemas.microsoft.com/office/drawing/2014/main" id="{3F3AAE09-F1C3-41FB-9ED5-5C47D206C55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876163599"/>
      </p:ext>
    </p:extLst>
  </p:cSld>
  <p:clrMapOvr>
    <a:masterClrMapping/>
  </p:clrMapOvr>
  <mc:AlternateContent xmlns:mc="http://schemas.openxmlformats.org/markup-compatibility/2006" xmlns:p14="http://schemas.microsoft.com/office/powerpoint/2010/main">
    <mc:Choice Requires="p14">
      <p:transition spd="slow" p14:dur="2000" advTm="64902"/>
    </mc:Choice>
    <mc:Fallback xmlns="">
      <p:transition spd="slow" advTm="6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5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4" fill="hold" display="0">
                  <p:stCondLst>
                    <p:cond delay="indefinite"/>
                  </p:stCondLst>
                  <p:endCondLst>
                    <p:cond evt="onStopAudio" delay="0">
                      <p:tgtEl>
                        <p:sldTgt/>
                      </p:tgtEl>
                    </p:cond>
                  </p:endCondLst>
                </p:cTn>
                <p:tgtEl>
                  <p:spTgt spid="13"/>
                </p:tgtEl>
              </p:cMediaNode>
            </p:audio>
          </p:childTnLst>
        </p:cTn>
      </p:par>
    </p:tnLst>
    <p:bldLst>
      <p:bldP spid="2" grpId="0"/>
      <p:bldP spid="3" grpId="0" build="p"/>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0589-BD5C-42BF-9733-966FDF0D2472}"/>
              </a:ext>
            </a:extLst>
          </p:cNvPr>
          <p:cNvSpPr>
            <a:spLocks noGrp="1"/>
          </p:cNvSpPr>
          <p:nvPr>
            <p:ph type="title"/>
          </p:nvPr>
        </p:nvSpPr>
        <p:spPr>
          <a:xfrm>
            <a:off x="838200" y="136526"/>
            <a:ext cx="10515600" cy="718240"/>
          </a:xfrm>
        </p:spPr>
        <p:txBody>
          <a:bodyPr>
            <a:normAutofit fontScale="90000"/>
          </a:bodyPr>
          <a:lstStyle/>
          <a:p>
            <a:pPr algn="ctr"/>
            <a:r>
              <a:rPr lang="en-US" sz="6000" dirty="0">
                <a:solidFill>
                  <a:srgbClr val="FFC000"/>
                </a:solidFill>
                <a:latin typeface="Franklin Gothic Demi" panose="020B0703020102020204" pitchFamily="34" charset="0"/>
              </a:rPr>
              <a:t>Performing Calculations </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15A727DF-DCC1-424A-B2D9-93BDE3CB9D39}"/>
              </a:ext>
            </a:extLst>
          </p:cNvPr>
          <p:cNvSpPr>
            <a:spLocks noGrp="1"/>
          </p:cNvSpPr>
          <p:nvPr>
            <p:ph idx="1"/>
          </p:nvPr>
        </p:nvSpPr>
        <p:spPr>
          <a:xfrm>
            <a:off x="196361" y="960921"/>
            <a:ext cx="11623461" cy="1325079"/>
          </a:xfrm>
        </p:spPr>
        <p:txBody>
          <a:bodyPr>
            <a:normAutofit/>
          </a:bodyPr>
          <a:lstStyle/>
          <a:p>
            <a:pPr marL="0" indent="0">
              <a:buNone/>
            </a:pPr>
            <a:r>
              <a:rPr lang="en-US" dirty="0">
                <a:solidFill>
                  <a:schemeClr val="accent3"/>
                </a:solidFill>
                <a:latin typeface="Franklin Gothic Demi" panose="020B0703020102020204" pitchFamily="34" charset="0"/>
              </a:rPr>
              <a:t>You can do mathematical operations such as addition, subtraction, multiplication and division in Excel. The operators used for doing calculations are listed in the table below:</a:t>
            </a:r>
            <a:endParaRPr lang="en-IN" dirty="0">
              <a:solidFill>
                <a:schemeClr val="accent3"/>
              </a:solidFill>
              <a:latin typeface="Franklin Gothic Demi" panose="020B0703020102020204" pitchFamily="34" charset="0"/>
            </a:endParaRPr>
          </a:p>
        </p:txBody>
      </p:sp>
      <p:graphicFrame>
        <p:nvGraphicFramePr>
          <p:cNvPr id="4" name="Table 4">
            <a:extLst>
              <a:ext uri="{FF2B5EF4-FFF2-40B4-BE49-F238E27FC236}">
                <a16:creationId xmlns:a16="http://schemas.microsoft.com/office/drawing/2014/main" id="{C3FB41B8-BCE2-4165-999F-8B72BDE1E18E}"/>
              </a:ext>
            </a:extLst>
          </p:cNvPr>
          <p:cNvGraphicFramePr>
            <a:graphicFrameLocks noGrp="1"/>
          </p:cNvGraphicFramePr>
          <p:nvPr>
            <p:extLst>
              <p:ext uri="{D42A27DB-BD31-4B8C-83A1-F6EECF244321}">
                <p14:modId xmlns:p14="http://schemas.microsoft.com/office/powerpoint/2010/main" val="2022755984"/>
              </p:ext>
            </p:extLst>
          </p:nvPr>
        </p:nvGraphicFramePr>
        <p:xfrm>
          <a:off x="196361" y="2541069"/>
          <a:ext cx="7320970" cy="4156075"/>
        </p:xfrm>
        <a:graphic>
          <a:graphicData uri="http://schemas.openxmlformats.org/drawingml/2006/table">
            <a:tbl>
              <a:tblPr firstRow="1" bandRow="1">
                <a:tableStyleId>{93296810-A885-4BE3-A3E7-6D5BEEA58F35}</a:tableStyleId>
              </a:tblPr>
              <a:tblGrid>
                <a:gridCol w="3660485">
                  <a:extLst>
                    <a:ext uri="{9D8B030D-6E8A-4147-A177-3AD203B41FA5}">
                      <a16:colId xmlns:a16="http://schemas.microsoft.com/office/drawing/2014/main" val="3701039929"/>
                    </a:ext>
                  </a:extLst>
                </a:gridCol>
                <a:gridCol w="3660485">
                  <a:extLst>
                    <a:ext uri="{9D8B030D-6E8A-4147-A177-3AD203B41FA5}">
                      <a16:colId xmlns:a16="http://schemas.microsoft.com/office/drawing/2014/main" val="4114411650"/>
                    </a:ext>
                  </a:extLst>
                </a:gridCol>
              </a:tblGrid>
              <a:tr h="1029397">
                <a:tc>
                  <a:txBody>
                    <a:bodyPr/>
                    <a:lstStyle/>
                    <a:p>
                      <a:pPr algn="ctr"/>
                      <a:r>
                        <a:rPr lang="en-US" sz="3200" dirty="0">
                          <a:latin typeface="Aharoni" panose="02010803020104030203" pitchFamily="2" charset="-79"/>
                          <a:cs typeface="Aharoni" panose="02010803020104030203" pitchFamily="2" charset="-79"/>
                        </a:rPr>
                        <a:t>OPERATOR</a:t>
                      </a:r>
                      <a:endParaRPr lang="en-IN" sz="3200" dirty="0">
                        <a:latin typeface="Aharoni" panose="02010803020104030203" pitchFamily="2" charset="-79"/>
                        <a:cs typeface="Aharoni" panose="02010803020104030203" pitchFamily="2" charset="-79"/>
                      </a:endParaRPr>
                    </a:p>
                  </a:txBody>
                  <a:tcPr anchor="ctr"/>
                </a:tc>
                <a:tc>
                  <a:txBody>
                    <a:bodyPr/>
                    <a:lstStyle/>
                    <a:p>
                      <a:pPr algn="ctr"/>
                      <a:r>
                        <a:rPr lang="en-US" sz="3200" dirty="0">
                          <a:latin typeface="Aharoni" panose="02010803020104030203" pitchFamily="2" charset="-79"/>
                          <a:cs typeface="Aharoni" panose="02010803020104030203" pitchFamily="2" charset="-79"/>
                        </a:rPr>
                        <a:t>COMMAND IN EXCEL</a:t>
                      </a:r>
                      <a:endParaRPr lang="en-IN" sz="3200" dirty="0">
                        <a:latin typeface="Aharoni" panose="02010803020104030203" pitchFamily="2" charset="-79"/>
                        <a:cs typeface="Aharoni" panose="02010803020104030203" pitchFamily="2" charset="-79"/>
                      </a:endParaRPr>
                    </a:p>
                  </a:txBody>
                  <a:tcPr anchor="ctr"/>
                </a:tc>
                <a:extLst>
                  <a:ext uri="{0D108BD9-81ED-4DB2-BD59-A6C34878D82A}">
                    <a16:rowId xmlns:a16="http://schemas.microsoft.com/office/drawing/2014/main" val="2918762109"/>
                  </a:ext>
                </a:extLst>
              </a:tr>
              <a:tr h="502031">
                <a:tc>
                  <a:txBody>
                    <a:bodyPr/>
                    <a:lstStyle/>
                    <a:p>
                      <a:pPr algn="ctr"/>
                      <a:r>
                        <a:rPr lang="en-US" sz="2400" dirty="0"/>
                        <a:t>Brackets</a:t>
                      </a:r>
                      <a:endParaRPr lang="en-IN" sz="2400" dirty="0"/>
                    </a:p>
                  </a:txBody>
                  <a:tcPr anchor="ctr"/>
                </a:tc>
                <a:tc>
                  <a:txBody>
                    <a:bodyPr/>
                    <a:lstStyle/>
                    <a:p>
                      <a:pPr algn="ctr"/>
                      <a:r>
                        <a:rPr lang="en-US" sz="2400" dirty="0"/>
                        <a:t>( )</a:t>
                      </a:r>
                      <a:endParaRPr lang="en-IN" sz="2400" dirty="0"/>
                    </a:p>
                  </a:txBody>
                  <a:tcPr anchor="ctr"/>
                </a:tc>
                <a:extLst>
                  <a:ext uri="{0D108BD9-81ED-4DB2-BD59-A6C34878D82A}">
                    <a16:rowId xmlns:a16="http://schemas.microsoft.com/office/drawing/2014/main" val="1900717480"/>
                  </a:ext>
                </a:extLst>
              </a:tr>
              <a:tr h="502031">
                <a:tc>
                  <a:txBody>
                    <a:bodyPr/>
                    <a:lstStyle/>
                    <a:p>
                      <a:pPr algn="ctr"/>
                      <a:r>
                        <a:rPr lang="en-US" sz="2400" dirty="0"/>
                        <a:t>Order (Power)</a:t>
                      </a:r>
                      <a:endParaRPr lang="en-IN" sz="2400" dirty="0"/>
                    </a:p>
                  </a:txBody>
                  <a:tcPr anchor="ctr"/>
                </a:tc>
                <a:tc>
                  <a:txBody>
                    <a:bodyPr/>
                    <a:lstStyle/>
                    <a:p>
                      <a:pPr algn="ctr"/>
                      <a:r>
                        <a:rPr lang="en-IN" sz="2400" dirty="0">
                          <a:latin typeface="Centaur" panose="02030504050205020304" pitchFamily="18" charset="0"/>
                        </a:rPr>
                        <a:t>^</a:t>
                      </a:r>
                      <a:endParaRPr lang="en-IN" sz="2400" dirty="0"/>
                    </a:p>
                  </a:txBody>
                  <a:tcPr anchor="ctr"/>
                </a:tc>
                <a:extLst>
                  <a:ext uri="{0D108BD9-81ED-4DB2-BD59-A6C34878D82A}">
                    <a16:rowId xmlns:a16="http://schemas.microsoft.com/office/drawing/2014/main" val="554350091"/>
                  </a:ext>
                </a:extLst>
              </a:tr>
              <a:tr h="502031">
                <a:tc>
                  <a:txBody>
                    <a:bodyPr/>
                    <a:lstStyle/>
                    <a:p>
                      <a:pPr algn="ctr"/>
                      <a:r>
                        <a:rPr lang="en-US" sz="2400" dirty="0"/>
                        <a:t>Divide</a:t>
                      </a:r>
                      <a:endParaRPr lang="en-IN" sz="2400" dirty="0"/>
                    </a:p>
                  </a:txBody>
                  <a:tcPr anchor="ctr"/>
                </a:tc>
                <a:tc>
                  <a:txBody>
                    <a:bodyPr/>
                    <a:lstStyle/>
                    <a:p>
                      <a:pPr algn="ctr"/>
                      <a:r>
                        <a:rPr lang="en-US" sz="2400" dirty="0"/>
                        <a:t>/</a:t>
                      </a:r>
                      <a:endParaRPr lang="en-IN" sz="2400" dirty="0"/>
                    </a:p>
                  </a:txBody>
                  <a:tcPr anchor="ctr"/>
                </a:tc>
                <a:extLst>
                  <a:ext uri="{0D108BD9-81ED-4DB2-BD59-A6C34878D82A}">
                    <a16:rowId xmlns:a16="http://schemas.microsoft.com/office/drawing/2014/main" val="2371799651"/>
                  </a:ext>
                </a:extLst>
              </a:tr>
              <a:tr h="502031">
                <a:tc>
                  <a:txBody>
                    <a:bodyPr/>
                    <a:lstStyle/>
                    <a:p>
                      <a:pPr algn="ctr"/>
                      <a:r>
                        <a:rPr lang="en-US" sz="2400" dirty="0"/>
                        <a:t>Multiply</a:t>
                      </a:r>
                      <a:endParaRPr lang="en-IN" sz="2400" dirty="0"/>
                    </a:p>
                  </a:txBody>
                  <a:tcPr anchor="ctr"/>
                </a:tc>
                <a:tc>
                  <a:txBody>
                    <a:bodyPr/>
                    <a:lstStyle/>
                    <a:p>
                      <a:pPr algn="ctr"/>
                      <a:r>
                        <a:rPr lang="en-US" sz="2400" dirty="0"/>
                        <a:t>*</a:t>
                      </a:r>
                      <a:endParaRPr lang="en-IN" sz="2400" dirty="0"/>
                    </a:p>
                  </a:txBody>
                  <a:tcPr anchor="ctr"/>
                </a:tc>
                <a:extLst>
                  <a:ext uri="{0D108BD9-81ED-4DB2-BD59-A6C34878D82A}">
                    <a16:rowId xmlns:a16="http://schemas.microsoft.com/office/drawing/2014/main" val="2330853922"/>
                  </a:ext>
                </a:extLst>
              </a:tr>
              <a:tr h="502031">
                <a:tc>
                  <a:txBody>
                    <a:bodyPr/>
                    <a:lstStyle/>
                    <a:p>
                      <a:pPr algn="ctr"/>
                      <a:r>
                        <a:rPr lang="en-US" sz="2400" dirty="0"/>
                        <a:t>Add </a:t>
                      </a:r>
                      <a:endParaRPr lang="en-IN" sz="2400" dirty="0"/>
                    </a:p>
                  </a:txBody>
                  <a:tcPr anchor="ctr"/>
                </a:tc>
                <a:tc>
                  <a:txBody>
                    <a:bodyPr/>
                    <a:lstStyle/>
                    <a:p>
                      <a:pPr algn="ctr"/>
                      <a:r>
                        <a:rPr lang="en-US" sz="2400" dirty="0"/>
                        <a:t>+</a:t>
                      </a:r>
                      <a:endParaRPr lang="en-IN" sz="2400" dirty="0"/>
                    </a:p>
                  </a:txBody>
                  <a:tcPr anchor="ctr"/>
                </a:tc>
                <a:extLst>
                  <a:ext uri="{0D108BD9-81ED-4DB2-BD59-A6C34878D82A}">
                    <a16:rowId xmlns:a16="http://schemas.microsoft.com/office/drawing/2014/main" val="3835015638"/>
                  </a:ext>
                </a:extLst>
              </a:tr>
              <a:tr h="558815">
                <a:tc>
                  <a:txBody>
                    <a:bodyPr/>
                    <a:lstStyle/>
                    <a:p>
                      <a:pPr algn="ctr"/>
                      <a:r>
                        <a:rPr lang="en-US" sz="2400" dirty="0"/>
                        <a:t>Subtract</a:t>
                      </a:r>
                      <a:endParaRPr lang="en-IN" sz="2400" dirty="0"/>
                    </a:p>
                  </a:txBody>
                  <a:tcPr anchor="ctr"/>
                </a:tc>
                <a:tc>
                  <a:txBody>
                    <a:bodyPr/>
                    <a:lstStyle/>
                    <a:p>
                      <a:pPr algn="ctr"/>
                      <a:r>
                        <a:rPr lang="en-US" sz="3200" b="1" dirty="0">
                          <a:latin typeface="Centaur" panose="02030504050205020304" pitchFamily="18" charset="0"/>
                        </a:rPr>
                        <a:t>-</a:t>
                      </a:r>
                      <a:endParaRPr lang="en-IN" sz="3200" b="1" dirty="0"/>
                    </a:p>
                  </a:txBody>
                  <a:tcPr anchor="ctr"/>
                </a:tc>
                <a:extLst>
                  <a:ext uri="{0D108BD9-81ED-4DB2-BD59-A6C34878D82A}">
                    <a16:rowId xmlns:a16="http://schemas.microsoft.com/office/drawing/2014/main" val="3708917421"/>
                  </a:ext>
                </a:extLst>
              </a:tr>
            </a:tbl>
          </a:graphicData>
        </a:graphic>
      </p:graphicFrame>
      <p:sp>
        <p:nvSpPr>
          <p:cNvPr id="5" name="Content Placeholder 2">
            <a:extLst>
              <a:ext uri="{FF2B5EF4-FFF2-40B4-BE49-F238E27FC236}">
                <a16:creationId xmlns:a16="http://schemas.microsoft.com/office/drawing/2014/main" id="{6349A870-7F89-4079-B9A5-0F230936D8A0}"/>
              </a:ext>
            </a:extLst>
          </p:cNvPr>
          <p:cNvSpPr txBox="1">
            <a:spLocks/>
          </p:cNvSpPr>
          <p:nvPr/>
        </p:nvSpPr>
        <p:spPr>
          <a:xfrm>
            <a:off x="7738712" y="3429000"/>
            <a:ext cx="4256927" cy="28713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3"/>
                </a:solidFill>
                <a:latin typeface="Franklin Gothic Demi" panose="020B0703020102020204" pitchFamily="34" charset="0"/>
              </a:rPr>
              <a:t>Remember: </a:t>
            </a:r>
          </a:p>
          <a:p>
            <a:pPr marL="514350" indent="-514350">
              <a:buFont typeface="Arial" panose="020B0604020202020204" pitchFamily="34" charset="0"/>
              <a:buAutoNum type="arabicPeriod"/>
            </a:pPr>
            <a:r>
              <a:rPr lang="en-US" dirty="0">
                <a:solidFill>
                  <a:schemeClr val="accent3"/>
                </a:solidFill>
                <a:latin typeface="Franklin Gothic Demi" panose="020B0703020102020204" pitchFamily="34" charset="0"/>
              </a:rPr>
              <a:t>A formula starts with an equal sign (=). </a:t>
            </a:r>
          </a:p>
          <a:p>
            <a:pPr marL="514350" indent="-514350">
              <a:buFont typeface="Arial" panose="020B0604020202020204" pitchFamily="34" charset="0"/>
              <a:buAutoNum type="arabicPeriod"/>
            </a:pPr>
            <a:r>
              <a:rPr lang="en-US" dirty="0">
                <a:solidFill>
                  <a:schemeClr val="accent3"/>
                </a:solidFill>
                <a:latin typeface="Franklin Gothic Demi" panose="020B0703020102020204" pitchFamily="34" charset="0"/>
              </a:rPr>
              <a:t>Excel will calculate the sum as per the BODMAS rule.</a:t>
            </a:r>
            <a:endParaRPr lang="en-IN" dirty="0">
              <a:solidFill>
                <a:schemeClr val="accent3"/>
              </a:solidFill>
              <a:latin typeface="Franklin Gothic Demi" panose="020B0703020102020204" pitchFamily="34" charset="0"/>
            </a:endParaRPr>
          </a:p>
        </p:txBody>
      </p:sp>
      <p:pic>
        <p:nvPicPr>
          <p:cNvPr id="9" name="Slide 17">
            <a:hlinkClick r:id="" action="ppaction://media"/>
            <a:extLst>
              <a:ext uri="{FF2B5EF4-FFF2-40B4-BE49-F238E27FC236}">
                <a16:creationId xmlns:a16="http://schemas.microsoft.com/office/drawing/2014/main" id="{F25478E2-ACE5-44AB-B9D9-5E833E323A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299058003"/>
      </p:ext>
    </p:extLst>
  </p:cSld>
  <p:clrMapOvr>
    <a:masterClrMapping/>
  </p:clrMapOvr>
  <mc:AlternateContent xmlns:mc="http://schemas.openxmlformats.org/markup-compatibility/2006" xmlns:p14="http://schemas.microsoft.com/office/powerpoint/2010/main">
    <mc:Choice Requires="p14">
      <p:transition spd="slow" p14:dur="2000" advTm="28166"/>
    </mc:Choice>
    <mc:Fallback xmlns="">
      <p:transition spd="slow" advTm="2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7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9"/>
                </p:tgtEl>
              </p:cMediaNode>
            </p:audio>
          </p:childTnLst>
        </p:cTn>
      </p:par>
    </p:tnLst>
    <p:bldLst>
      <p:bldP spid="2" grpId="0"/>
      <p:bldP spid="3"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3339-6395-4B02-862C-251684791A44}"/>
              </a:ext>
            </a:extLst>
          </p:cNvPr>
          <p:cNvSpPr>
            <a:spLocks noGrp="1"/>
          </p:cNvSpPr>
          <p:nvPr>
            <p:ph type="title"/>
          </p:nvPr>
        </p:nvSpPr>
        <p:spPr>
          <a:xfrm>
            <a:off x="2705501" y="141205"/>
            <a:ext cx="6178617" cy="920850"/>
          </a:xfrm>
        </p:spPr>
        <p:txBody>
          <a:bodyPr>
            <a:normAutofit fontScale="90000"/>
          </a:bodyPr>
          <a:lstStyle/>
          <a:p>
            <a:pPr algn="ctr"/>
            <a:r>
              <a:rPr lang="en-US" sz="6000" dirty="0">
                <a:solidFill>
                  <a:srgbClr val="FFC000"/>
                </a:solidFill>
                <a:latin typeface="Franklin Gothic Demi" panose="020B0703020102020204" pitchFamily="34" charset="0"/>
              </a:rPr>
              <a:t>Saving a Workbook</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D0643CD5-6763-4E9E-BD34-906A5B567B1B}"/>
              </a:ext>
            </a:extLst>
          </p:cNvPr>
          <p:cNvSpPr>
            <a:spLocks noGrp="1"/>
          </p:cNvSpPr>
          <p:nvPr>
            <p:ph idx="1"/>
          </p:nvPr>
        </p:nvSpPr>
        <p:spPr>
          <a:xfrm>
            <a:off x="134755" y="1501541"/>
            <a:ext cx="4427620" cy="4158114"/>
          </a:xfrm>
        </p:spPr>
        <p:txBody>
          <a:bodyPr>
            <a:normAutofit/>
          </a:bodyPr>
          <a:lstStyle/>
          <a:p>
            <a:pPr marL="0" indent="0">
              <a:buNone/>
            </a:pPr>
            <a:r>
              <a:rPr lang="en-US" sz="2400" dirty="0">
                <a:solidFill>
                  <a:schemeClr val="accent3"/>
                </a:solidFill>
                <a:latin typeface="Franklin Gothic Demi" panose="020B0703020102020204" pitchFamily="34" charset="0"/>
              </a:rPr>
              <a:t>To save your workbook, follow these steps</a:t>
            </a:r>
          </a:p>
          <a:p>
            <a:pPr marL="457200" indent="-457200">
              <a:buAutoNum type="arabicPeriod"/>
            </a:pPr>
            <a:r>
              <a:rPr lang="en-US" sz="2400" dirty="0">
                <a:solidFill>
                  <a:schemeClr val="accent3"/>
                </a:solidFill>
                <a:latin typeface="Franklin Gothic Demi" panose="020B0703020102020204" pitchFamily="34" charset="0"/>
              </a:rPr>
              <a:t>Click on the File tab.</a:t>
            </a:r>
          </a:p>
          <a:p>
            <a:pPr marL="457200" indent="-457200">
              <a:buAutoNum type="arabicPeriod"/>
            </a:pPr>
            <a:r>
              <a:rPr lang="en-US" sz="2400" dirty="0">
                <a:solidFill>
                  <a:schemeClr val="accent3"/>
                </a:solidFill>
                <a:latin typeface="Franklin Gothic Demi" panose="020B0703020102020204" pitchFamily="34" charset="0"/>
              </a:rPr>
              <a:t>Under the File tab, click on the Save option. The Save As dialog box opens.</a:t>
            </a:r>
          </a:p>
          <a:p>
            <a:pPr marL="457200" indent="-457200">
              <a:buAutoNum type="arabicPeriod"/>
            </a:pPr>
            <a:r>
              <a:rPr lang="en-US" sz="2400" dirty="0">
                <a:solidFill>
                  <a:schemeClr val="accent3"/>
                </a:solidFill>
                <a:latin typeface="Franklin Gothic Demi" panose="020B0703020102020204" pitchFamily="34" charset="0"/>
              </a:rPr>
              <a:t>Enter a file name.</a:t>
            </a:r>
          </a:p>
          <a:p>
            <a:pPr marL="457200" indent="-457200">
              <a:buAutoNum type="arabicPeriod"/>
            </a:pPr>
            <a:r>
              <a:rPr lang="en-US" sz="2400" dirty="0">
                <a:solidFill>
                  <a:schemeClr val="accent3"/>
                </a:solidFill>
                <a:latin typeface="Franklin Gothic Demi" panose="020B0703020102020204" pitchFamily="34" charset="0"/>
              </a:rPr>
              <a:t>Click on the Save button. Your workbook is now saved. </a:t>
            </a:r>
          </a:p>
        </p:txBody>
      </p:sp>
      <p:sp>
        <p:nvSpPr>
          <p:cNvPr id="6" name="Content Placeholder 2">
            <a:extLst>
              <a:ext uri="{FF2B5EF4-FFF2-40B4-BE49-F238E27FC236}">
                <a16:creationId xmlns:a16="http://schemas.microsoft.com/office/drawing/2014/main" id="{A27DACF2-8AA1-47CD-B10A-895F8AA729CC}"/>
              </a:ext>
            </a:extLst>
          </p:cNvPr>
          <p:cNvSpPr txBox="1">
            <a:spLocks/>
          </p:cNvSpPr>
          <p:nvPr/>
        </p:nvSpPr>
        <p:spPr>
          <a:xfrm>
            <a:off x="134755" y="5659655"/>
            <a:ext cx="4427620" cy="1057140"/>
          </a:xfrm>
          <a:prstGeom prst="rect">
            <a:avLst/>
          </a:prstGeom>
          <a:solidFill>
            <a:srgbClr val="FFC000"/>
          </a:solidFill>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solidFill>
                <a:latin typeface="Franklin Gothic Demi" panose="020B0703020102020204" pitchFamily="34" charset="0"/>
              </a:rPr>
              <a:t>Remember: an Excel workbook is saved with the extension .xlsx</a:t>
            </a:r>
            <a:endParaRPr lang="en-IN" dirty="0">
              <a:solidFill>
                <a:schemeClr val="tx1"/>
              </a:solidFill>
              <a:latin typeface="Franklin Gothic Demi" panose="020B0703020102020204" pitchFamily="34" charset="0"/>
            </a:endParaRPr>
          </a:p>
        </p:txBody>
      </p:sp>
      <p:pic>
        <p:nvPicPr>
          <p:cNvPr id="7" name="Slide 18">
            <a:hlinkClick r:id="" action="ppaction://media"/>
            <a:extLst>
              <a:ext uri="{FF2B5EF4-FFF2-40B4-BE49-F238E27FC236}">
                <a16:creationId xmlns:a16="http://schemas.microsoft.com/office/drawing/2014/main" id="{B559ED65-5DF7-4C0D-8F21-2D799E72FD6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892800" y="3225800"/>
            <a:ext cx="406400" cy="406400"/>
          </a:xfrm>
          <a:prstGeom prst="rect">
            <a:avLst/>
          </a:prstGeom>
        </p:spPr>
      </p:pic>
      <p:pic>
        <p:nvPicPr>
          <p:cNvPr id="8" name="Picture 7">
            <a:extLst>
              <a:ext uri="{FF2B5EF4-FFF2-40B4-BE49-F238E27FC236}">
                <a16:creationId xmlns:a16="http://schemas.microsoft.com/office/drawing/2014/main" id="{0A2D40B7-C6AE-45DB-B792-45535864F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1210" y="1501541"/>
            <a:ext cx="7430516" cy="5215254"/>
          </a:xfrm>
          <a:prstGeom prst="rect">
            <a:avLst/>
          </a:prstGeom>
        </p:spPr>
      </p:pic>
    </p:spTree>
    <p:custDataLst>
      <p:tags r:id="rId1"/>
    </p:custDataLst>
    <p:extLst>
      <p:ext uri="{BB962C8B-B14F-4D97-AF65-F5344CB8AC3E}">
        <p14:creationId xmlns:p14="http://schemas.microsoft.com/office/powerpoint/2010/main" val="941108803"/>
      </p:ext>
    </p:extLst>
  </p:cSld>
  <p:clrMapOvr>
    <a:masterClrMapping/>
  </p:clrMapOvr>
  <mc:AlternateContent xmlns:mc="http://schemas.openxmlformats.org/markup-compatibility/2006" xmlns:p14="http://schemas.microsoft.com/office/powerpoint/2010/main">
    <mc:Choice Requires="p14">
      <p:transition spd="slow" p14:dur="2000" advTm="36483"/>
    </mc:Choice>
    <mc:Fallback xmlns="">
      <p:transition spd="slow" advTm="36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3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1000" fill="hold"/>
                                        <p:tgtEl>
                                          <p:spTgt spid="6"/>
                                        </p:tgtEl>
                                        <p:attrNameLst>
                                          <p:attrName>ppt_x</p:attrName>
                                        </p:attrNameLst>
                                      </p:cBhvr>
                                      <p:tavLst>
                                        <p:tav tm="0">
                                          <p:val>
                                            <p:strVal val="0-#ppt_w/2"/>
                                          </p:val>
                                        </p:tav>
                                        <p:tav tm="100000">
                                          <p:val>
                                            <p:strVal val="#ppt_x"/>
                                          </p:val>
                                        </p:tav>
                                      </p:tavLst>
                                    </p:anim>
                                    <p:anim calcmode="lin" valueType="num">
                                      <p:cBhvr additive="base">
                                        <p:cTn id="5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0"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FC80-3F6A-4BB9-9341-E2A4E02D0F4A}"/>
              </a:ext>
            </a:extLst>
          </p:cNvPr>
          <p:cNvSpPr>
            <a:spLocks noGrp="1"/>
          </p:cNvSpPr>
          <p:nvPr>
            <p:ph type="title"/>
          </p:nvPr>
        </p:nvSpPr>
        <p:spPr>
          <a:xfrm>
            <a:off x="1779104" y="206943"/>
            <a:ext cx="9044609" cy="1055327"/>
          </a:xfrm>
        </p:spPr>
        <p:txBody>
          <a:bodyPr>
            <a:normAutofit fontScale="90000"/>
          </a:bodyPr>
          <a:lstStyle/>
          <a:p>
            <a:pPr algn="ctr"/>
            <a:r>
              <a:rPr lang="en-US" sz="6000" dirty="0">
                <a:solidFill>
                  <a:srgbClr val="FFC000"/>
                </a:solidFill>
                <a:latin typeface="Franklin Gothic Demi" panose="020B0703020102020204" pitchFamily="34" charset="0"/>
              </a:rPr>
              <a:t>Opening A Saved Workbook</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D24ACD89-D8C4-4538-BD1F-F71D7013D739}"/>
              </a:ext>
            </a:extLst>
          </p:cNvPr>
          <p:cNvSpPr>
            <a:spLocks noGrp="1"/>
          </p:cNvSpPr>
          <p:nvPr>
            <p:ph idx="1"/>
          </p:nvPr>
        </p:nvSpPr>
        <p:spPr>
          <a:xfrm>
            <a:off x="163630" y="1690688"/>
            <a:ext cx="5263135" cy="4960369"/>
          </a:xfrm>
        </p:spPr>
        <p:txBody>
          <a:bodyPr anchor="ctr">
            <a:normAutofit/>
          </a:bodyPr>
          <a:lstStyle/>
          <a:p>
            <a:pPr marL="0" indent="0">
              <a:buNone/>
            </a:pPr>
            <a:r>
              <a:rPr lang="en-US" sz="3200" dirty="0">
                <a:solidFill>
                  <a:schemeClr val="accent3"/>
                </a:solidFill>
                <a:latin typeface="Franklin Gothic Demi" panose="020B0703020102020204" pitchFamily="34" charset="0"/>
              </a:rPr>
              <a:t>To open a saved workbook, follow these steps:</a:t>
            </a:r>
          </a:p>
          <a:p>
            <a:pPr marL="742950" indent="-742950">
              <a:buAutoNum type="arabicPeriod"/>
            </a:pPr>
            <a:r>
              <a:rPr lang="en-US" sz="3200" dirty="0">
                <a:solidFill>
                  <a:schemeClr val="accent3"/>
                </a:solidFill>
                <a:latin typeface="Franklin Gothic Demi" panose="020B0703020102020204" pitchFamily="34" charset="0"/>
              </a:rPr>
              <a:t>Click on the File tab.</a:t>
            </a:r>
          </a:p>
          <a:p>
            <a:pPr marL="742950" indent="-742950">
              <a:buAutoNum type="arabicPeriod"/>
            </a:pPr>
            <a:r>
              <a:rPr lang="en-US" sz="3200" dirty="0">
                <a:solidFill>
                  <a:schemeClr val="accent3"/>
                </a:solidFill>
                <a:latin typeface="Franklin Gothic Demi" panose="020B0703020102020204" pitchFamily="34" charset="0"/>
              </a:rPr>
              <a:t>Under the File tab, click on the Open option. The Open option dialog box appears.</a:t>
            </a:r>
          </a:p>
          <a:p>
            <a:pPr marL="742950" indent="-742950">
              <a:buAutoNum type="arabicPeriod"/>
            </a:pPr>
            <a:r>
              <a:rPr lang="en-US" sz="3200" dirty="0">
                <a:solidFill>
                  <a:schemeClr val="accent3"/>
                </a:solidFill>
                <a:latin typeface="Franklin Gothic Demi" panose="020B0703020102020204" pitchFamily="34" charset="0"/>
              </a:rPr>
              <a:t>Select the workbook and click on Open.</a:t>
            </a:r>
            <a:endParaRPr lang="en-IN" sz="3200" dirty="0">
              <a:solidFill>
                <a:schemeClr val="accent3"/>
              </a:solidFill>
              <a:latin typeface="Franklin Gothic Demi" panose="020B0703020102020204" pitchFamily="34" charset="0"/>
            </a:endParaRPr>
          </a:p>
        </p:txBody>
      </p:sp>
      <p:pic>
        <p:nvPicPr>
          <p:cNvPr id="7" name="Slide 19">
            <a:hlinkClick r:id="" action="ppaction://media"/>
            <a:extLst>
              <a:ext uri="{FF2B5EF4-FFF2-40B4-BE49-F238E27FC236}">
                <a16:creationId xmlns:a16="http://schemas.microsoft.com/office/drawing/2014/main" id="{34003975-ECEA-4A66-8C2D-BCE08546395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892800" y="3225800"/>
            <a:ext cx="406400" cy="406400"/>
          </a:xfrm>
          <a:prstGeom prst="rect">
            <a:avLst/>
          </a:prstGeom>
        </p:spPr>
      </p:pic>
      <p:pic>
        <p:nvPicPr>
          <p:cNvPr id="6" name="Picture 5">
            <a:extLst>
              <a:ext uri="{FF2B5EF4-FFF2-40B4-BE49-F238E27FC236}">
                <a16:creationId xmlns:a16="http://schemas.microsoft.com/office/drawing/2014/main" id="{4D294158-084E-42EF-88C9-A0A0DB19BB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6278" y="1779105"/>
            <a:ext cx="6601603" cy="4253948"/>
          </a:xfrm>
          <a:prstGeom prst="rect">
            <a:avLst/>
          </a:prstGeom>
        </p:spPr>
      </p:pic>
    </p:spTree>
    <p:custDataLst>
      <p:tags r:id="rId1"/>
    </p:custDataLst>
    <p:extLst>
      <p:ext uri="{BB962C8B-B14F-4D97-AF65-F5344CB8AC3E}">
        <p14:creationId xmlns:p14="http://schemas.microsoft.com/office/powerpoint/2010/main" val="2525858639"/>
      </p:ext>
    </p:extLst>
  </p:cSld>
  <p:clrMapOvr>
    <a:masterClrMapping/>
  </p:clrMapOvr>
  <mc:AlternateContent xmlns:mc="http://schemas.openxmlformats.org/markup-compatibility/2006" xmlns:p14="http://schemas.microsoft.com/office/powerpoint/2010/main">
    <mc:Choice Requires="p14">
      <p:transition spd="slow" p14:dur="2000" advTm="26190"/>
    </mc:Choice>
    <mc:Fallback xmlns="">
      <p:transition spd="slow" advTm="2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8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BD8810-D382-40F3-85DD-E14A75143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393"/>
            <a:ext cx="12191999" cy="6875393"/>
          </a:xfrm>
          <a:prstGeom prst="rect">
            <a:avLst/>
          </a:prstGeom>
        </p:spPr>
      </p:pic>
      <p:sp>
        <p:nvSpPr>
          <p:cNvPr id="2" name="Title 1">
            <a:extLst>
              <a:ext uri="{FF2B5EF4-FFF2-40B4-BE49-F238E27FC236}">
                <a16:creationId xmlns:a16="http://schemas.microsoft.com/office/drawing/2014/main" id="{EDFB9347-837E-4BD5-8FB7-D8D8826736FD}"/>
              </a:ext>
            </a:extLst>
          </p:cNvPr>
          <p:cNvSpPr>
            <a:spLocks noGrp="1"/>
          </p:cNvSpPr>
          <p:nvPr>
            <p:ph type="ctrTitle"/>
          </p:nvPr>
        </p:nvSpPr>
        <p:spPr>
          <a:xfrm>
            <a:off x="132520" y="1030040"/>
            <a:ext cx="11926957" cy="1738005"/>
          </a:xfrm>
        </p:spPr>
        <p:txBody>
          <a:bodyPr anchor="ctr">
            <a:noAutofit/>
          </a:bodyPr>
          <a:lstStyle/>
          <a:p>
            <a:pPr algn="ctr"/>
            <a:r>
              <a:rPr lang="en-US" sz="4000" dirty="0">
                <a:solidFill>
                  <a:srgbClr val="FF0000"/>
                </a:solidFill>
                <a:latin typeface="Franklin Gothic Demi" panose="020B0703020102020204" pitchFamily="34" charset="0"/>
              </a:rPr>
              <a:t>Microsoft </a:t>
            </a:r>
            <a:r>
              <a:rPr lang="en-US" sz="4000" b="1" dirty="0">
                <a:solidFill>
                  <a:srgbClr val="FF0000"/>
                </a:solidFill>
                <a:latin typeface="Franklin Gothic Demi" panose="020B0703020102020204" pitchFamily="34" charset="0"/>
              </a:rPr>
              <a:t>Excel</a:t>
            </a:r>
            <a:r>
              <a:rPr lang="en-US" sz="4000" dirty="0">
                <a:solidFill>
                  <a:srgbClr val="FF0000"/>
                </a:solidFill>
                <a:latin typeface="Franklin Gothic Demi" panose="020B0703020102020204" pitchFamily="34" charset="0"/>
              </a:rPr>
              <a:t> is a spreadsheet developed by Microsoft. </a:t>
            </a:r>
            <a:br>
              <a:rPr lang="en-US" sz="4000" dirty="0">
                <a:solidFill>
                  <a:srgbClr val="FF0000"/>
                </a:solidFill>
                <a:latin typeface="Franklin Gothic Demi" panose="020B0703020102020204" pitchFamily="34" charset="0"/>
              </a:rPr>
            </a:br>
            <a:r>
              <a:rPr lang="en-US" sz="4000" dirty="0">
                <a:solidFill>
                  <a:srgbClr val="FF0000"/>
                </a:solidFill>
                <a:latin typeface="Franklin Gothic Demi" panose="020B0703020102020204" pitchFamily="34" charset="0"/>
              </a:rPr>
              <a:t>It is part of the Microsoft Office suite of programs that includes:</a:t>
            </a:r>
            <a:endParaRPr lang="en-IN" sz="4000" dirty="0">
              <a:solidFill>
                <a:srgbClr val="FF0000"/>
              </a:solidFill>
              <a:latin typeface="Franklin Gothic Demi" panose="020B0703020102020204" pitchFamily="34" charset="0"/>
            </a:endParaRPr>
          </a:p>
        </p:txBody>
      </p:sp>
      <p:sp>
        <p:nvSpPr>
          <p:cNvPr id="3" name="Subtitle 2">
            <a:extLst>
              <a:ext uri="{FF2B5EF4-FFF2-40B4-BE49-F238E27FC236}">
                <a16:creationId xmlns:a16="http://schemas.microsoft.com/office/drawing/2014/main" id="{C4F3AE2D-F682-461F-8A2A-E5A8D9BF1096}"/>
              </a:ext>
            </a:extLst>
          </p:cNvPr>
          <p:cNvSpPr>
            <a:spLocks noGrp="1"/>
          </p:cNvSpPr>
          <p:nvPr>
            <p:ph type="subTitle" idx="1"/>
          </p:nvPr>
        </p:nvSpPr>
        <p:spPr>
          <a:xfrm>
            <a:off x="1265582" y="0"/>
            <a:ext cx="9041295" cy="1232452"/>
          </a:xfrm>
        </p:spPr>
        <p:txBody>
          <a:bodyPr anchor="ctr">
            <a:normAutofit/>
          </a:bodyPr>
          <a:lstStyle/>
          <a:p>
            <a:pPr algn="ctr"/>
            <a:r>
              <a:rPr lang="en-US" sz="6000" dirty="0">
                <a:solidFill>
                  <a:srgbClr val="FF0000"/>
                </a:solidFill>
                <a:latin typeface="Arial Black" panose="020B0A04020102020204" pitchFamily="34" charset="0"/>
              </a:rPr>
              <a:t>What  is Excel?</a:t>
            </a:r>
            <a:endParaRPr lang="en-IN" sz="6000" dirty="0">
              <a:solidFill>
                <a:srgbClr val="FF0000"/>
              </a:solidFill>
              <a:latin typeface="Arial Black" panose="020B0A04020102020204" pitchFamily="34" charset="0"/>
            </a:endParaRPr>
          </a:p>
        </p:txBody>
      </p:sp>
      <p:grpSp>
        <p:nvGrpSpPr>
          <p:cNvPr id="4" name="Group 3">
            <a:extLst>
              <a:ext uri="{FF2B5EF4-FFF2-40B4-BE49-F238E27FC236}">
                <a16:creationId xmlns:a16="http://schemas.microsoft.com/office/drawing/2014/main" id="{C8386DB5-6838-46E8-BDBA-0E58CE70EE78}"/>
              </a:ext>
            </a:extLst>
          </p:cNvPr>
          <p:cNvGrpSpPr/>
          <p:nvPr/>
        </p:nvGrpSpPr>
        <p:grpSpPr>
          <a:xfrm>
            <a:off x="217005" y="3677032"/>
            <a:ext cx="2196548" cy="2054338"/>
            <a:chOff x="217005" y="3677032"/>
            <a:chExt cx="2196548" cy="2054338"/>
          </a:xfrm>
        </p:grpSpPr>
        <p:sp>
          <p:nvSpPr>
            <p:cNvPr id="5" name="Oval 4">
              <a:extLst>
                <a:ext uri="{FF2B5EF4-FFF2-40B4-BE49-F238E27FC236}">
                  <a16:creationId xmlns:a16="http://schemas.microsoft.com/office/drawing/2014/main" id="{680321DE-21FB-4B8F-BC45-BFF0CD2FDE23}"/>
                </a:ext>
              </a:extLst>
            </p:cNvPr>
            <p:cNvSpPr/>
            <p:nvPr/>
          </p:nvSpPr>
          <p:spPr>
            <a:xfrm>
              <a:off x="217005" y="3677032"/>
              <a:ext cx="2196548" cy="2054338"/>
            </a:xfrm>
            <a:prstGeom prst="ellipse">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b="1" dirty="0"/>
            </a:p>
          </p:txBody>
        </p:sp>
        <p:sp>
          <p:nvSpPr>
            <p:cNvPr id="12" name="TextBox 11">
              <a:extLst>
                <a:ext uri="{FF2B5EF4-FFF2-40B4-BE49-F238E27FC236}">
                  <a16:creationId xmlns:a16="http://schemas.microsoft.com/office/drawing/2014/main" id="{4247CFD5-D71E-4D15-91FE-5664072504A7}"/>
                </a:ext>
              </a:extLst>
            </p:cNvPr>
            <p:cNvSpPr txBox="1"/>
            <p:nvPr/>
          </p:nvSpPr>
          <p:spPr>
            <a:xfrm>
              <a:off x="308521" y="4205645"/>
              <a:ext cx="2026343" cy="1077218"/>
            </a:xfrm>
            <a:prstGeom prst="rect">
              <a:avLst/>
            </a:prstGeom>
            <a:noFill/>
          </p:spPr>
          <p:txBody>
            <a:bodyPr wrap="square" rtlCol="0">
              <a:spAutoFit/>
            </a:bodyPr>
            <a:lstStyle/>
            <a:p>
              <a:pPr algn="ctr"/>
              <a:r>
                <a:rPr lang="en-IN" sz="3200" b="1" i="0" dirty="0">
                  <a:solidFill>
                    <a:srgbClr val="222222"/>
                  </a:solidFill>
                  <a:effectLst/>
                  <a:latin typeface="arial" panose="020B0604020202020204" pitchFamily="34" charset="0"/>
                </a:rPr>
                <a:t>Microsoft Word</a:t>
              </a:r>
              <a:endParaRPr lang="en-IN" sz="3200" b="1" dirty="0"/>
            </a:p>
          </p:txBody>
        </p:sp>
      </p:grpSp>
      <p:grpSp>
        <p:nvGrpSpPr>
          <p:cNvPr id="10" name="Group 9">
            <a:extLst>
              <a:ext uri="{FF2B5EF4-FFF2-40B4-BE49-F238E27FC236}">
                <a16:creationId xmlns:a16="http://schemas.microsoft.com/office/drawing/2014/main" id="{EC675AFA-3C43-4763-9A45-0ED479E230A2}"/>
              </a:ext>
            </a:extLst>
          </p:cNvPr>
          <p:cNvGrpSpPr/>
          <p:nvPr/>
        </p:nvGrpSpPr>
        <p:grpSpPr>
          <a:xfrm>
            <a:off x="2556012" y="4649486"/>
            <a:ext cx="2196548" cy="2054338"/>
            <a:chOff x="2556012" y="4649486"/>
            <a:chExt cx="2196548" cy="2054338"/>
          </a:xfrm>
        </p:grpSpPr>
        <p:sp>
          <p:nvSpPr>
            <p:cNvPr id="8" name="Oval 7">
              <a:extLst>
                <a:ext uri="{FF2B5EF4-FFF2-40B4-BE49-F238E27FC236}">
                  <a16:creationId xmlns:a16="http://schemas.microsoft.com/office/drawing/2014/main" id="{1D078253-92F9-4F4A-8F58-426FADA4747C}"/>
                </a:ext>
              </a:extLst>
            </p:cNvPr>
            <p:cNvSpPr/>
            <p:nvPr/>
          </p:nvSpPr>
          <p:spPr>
            <a:xfrm>
              <a:off x="2556012" y="4649486"/>
              <a:ext cx="2196548" cy="2054338"/>
            </a:xfrm>
            <a:prstGeom prst="ellipse">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b="1" dirty="0"/>
            </a:p>
          </p:txBody>
        </p:sp>
        <p:sp>
          <p:nvSpPr>
            <p:cNvPr id="13" name="TextBox 12">
              <a:extLst>
                <a:ext uri="{FF2B5EF4-FFF2-40B4-BE49-F238E27FC236}">
                  <a16:creationId xmlns:a16="http://schemas.microsoft.com/office/drawing/2014/main" id="{D806DF52-3993-4461-AF4C-E24C54535071}"/>
                </a:ext>
              </a:extLst>
            </p:cNvPr>
            <p:cNvSpPr txBox="1"/>
            <p:nvPr/>
          </p:nvSpPr>
          <p:spPr>
            <a:xfrm>
              <a:off x="2890627" y="5176334"/>
              <a:ext cx="1467680" cy="1110071"/>
            </a:xfrm>
            <a:prstGeom prst="rect">
              <a:avLst/>
            </a:prstGeom>
            <a:noFill/>
          </p:spPr>
          <p:txBody>
            <a:bodyPr wrap="square" rtlCol="0">
              <a:spAutoFit/>
            </a:bodyPr>
            <a:lstStyle/>
            <a:p>
              <a:pPr algn="ctr"/>
              <a:r>
                <a:rPr lang="en-IN" sz="3200" b="1" i="0" dirty="0">
                  <a:solidFill>
                    <a:srgbClr val="222222"/>
                  </a:solidFill>
                  <a:effectLst/>
                  <a:latin typeface="arial" panose="020B0604020202020204" pitchFamily="34" charset="0"/>
                </a:rPr>
                <a:t>Power</a:t>
              </a:r>
            </a:p>
            <a:p>
              <a:pPr algn="ctr"/>
              <a:r>
                <a:rPr lang="en-IN" sz="3200" b="1" i="0" dirty="0">
                  <a:solidFill>
                    <a:srgbClr val="222222"/>
                  </a:solidFill>
                  <a:effectLst/>
                  <a:latin typeface="arial" panose="020B0604020202020204" pitchFamily="34" charset="0"/>
                </a:rPr>
                <a:t>Point</a:t>
              </a:r>
              <a:endParaRPr lang="en-IN" sz="3200" b="1" dirty="0"/>
            </a:p>
          </p:txBody>
        </p:sp>
      </p:grpSp>
      <p:grpSp>
        <p:nvGrpSpPr>
          <p:cNvPr id="17" name="Group 16">
            <a:extLst>
              <a:ext uri="{FF2B5EF4-FFF2-40B4-BE49-F238E27FC236}">
                <a16:creationId xmlns:a16="http://schemas.microsoft.com/office/drawing/2014/main" id="{2ED5CE86-6D33-4C65-ADE9-04D6B5A0B574}"/>
              </a:ext>
            </a:extLst>
          </p:cNvPr>
          <p:cNvGrpSpPr/>
          <p:nvPr/>
        </p:nvGrpSpPr>
        <p:grpSpPr>
          <a:xfrm>
            <a:off x="5087175" y="4641574"/>
            <a:ext cx="2196548" cy="2054338"/>
            <a:chOff x="5087175" y="4641574"/>
            <a:chExt cx="2196548" cy="2054338"/>
          </a:xfrm>
        </p:grpSpPr>
        <p:sp>
          <p:nvSpPr>
            <p:cNvPr id="7" name="Oval 6">
              <a:extLst>
                <a:ext uri="{FF2B5EF4-FFF2-40B4-BE49-F238E27FC236}">
                  <a16:creationId xmlns:a16="http://schemas.microsoft.com/office/drawing/2014/main" id="{D75A2EB7-A532-4317-B2EC-D3549660D401}"/>
                </a:ext>
              </a:extLst>
            </p:cNvPr>
            <p:cNvSpPr/>
            <p:nvPr/>
          </p:nvSpPr>
          <p:spPr>
            <a:xfrm>
              <a:off x="5087175" y="4641574"/>
              <a:ext cx="2196548" cy="2054338"/>
            </a:xfrm>
            <a:prstGeom prst="ellipse">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b="1" dirty="0"/>
            </a:p>
          </p:txBody>
        </p:sp>
        <p:sp>
          <p:nvSpPr>
            <p:cNvPr id="14" name="TextBox 13">
              <a:extLst>
                <a:ext uri="{FF2B5EF4-FFF2-40B4-BE49-F238E27FC236}">
                  <a16:creationId xmlns:a16="http://schemas.microsoft.com/office/drawing/2014/main" id="{22C8DCB8-AB24-46C7-8757-099646A0C651}"/>
                </a:ext>
              </a:extLst>
            </p:cNvPr>
            <p:cNvSpPr txBox="1"/>
            <p:nvPr/>
          </p:nvSpPr>
          <p:spPr>
            <a:xfrm>
              <a:off x="5172277" y="5386294"/>
              <a:ext cx="2026343" cy="584775"/>
            </a:xfrm>
            <a:prstGeom prst="rect">
              <a:avLst/>
            </a:prstGeom>
            <a:noFill/>
          </p:spPr>
          <p:txBody>
            <a:bodyPr wrap="square" rtlCol="0">
              <a:spAutoFit/>
            </a:bodyPr>
            <a:lstStyle/>
            <a:p>
              <a:pPr algn="ctr"/>
              <a:r>
                <a:rPr lang="en-IN" sz="3200" b="1" i="0" dirty="0">
                  <a:solidFill>
                    <a:srgbClr val="222222"/>
                  </a:solidFill>
                  <a:effectLst/>
                  <a:latin typeface="arial" panose="020B0604020202020204" pitchFamily="34" charset="0"/>
                </a:rPr>
                <a:t>OneNote</a:t>
              </a:r>
              <a:endParaRPr lang="en-IN" sz="3200" b="1" dirty="0"/>
            </a:p>
          </p:txBody>
        </p:sp>
      </p:grpSp>
      <p:grpSp>
        <p:nvGrpSpPr>
          <p:cNvPr id="18" name="Group 17">
            <a:extLst>
              <a:ext uri="{FF2B5EF4-FFF2-40B4-BE49-F238E27FC236}">
                <a16:creationId xmlns:a16="http://schemas.microsoft.com/office/drawing/2014/main" id="{DADFF931-49D2-4F6D-9475-B63BB9371E32}"/>
              </a:ext>
            </a:extLst>
          </p:cNvPr>
          <p:cNvGrpSpPr/>
          <p:nvPr/>
        </p:nvGrpSpPr>
        <p:grpSpPr>
          <a:xfrm>
            <a:off x="7656445" y="4580928"/>
            <a:ext cx="2196548" cy="2054338"/>
            <a:chOff x="7656445" y="4580928"/>
            <a:chExt cx="2196548" cy="2054338"/>
          </a:xfrm>
        </p:grpSpPr>
        <p:sp>
          <p:nvSpPr>
            <p:cNvPr id="6" name="Oval 5">
              <a:extLst>
                <a:ext uri="{FF2B5EF4-FFF2-40B4-BE49-F238E27FC236}">
                  <a16:creationId xmlns:a16="http://schemas.microsoft.com/office/drawing/2014/main" id="{6A6E3231-E603-4569-9B81-B1FEB3B74BA6}"/>
                </a:ext>
              </a:extLst>
            </p:cNvPr>
            <p:cNvSpPr/>
            <p:nvPr/>
          </p:nvSpPr>
          <p:spPr>
            <a:xfrm>
              <a:off x="7656445" y="4580928"/>
              <a:ext cx="2196548" cy="2054338"/>
            </a:xfrm>
            <a:prstGeom prst="ellipse">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b="1" dirty="0"/>
            </a:p>
          </p:txBody>
        </p:sp>
        <p:sp>
          <p:nvSpPr>
            <p:cNvPr id="15" name="TextBox 14">
              <a:extLst>
                <a:ext uri="{FF2B5EF4-FFF2-40B4-BE49-F238E27FC236}">
                  <a16:creationId xmlns:a16="http://schemas.microsoft.com/office/drawing/2014/main" id="{DB3E7645-1AD7-45C2-9158-B5AA065F83ED}"/>
                </a:ext>
              </a:extLst>
            </p:cNvPr>
            <p:cNvSpPr txBox="1"/>
            <p:nvPr/>
          </p:nvSpPr>
          <p:spPr>
            <a:xfrm>
              <a:off x="7899539" y="5315709"/>
              <a:ext cx="1744945" cy="584775"/>
            </a:xfrm>
            <a:prstGeom prst="rect">
              <a:avLst/>
            </a:prstGeom>
            <a:noFill/>
          </p:spPr>
          <p:txBody>
            <a:bodyPr wrap="square" rtlCol="0">
              <a:spAutoFit/>
            </a:bodyPr>
            <a:lstStyle/>
            <a:p>
              <a:pPr algn="ctr"/>
              <a:r>
                <a:rPr lang="en-IN" sz="3200" b="1" i="0" dirty="0">
                  <a:solidFill>
                    <a:srgbClr val="222222"/>
                  </a:solidFill>
                  <a:effectLst/>
                  <a:latin typeface="arial" panose="020B0604020202020204" pitchFamily="34" charset="0"/>
                </a:rPr>
                <a:t>Access </a:t>
              </a:r>
              <a:endParaRPr lang="en-IN" sz="3200" b="1" dirty="0"/>
            </a:p>
          </p:txBody>
        </p:sp>
      </p:grpSp>
      <p:grpSp>
        <p:nvGrpSpPr>
          <p:cNvPr id="19" name="Group 18">
            <a:extLst>
              <a:ext uri="{FF2B5EF4-FFF2-40B4-BE49-F238E27FC236}">
                <a16:creationId xmlns:a16="http://schemas.microsoft.com/office/drawing/2014/main" id="{0F42B590-CC7D-4195-8738-951AE80DA538}"/>
              </a:ext>
            </a:extLst>
          </p:cNvPr>
          <p:cNvGrpSpPr/>
          <p:nvPr/>
        </p:nvGrpSpPr>
        <p:grpSpPr>
          <a:xfrm>
            <a:off x="9852993" y="3429000"/>
            <a:ext cx="2196548" cy="2054338"/>
            <a:chOff x="9852993" y="3426595"/>
            <a:chExt cx="2196548" cy="2054338"/>
          </a:xfrm>
        </p:grpSpPr>
        <p:sp>
          <p:nvSpPr>
            <p:cNvPr id="11" name="Oval 10">
              <a:extLst>
                <a:ext uri="{FF2B5EF4-FFF2-40B4-BE49-F238E27FC236}">
                  <a16:creationId xmlns:a16="http://schemas.microsoft.com/office/drawing/2014/main" id="{E32B4031-66CB-44E6-8C62-2DFDFC7DF6AB}"/>
                </a:ext>
              </a:extLst>
            </p:cNvPr>
            <p:cNvSpPr/>
            <p:nvPr/>
          </p:nvSpPr>
          <p:spPr>
            <a:xfrm>
              <a:off x="9852993" y="3426595"/>
              <a:ext cx="2196548" cy="2054338"/>
            </a:xfrm>
            <a:prstGeom prst="ellipse">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b="1" dirty="0"/>
            </a:p>
          </p:txBody>
        </p:sp>
        <p:sp>
          <p:nvSpPr>
            <p:cNvPr id="16" name="TextBox 15">
              <a:extLst>
                <a:ext uri="{FF2B5EF4-FFF2-40B4-BE49-F238E27FC236}">
                  <a16:creationId xmlns:a16="http://schemas.microsoft.com/office/drawing/2014/main" id="{873215CE-0ECA-41D2-A7D9-3EAE18A68DED}"/>
                </a:ext>
              </a:extLst>
            </p:cNvPr>
            <p:cNvSpPr txBox="1"/>
            <p:nvPr/>
          </p:nvSpPr>
          <p:spPr>
            <a:xfrm>
              <a:off x="10055086" y="4121115"/>
              <a:ext cx="1730757" cy="646331"/>
            </a:xfrm>
            <a:prstGeom prst="rect">
              <a:avLst/>
            </a:prstGeom>
            <a:noFill/>
          </p:spPr>
          <p:txBody>
            <a:bodyPr wrap="square" rtlCol="0">
              <a:spAutoFit/>
            </a:bodyPr>
            <a:lstStyle/>
            <a:p>
              <a:pPr algn="ctr"/>
              <a:r>
                <a:rPr lang="en-IN" sz="3600" b="1" i="0" dirty="0">
                  <a:solidFill>
                    <a:srgbClr val="242729"/>
                  </a:solidFill>
                  <a:effectLst/>
                  <a:latin typeface="Sofia Pro"/>
                </a:rPr>
                <a:t>Outlook</a:t>
              </a:r>
              <a:endParaRPr lang="en-IN" sz="3600" b="1" dirty="0"/>
            </a:p>
          </p:txBody>
        </p:sp>
      </p:grpSp>
      <p:pic>
        <p:nvPicPr>
          <p:cNvPr id="21" name="Slide 2">
            <a:hlinkClick r:id="" action="ppaction://media"/>
            <a:extLst>
              <a:ext uri="{FF2B5EF4-FFF2-40B4-BE49-F238E27FC236}">
                <a16:creationId xmlns:a16="http://schemas.microsoft.com/office/drawing/2014/main" id="{9FDA1321-6256-4D6C-A798-1F495D51C6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199418418"/>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9"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Effect transition="in" filter="fade">
                                      <p:cBhvr>
                                        <p:cTn id="27" dur="1000"/>
                                        <p:tgtEl>
                                          <p:spTgt spid="4"/>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Effect transition="in" filter="fade">
                                      <p:cBhvr>
                                        <p:cTn id="33" dur="1000"/>
                                        <p:tgtEl>
                                          <p:spTgt spid="10"/>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Effect transition="in" filter="fade">
                                      <p:cBhvr>
                                        <p:cTn id="39" dur="1000"/>
                                        <p:tgtEl>
                                          <p:spTgt spid="17"/>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Effect transition="in" filter="fade">
                                      <p:cBhvr>
                                        <p:cTn id="5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1"/>
                </p:tgtEl>
              </p:cMediaNode>
            </p:audio>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F46B-57D3-42C0-A521-52903B1C4D63}"/>
              </a:ext>
            </a:extLst>
          </p:cNvPr>
          <p:cNvSpPr>
            <a:spLocks noGrp="1"/>
          </p:cNvSpPr>
          <p:nvPr>
            <p:ph type="title"/>
          </p:nvPr>
        </p:nvSpPr>
        <p:spPr>
          <a:xfrm>
            <a:off x="1772478" y="218954"/>
            <a:ext cx="4518991" cy="1046232"/>
          </a:xfrm>
        </p:spPr>
        <p:txBody>
          <a:bodyPr/>
          <a:lstStyle/>
          <a:p>
            <a:pPr algn="ctr"/>
            <a:r>
              <a:rPr lang="en-US" sz="6000" dirty="0">
                <a:solidFill>
                  <a:srgbClr val="FFC000"/>
                </a:solidFill>
                <a:latin typeface="Franklin Gothic Demi" panose="020B0703020102020204" pitchFamily="34" charset="0"/>
              </a:rPr>
              <a:t>Exiting Excel</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C2787A75-B1DC-48E7-B8CA-8338EE815F2D}"/>
              </a:ext>
            </a:extLst>
          </p:cNvPr>
          <p:cNvSpPr>
            <a:spLocks noGrp="1"/>
          </p:cNvSpPr>
          <p:nvPr>
            <p:ph idx="1"/>
          </p:nvPr>
        </p:nvSpPr>
        <p:spPr>
          <a:xfrm>
            <a:off x="327991" y="1759226"/>
            <a:ext cx="5587792" cy="4790661"/>
          </a:xfrm>
        </p:spPr>
        <p:txBody>
          <a:bodyPr anchor="ctr">
            <a:normAutofit/>
          </a:bodyPr>
          <a:lstStyle/>
          <a:p>
            <a:pPr marL="0" indent="0">
              <a:buNone/>
            </a:pPr>
            <a:r>
              <a:rPr lang="en-US" sz="3200" dirty="0">
                <a:solidFill>
                  <a:schemeClr val="accent3"/>
                </a:solidFill>
                <a:latin typeface="Franklin Gothic Demi" panose="020B0703020102020204" pitchFamily="34" charset="0"/>
              </a:rPr>
              <a:t>To exit from an Excel workbook, follow these steps:</a:t>
            </a:r>
          </a:p>
          <a:p>
            <a:pPr marL="514350" indent="-514350">
              <a:buAutoNum type="arabicPeriod"/>
            </a:pPr>
            <a:r>
              <a:rPr lang="en-US" sz="3200" dirty="0">
                <a:solidFill>
                  <a:schemeClr val="accent3"/>
                </a:solidFill>
                <a:latin typeface="Franklin Gothic Demi" panose="020B0703020102020204" pitchFamily="34" charset="0"/>
              </a:rPr>
              <a:t>Click on the File tab.</a:t>
            </a:r>
          </a:p>
          <a:p>
            <a:pPr marL="514350" indent="-514350">
              <a:buAutoNum type="arabicPeriod"/>
            </a:pPr>
            <a:r>
              <a:rPr lang="en-US" sz="3200" dirty="0">
                <a:solidFill>
                  <a:schemeClr val="accent3"/>
                </a:solidFill>
                <a:latin typeface="Franklin Gothic Demi" panose="020B0703020102020204" pitchFamily="34" charset="0"/>
              </a:rPr>
              <a:t>Under the File tab, click on the Exit option.</a:t>
            </a:r>
          </a:p>
          <a:p>
            <a:pPr marL="514350" indent="-514350">
              <a:buAutoNum type="arabicPeriod"/>
            </a:pPr>
            <a:r>
              <a:rPr lang="en-US" sz="3200" dirty="0">
                <a:solidFill>
                  <a:schemeClr val="accent3"/>
                </a:solidFill>
                <a:latin typeface="Franklin Gothic Demi" panose="020B0703020102020204" pitchFamily="34" charset="0"/>
              </a:rPr>
              <a:t>You can also exit the Excel window by clicking the Close button. </a:t>
            </a:r>
            <a:endParaRPr lang="en-IN" sz="3200" dirty="0">
              <a:solidFill>
                <a:schemeClr val="accent3"/>
              </a:solidFill>
              <a:latin typeface="Franklin Gothic Demi" panose="020B0703020102020204" pitchFamily="34" charset="0"/>
            </a:endParaRPr>
          </a:p>
        </p:txBody>
      </p:sp>
      <p:pic>
        <p:nvPicPr>
          <p:cNvPr id="5" name="Picture 4">
            <a:extLst>
              <a:ext uri="{FF2B5EF4-FFF2-40B4-BE49-F238E27FC236}">
                <a16:creationId xmlns:a16="http://schemas.microsoft.com/office/drawing/2014/main" id="{4265DF07-2F29-4027-9D52-DA1B49B77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9783" y="218954"/>
            <a:ext cx="3816627" cy="6529716"/>
          </a:xfrm>
          <a:prstGeom prst="rect">
            <a:avLst/>
          </a:prstGeom>
        </p:spPr>
      </p:pic>
      <p:pic>
        <p:nvPicPr>
          <p:cNvPr id="8" name="Picture 7">
            <a:extLst>
              <a:ext uri="{FF2B5EF4-FFF2-40B4-BE49-F238E27FC236}">
                <a16:creationId xmlns:a16="http://schemas.microsoft.com/office/drawing/2014/main" id="{5BEFA6A0-43D7-4700-BE02-BADD8F9E33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069" y="4717190"/>
            <a:ext cx="1923566" cy="1637779"/>
          </a:xfrm>
          <a:prstGeom prst="rect">
            <a:avLst/>
          </a:prstGeom>
        </p:spPr>
      </p:pic>
      <p:pic>
        <p:nvPicPr>
          <p:cNvPr id="9" name="Slide 20">
            <a:hlinkClick r:id="" action="ppaction://media"/>
            <a:extLst>
              <a:ext uri="{FF2B5EF4-FFF2-40B4-BE49-F238E27FC236}">
                <a16:creationId xmlns:a16="http://schemas.microsoft.com/office/drawing/2014/main" id="{72D93984-6C1A-4463-BAE4-39C8BAF6903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351706079"/>
      </p:ext>
    </p:extLst>
  </p:cSld>
  <p:clrMapOvr>
    <a:masterClrMapping/>
  </p:clrMapOvr>
  <mc:AlternateContent xmlns:mc="http://schemas.openxmlformats.org/markup-compatibility/2006" xmlns:p14="http://schemas.microsoft.com/office/powerpoint/2010/main">
    <mc:Choice Requires="p14">
      <p:transition spd="slow" p14:dur="2000" advTm="28451"/>
    </mc:Choice>
    <mc:Fallback xmlns="">
      <p:transition spd="slow" advTm="28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1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9"/>
                </p:tgtEl>
              </p:cMediaNode>
            </p:audio>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650F6E-C974-4E7E-B126-660C587CC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7EA25-5192-4537-8CB4-AFDE93341425}"/>
              </a:ext>
            </a:extLst>
          </p:cNvPr>
          <p:cNvSpPr>
            <a:spLocks noGrp="1"/>
          </p:cNvSpPr>
          <p:nvPr>
            <p:ph type="title"/>
          </p:nvPr>
        </p:nvSpPr>
        <p:spPr>
          <a:xfrm>
            <a:off x="6447184" y="1309342"/>
            <a:ext cx="3720546" cy="3153328"/>
          </a:xfrm>
          <a:solidFill>
            <a:schemeClr val="bg1"/>
          </a:solidFill>
        </p:spPr>
        <p:txBody>
          <a:bodyPr>
            <a:noAutofit/>
          </a:bodyPr>
          <a:lstStyle/>
          <a:p>
            <a:pPr algn="ctr">
              <a:lnSpc>
                <a:spcPct val="150000"/>
              </a:lnSpc>
            </a:pPr>
            <a:r>
              <a:rPr lang="en-US" sz="4000" dirty="0">
                <a:solidFill>
                  <a:srgbClr val="00B0F0"/>
                </a:solidFill>
                <a:latin typeface="Arial Black" panose="020B0A04020102020204" pitchFamily="34" charset="0"/>
              </a:rPr>
              <a:t>THANK YOU STUDENTS!</a:t>
            </a:r>
            <a:endParaRPr lang="en-IN" sz="4000" dirty="0">
              <a:solidFill>
                <a:srgbClr val="00B0F0"/>
              </a:solidFill>
              <a:latin typeface="Arial Black" panose="020B0A04020102020204" pitchFamily="34" charset="0"/>
            </a:endParaRPr>
          </a:p>
        </p:txBody>
      </p:sp>
      <p:pic>
        <p:nvPicPr>
          <p:cNvPr id="5" name="C15">
            <a:hlinkClick r:id="" action="ppaction://media"/>
            <a:extLst>
              <a:ext uri="{FF2B5EF4-FFF2-40B4-BE49-F238E27FC236}">
                <a16:creationId xmlns:a16="http://schemas.microsoft.com/office/drawing/2014/main" id="{C048626A-9533-44AB-AF02-65732A834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4113" y="5429250"/>
            <a:ext cx="406400" cy="406400"/>
          </a:xfrm>
          <a:prstGeom prst="rect">
            <a:avLst/>
          </a:prstGeom>
        </p:spPr>
      </p:pic>
    </p:spTree>
    <p:extLst>
      <p:ext uri="{BB962C8B-B14F-4D97-AF65-F5344CB8AC3E}">
        <p14:creationId xmlns:p14="http://schemas.microsoft.com/office/powerpoint/2010/main" val="2170962809"/>
      </p:ext>
    </p:extLst>
  </p:cSld>
  <p:clrMapOvr>
    <a:masterClrMapping/>
  </p:clrMapOvr>
  <mc:AlternateContent xmlns:mc="http://schemas.openxmlformats.org/markup-compatibility/2006" xmlns:p14="http://schemas.microsoft.com/office/powerpoint/2010/main">
    <mc:Choice Requires="p14">
      <p:transition spd="slow" p14:dur="2000" advClick="0" advTm="1039"/>
    </mc:Choice>
    <mc:Fallback xmlns="">
      <p:transition spd="slow" advClick="0" advTm="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3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A759568-6FD4-47F7-B80E-ECDA82A6F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5928" cy="6858000"/>
          </a:xfrm>
          <a:prstGeom prst="rect">
            <a:avLst/>
          </a:prstGeom>
        </p:spPr>
      </p:pic>
      <p:sp>
        <p:nvSpPr>
          <p:cNvPr id="2" name="Title 1">
            <a:extLst>
              <a:ext uri="{FF2B5EF4-FFF2-40B4-BE49-F238E27FC236}">
                <a16:creationId xmlns:a16="http://schemas.microsoft.com/office/drawing/2014/main" id="{045F98B2-23E8-4477-882C-2C952CD6E60A}"/>
              </a:ext>
            </a:extLst>
          </p:cNvPr>
          <p:cNvSpPr>
            <a:spLocks noGrp="1"/>
          </p:cNvSpPr>
          <p:nvPr>
            <p:ph type="title"/>
          </p:nvPr>
        </p:nvSpPr>
        <p:spPr>
          <a:xfrm>
            <a:off x="178904" y="124100"/>
            <a:ext cx="11897481" cy="1100897"/>
          </a:xfrm>
          <a:solidFill>
            <a:srgbClr val="FF0000"/>
          </a:solidFill>
        </p:spPr>
        <p:txBody>
          <a:bodyPr>
            <a:normAutofit/>
          </a:bodyPr>
          <a:lstStyle/>
          <a:p>
            <a:pPr algn="ctr"/>
            <a:r>
              <a:rPr lang="en-US" sz="5400" dirty="0">
                <a:latin typeface="Arial Black" panose="020B0A04020102020204" pitchFamily="34" charset="0"/>
              </a:rPr>
              <a:t>Microsoft and Bills Gates</a:t>
            </a:r>
            <a:endParaRPr lang="en-IN" sz="54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EB9C4C95-54BC-49F9-9BC1-3971D7D1DEF9}"/>
              </a:ext>
            </a:extLst>
          </p:cNvPr>
          <p:cNvSpPr>
            <a:spLocks noGrp="1"/>
          </p:cNvSpPr>
          <p:nvPr>
            <p:ph idx="1"/>
          </p:nvPr>
        </p:nvSpPr>
        <p:spPr>
          <a:xfrm>
            <a:off x="178904" y="1349098"/>
            <a:ext cx="7146235" cy="5342560"/>
          </a:xfrm>
          <a:solidFill>
            <a:srgbClr val="FF0000">
              <a:alpha val="24000"/>
            </a:srgbClr>
          </a:solidFill>
          <a:ln w="38100">
            <a:solidFill>
              <a:srgbClr val="FF0000"/>
            </a:solidFill>
          </a:ln>
        </p:spPr>
        <p:txBody>
          <a:bodyPr anchor="ctr">
            <a:normAutofit fontScale="92500" lnSpcReduction="10000"/>
          </a:bodyPr>
          <a:lstStyle/>
          <a:p>
            <a:pPr marL="342900" lvl="0" indent="-342900">
              <a:lnSpc>
                <a:spcPct val="107000"/>
              </a:lnSpc>
              <a:spcAft>
                <a:spcPts val="800"/>
              </a:spcAft>
              <a:buFont typeface="Arial" panose="020B0604020202020204" pitchFamily="34" charset="0"/>
              <a:buChar char="•"/>
              <a:tabLst>
                <a:tab pos="457200" algn="l"/>
              </a:tabLst>
            </a:pPr>
            <a:r>
              <a:rPr lang="en-US" sz="3200" dirty="0">
                <a:solidFill>
                  <a:schemeClr val="bg1"/>
                </a:solidFill>
                <a:effectLst/>
                <a:latin typeface="Franklin Gothic Demi" panose="020B0703020102020204" pitchFamily="34" charset="0"/>
                <a:ea typeface="Calibri" panose="020F0502020204030204" pitchFamily="34" charset="0"/>
                <a:cs typeface="Times New Roman" panose="02020603050405020304" pitchFamily="18" charset="0"/>
              </a:rPr>
              <a:t>Microsoft Corporation is an American multinational technology company with headquarters in Redmond, Washington. It develops, manufactures, licenses, supports, and sells computer software, consumer electronics and personal computers.</a:t>
            </a:r>
            <a:endParaRPr lang="en-IN" sz="3200" dirty="0">
              <a:solidFill>
                <a:schemeClr val="bg1"/>
              </a:solidFill>
              <a:effectLst/>
              <a:latin typeface="Franklin Gothic Demi" panose="020B07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3200" dirty="0">
                <a:solidFill>
                  <a:schemeClr val="bg1"/>
                </a:solidFill>
                <a:effectLst/>
                <a:latin typeface="Franklin Gothic Demi" panose="020B0703020102020204" pitchFamily="34" charset="0"/>
                <a:ea typeface="Calibri" panose="020F0502020204030204" pitchFamily="34" charset="0"/>
                <a:cs typeface="Times New Roman" panose="02020603050405020304" pitchFamily="18" charset="0"/>
              </a:rPr>
              <a:t>Microsoft was founded by Bill Gates and Paul Allen on April 4, 1975, to develop and sell BASIC interpreters for the Altair 8800.</a:t>
            </a:r>
            <a:endParaRPr lang="en-IN" sz="6000" dirty="0">
              <a:solidFill>
                <a:schemeClr val="bg1"/>
              </a:solidFill>
              <a:latin typeface="Franklin Gothic Demi" panose="020B0703020102020204" pitchFamily="34" charset="0"/>
            </a:endParaRPr>
          </a:p>
        </p:txBody>
      </p:sp>
      <p:pic>
        <p:nvPicPr>
          <p:cNvPr id="7" name="Picture 6">
            <a:extLst>
              <a:ext uri="{FF2B5EF4-FFF2-40B4-BE49-F238E27FC236}">
                <a16:creationId xmlns:a16="http://schemas.microsoft.com/office/drawing/2014/main" id="{6214D906-7F43-47E0-B5DD-D35133FCF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5824" y="1906449"/>
            <a:ext cx="3800475" cy="3800475"/>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Slide 3">
            <a:hlinkClick r:id="" action="ppaction://media"/>
            <a:extLst>
              <a:ext uri="{FF2B5EF4-FFF2-40B4-BE49-F238E27FC236}">
                <a16:creationId xmlns:a16="http://schemas.microsoft.com/office/drawing/2014/main" id="{1563E889-2F68-4A91-BF22-AFDA9B76C3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06182" y="5928068"/>
            <a:ext cx="406400" cy="406400"/>
          </a:xfrm>
          <a:prstGeom prst="rect">
            <a:avLst/>
          </a:prstGeom>
        </p:spPr>
      </p:pic>
    </p:spTree>
    <p:custDataLst>
      <p:tags r:id="rId1"/>
    </p:custDataLst>
    <p:extLst>
      <p:ext uri="{BB962C8B-B14F-4D97-AF65-F5344CB8AC3E}">
        <p14:creationId xmlns:p14="http://schemas.microsoft.com/office/powerpoint/2010/main" val="3611902491"/>
      </p:ext>
    </p:extLst>
  </p:cSld>
  <p:clrMapOvr>
    <a:masterClrMapping/>
  </p:clrMapOvr>
  <mc:AlternateContent xmlns:mc="http://schemas.openxmlformats.org/markup-compatibility/2006" xmlns:p14="http://schemas.microsoft.com/office/powerpoint/2010/main">
    <mc:Choice Requires="p14">
      <p:transition spd="slow" p14:dur="2000" advTm="38650"/>
    </mc:Choice>
    <mc:Fallback xmlns="">
      <p:transition spd="slow" advTm="3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19" fill="hold"/>
                                        <p:tgtEl>
                                          <p:spTgt spid="5"/>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EC488-8CD0-4EDB-8B06-DF8DB7E803CE}"/>
              </a:ext>
            </a:extLst>
          </p:cNvPr>
          <p:cNvSpPr>
            <a:spLocks noGrp="1"/>
          </p:cNvSpPr>
          <p:nvPr>
            <p:ph type="ctrTitle"/>
          </p:nvPr>
        </p:nvSpPr>
        <p:spPr>
          <a:xfrm>
            <a:off x="544196" y="179059"/>
            <a:ext cx="11103607" cy="1124223"/>
          </a:xfrm>
        </p:spPr>
        <p:txBody>
          <a:bodyPr anchor="ctr">
            <a:noAutofit/>
          </a:bodyPr>
          <a:lstStyle/>
          <a:p>
            <a:pPr algn="ctr"/>
            <a:r>
              <a:rPr lang="en-US" sz="6600" b="1" dirty="0">
                <a:solidFill>
                  <a:srgbClr val="FFFF00"/>
                </a:solidFill>
                <a:latin typeface="Franklin Gothic Demi" panose="020B0703020102020204" pitchFamily="34" charset="0"/>
              </a:rPr>
              <a:t>Where can you get Microsoft Excel?</a:t>
            </a:r>
            <a:endParaRPr lang="en-IN" sz="6600" dirty="0">
              <a:solidFill>
                <a:srgbClr val="FFFF00"/>
              </a:solidFill>
              <a:latin typeface="Franklin Gothic Demi" panose="020B0703020102020204" pitchFamily="34" charset="0"/>
            </a:endParaRPr>
          </a:p>
        </p:txBody>
      </p:sp>
      <p:sp>
        <p:nvSpPr>
          <p:cNvPr id="3" name="Subtitle 2">
            <a:extLst>
              <a:ext uri="{FF2B5EF4-FFF2-40B4-BE49-F238E27FC236}">
                <a16:creationId xmlns:a16="http://schemas.microsoft.com/office/drawing/2014/main" id="{B7DAF370-9917-45DD-8B8D-6EEAB7A49703}"/>
              </a:ext>
            </a:extLst>
          </p:cNvPr>
          <p:cNvSpPr>
            <a:spLocks noGrp="1"/>
          </p:cNvSpPr>
          <p:nvPr>
            <p:ph type="subTitle" idx="1"/>
          </p:nvPr>
        </p:nvSpPr>
        <p:spPr>
          <a:xfrm>
            <a:off x="310057" y="1303282"/>
            <a:ext cx="6500646" cy="5375657"/>
          </a:xfrm>
        </p:spPr>
        <p:txBody>
          <a:bodyPr anchor="ctr">
            <a:normAutofit/>
          </a:bodyPr>
          <a:lstStyle/>
          <a:p>
            <a:pPr algn="l">
              <a:lnSpc>
                <a:spcPct val="100000"/>
              </a:lnSpc>
            </a:pPr>
            <a:r>
              <a:rPr lang="en-US" sz="3200" dirty="0">
                <a:solidFill>
                  <a:srgbClr val="FFC000"/>
                </a:solidFill>
                <a:latin typeface="Franklin Gothic Demi" panose="020B0703020102020204" pitchFamily="34" charset="0"/>
              </a:rPr>
              <a:t>There are number of ways in which you can get Microsoft Excel:</a:t>
            </a:r>
          </a:p>
          <a:p>
            <a:pPr marL="742950" indent="-742950" algn="l">
              <a:lnSpc>
                <a:spcPct val="100000"/>
              </a:lnSpc>
              <a:buAutoNum type="arabicPeriod"/>
            </a:pPr>
            <a:r>
              <a:rPr lang="en-US" sz="3200" dirty="0">
                <a:solidFill>
                  <a:srgbClr val="FFC000"/>
                </a:solidFill>
                <a:latin typeface="Franklin Gothic Demi" panose="020B0703020102020204" pitchFamily="34" charset="0"/>
              </a:rPr>
              <a:t>You can buy it from a hardware computer shop that also sells software. </a:t>
            </a:r>
          </a:p>
          <a:p>
            <a:pPr marL="742950" indent="-742950" algn="l">
              <a:lnSpc>
                <a:spcPct val="100000"/>
              </a:lnSpc>
              <a:buAutoNum type="arabicPeriod"/>
            </a:pPr>
            <a:r>
              <a:rPr lang="en-US" sz="3200" dirty="0">
                <a:solidFill>
                  <a:srgbClr val="FFC000"/>
                </a:solidFill>
                <a:latin typeface="Franklin Gothic Demi" panose="020B0703020102020204" pitchFamily="34" charset="0"/>
              </a:rPr>
              <a:t>Alternatively, you can download it from the Microsoft website but you will have to buy the license key.</a:t>
            </a:r>
            <a:endParaRPr lang="en-IN" sz="3200" dirty="0">
              <a:solidFill>
                <a:srgbClr val="FFC000"/>
              </a:solidFill>
              <a:latin typeface="Franklin Gothic Demi" panose="020B0703020102020204" pitchFamily="34" charset="0"/>
            </a:endParaRPr>
          </a:p>
        </p:txBody>
      </p:sp>
      <p:pic>
        <p:nvPicPr>
          <p:cNvPr id="13" name="Picture 12">
            <a:extLst>
              <a:ext uri="{FF2B5EF4-FFF2-40B4-BE49-F238E27FC236}">
                <a16:creationId xmlns:a16="http://schemas.microsoft.com/office/drawing/2014/main" id="{457B2412-8E3A-4C7D-99B6-2017DF6B3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397" y="1362548"/>
            <a:ext cx="4504267" cy="2709919"/>
          </a:xfrm>
          <a:prstGeom prst="rect">
            <a:avLst/>
          </a:prstGeom>
          <a:ln w="38100">
            <a:solidFill>
              <a:schemeClr val="tx1"/>
            </a:solidFill>
          </a:ln>
        </p:spPr>
      </p:pic>
      <p:pic>
        <p:nvPicPr>
          <p:cNvPr id="5" name="Slide 4">
            <a:hlinkClick r:id="" action="ppaction://media"/>
            <a:extLst>
              <a:ext uri="{FF2B5EF4-FFF2-40B4-BE49-F238E27FC236}">
                <a16:creationId xmlns:a16="http://schemas.microsoft.com/office/drawing/2014/main" id="{7DF42DC7-6C58-4629-95D9-5DC2D15BDCE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pic>
        <p:nvPicPr>
          <p:cNvPr id="7" name="Picture 6">
            <a:extLst>
              <a:ext uri="{FF2B5EF4-FFF2-40B4-BE49-F238E27FC236}">
                <a16:creationId xmlns:a16="http://schemas.microsoft.com/office/drawing/2014/main" id="{A1C1B3DA-B6BD-45A2-BCF3-A18C11A1F0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397" y="4237546"/>
            <a:ext cx="4585255" cy="2540942"/>
          </a:xfrm>
          <a:prstGeom prst="rect">
            <a:avLst/>
          </a:prstGeom>
          <a:ln w="28575">
            <a:solidFill>
              <a:schemeClr val="tx1"/>
            </a:solidFill>
          </a:ln>
        </p:spPr>
      </p:pic>
    </p:spTree>
    <p:custDataLst>
      <p:tags r:id="rId1"/>
    </p:custDataLst>
    <p:extLst>
      <p:ext uri="{BB962C8B-B14F-4D97-AF65-F5344CB8AC3E}">
        <p14:creationId xmlns:p14="http://schemas.microsoft.com/office/powerpoint/2010/main" val="3626680440"/>
      </p:ext>
    </p:extLst>
  </p:cSld>
  <p:clrMapOvr>
    <a:masterClrMapping/>
  </p:clrMapOvr>
  <mc:AlternateContent xmlns:mc="http://schemas.openxmlformats.org/markup-compatibility/2006" xmlns:p14="http://schemas.microsoft.com/office/powerpoint/2010/main">
    <mc:Choice Requires="p14">
      <p:transition spd="slow" p14:dur="2000" advTm="24389"/>
    </mc:Choice>
    <mc:Fallback xmlns="">
      <p:transition spd="slow" advTm="2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3" fill="hold"/>
                                        <p:tgtEl>
                                          <p:spTgt spid="5"/>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21" presetClass="entr" presetSubtype="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21" presetClass="entr" presetSubtype="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3567-45C3-47F4-BCE8-466F22D77102}"/>
              </a:ext>
            </a:extLst>
          </p:cNvPr>
          <p:cNvSpPr>
            <a:spLocks noGrp="1"/>
          </p:cNvSpPr>
          <p:nvPr>
            <p:ph type="title"/>
          </p:nvPr>
        </p:nvSpPr>
        <p:spPr>
          <a:xfrm>
            <a:off x="2395330" y="147769"/>
            <a:ext cx="8001000" cy="1325563"/>
          </a:xfrm>
        </p:spPr>
        <p:txBody>
          <a:bodyPr>
            <a:normAutofit/>
          </a:bodyPr>
          <a:lstStyle/>
          <a:p>
            <a:r>
              <a:rPr lang="en-US" sz="6000" dirty="0">
                <a:solidFill>
                  <a:srgbClr val="FFC000"/>
                </a:solidFill>
                <a:latin typeface="Franklin Gothic Demi" panose="020B0703020102020204" pitchFamily="34" charset="0"/>
              </a:rPr>
              <a:t>Why do we use Excel?</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09107705-9853-46F6-BF11-8015D09CF6C8}"/>
              </a:ext>
            </a:extLst>
          </p:cNvPr>
          <p:cNvSpPr>
            <a:spLocks noGrp="1"/>
          </p:cNvSpPr>
          <p:nvPr>
            <p:ph idx="1"/>
          </p:nvPr>
        </p:nvSpPr>
        <p:spPr>
          <a:xfrm>
            <a:off x="381002" y="1480930"/>
            <a:ext cx="6612466" cy="5006981"/>
          </a:xfrm>
        </p:spPr>
        <p:txBody>
          <a:bodyPr anchor="ctr">
            <a:normAutofit fontScale="85000" lnSpcReduction="10000"/>
          </a:bodyPr>
          <a:lstStyle/>
          <a:p>
            <a:pPr marL="0" indent="0">
              <a:lnSpc>
                <a:spcPct val="160000"/>
              </a:lnSpc>
              <a:buNone/>
            </a:pPr>
            <a:r>
              <a:rPr lang="en-US" sz="3200" dirty="0">
                <a:solidFill>
                  <a:schemeClr val="accent3"/>
                </a:solidFill>
                <a:latin typeface="Franklin Gothic Demi" panose="020B0703020102020204" pitchFamily="34" charset="0"/>
              </a:rPr>
              <a:t>We all deal with numbers in one way or the other. We all have daily expenses which we pay for from the monthly income that we earn. For one to spend wisely, they will need to know their income vs. expenditure. Microsoft Excel comes in handy when we want to record, analyze and store such numeric data.</a:t>
            </a:r>
          </a:p>
        </p:txBody>
      </p:sp>
      <p:pic>
        <p:nvPicPr>
          <p:cNvPr id="5" name="Picture 4">
            <a:extLst>
              <a:ext uri="{FF2B5EF4-FFF2-40B4-BE49-F238E27FC236}">
                <a16:creationId xmlns:a16="http://schemas.microsoft.com/office/drawing/2014/main" id="{CE9844EE-5DFD-4053-868B-B5F911039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6002" y="2700866"/>
            <a:ext cx="4520899" cy="2387600"/>
          </a:xfrm>
          <a:prstGeom prst="rect">
            <a:avLst/>
          </a:prstGeom>
          <a:ln w="38100">
            <a:solidFill>
              <a:schemeClr val="tx1"/>
            </a:solidFill>
          </a:ln>
        </p:spPr>
      </p:pic>
      <p:pic>
        <p:nvPicPr>
          <p:cNvPr id="8" name="Slide 5">
            <a:hlinkClick r:id="" action="ppaction://media"/>
            <a:extLst>
              <a:ext uri="{FF2B5EF4-FFF2-40B4-BE49-F238E27FC236}">
                <a16:creationId xmlns:a16="http://schemas.microsoft.com/office/drawing/2014/main" id="{53FFD195-FE9C-47A2-A9F1-499065678A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2568414219"/>
      </p:ext>
    </p:extLst>
  </p:cSld>
  <p:clrMapOvr>
    <a:masterClrMapping/>
  </p:clrMapOvr>
  <mc:AlternateContent xmlns:mc="http://schemas.openxmlformats.org/markup-compatibility/2006" xmlns:p14="http://schemas.microsoft.com/office/powerpoint/2010/main">
    <mc:Choice Requires="p14">
      <p:transition spd="slow" p14:dur="2000" advTm="31006"/>
    </mc:Choice>
    <mc:Fallback xmlns="">
      <p:transition spd="slow" advTm="3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7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9" presetID="45"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anim calcmode="lin" valueType="num">
                                      <p:cBhvr>
                                        <p:cTn id="22" dur="2000" fill="hold"/>
                                        <p:tgtEl>
                                          <p:spTgt spid="5"/>
                                        </p:tgtEl>
                                        <p:attrNameLst>
                                          <p:attrName>ppt_w</p:attrName>
                                        </p:attrNameLst>
                                      </p:cBhvr>
                                      <p:tavLst>
                                        <p:tav tm="0" fmla="#ppt_w*sin(2.5*pi*$)">
                                          <p:val>
                                            <p:fltVal val="0"/>
                                          </p:val>
                                        </p:tav>
                                        <p:tav tm="100000">
                                          <p:val>
                                            <p:fltVal val="1"/>
                                          </p:val>
                                        </p:tav>
                                      </p:tavLst>
                                    </p:anim>
                                    <p:anim calcmode="lin" valueType="num">
                                      <p:cBhvr>
                                        <p:cTn id="2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80FB-6A60-44FD-BDF2-79B1282AFEAD}"/>
              </a:ext>
            </a:extLst>
          </p:cNvPr>
          <p:cNvSpPr>
            <a:spLocks noGrp="1"/>
          </p:cNvSpPr>
          <p:nvPr>
            <p:ph type="title"/>
          </p:nvPr>
        </p:nvSpPr>
        <p:spPr>
          <a:xfrm>
            <a:off x="86143" y="119270"/>
            <a:ext cx="10310187" cy="1156022"/>
          </a:xfrm>
        </p:spPr>
        <p:txBody>
          <a:bodyPr/>
          <a:lstStyle/>
          <a:p>
            <a:r>
              <a:rPr lang="en-US" sz="6000" dirty="0">
                <a:solidFill>
                  <a:srgbClr val="FFC000"/>
                </a:solidFill>
                <a:latin typeface="Franklin Gothic Demi" panose="020B0703020102020204" pitchFamily="34" charset="0"/>
              </a:rPr>
              <a:t>Starting MS Excel 2010…..</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E92E1176-EA17-4B88-9A63-12DB8A4529C5}"/>
              </a:ext>
            </a:extLst>
          </p:cNvPr>
          <p:cNvSpPr>
            <a:spLocks noGrp="1"/>
          </p:cNvSpPr>
          <p:nvPr>
            <p:ph idx="1"/>
          </p:nvPr>
        </p:nvSpPr>
        <p:spPr>
          <a:xfrm>
            <a:off x="86143" y="1139963"/>
            <a:ext cx="4087924" cy="4854067"/>
          </a:xfrm>
        </p:spPr>
        <p:txBody>
          <a:bodyPr anchor="ctr">
            <a:normAutofit fontScale="92500"/>
          </a:bodyPr>
          <a:lstStyle/>
          <a:p>
            <a:pPr marL="0" indent="0">
              <a:lnSpc>
                <a:spcPct val="150000"/>
              </a:lnSpc>
              <a:buNone/>
            </a:pPr>
            <a:r>
              <a:rPr lang="en-US" sz="2700" dirty="0">
                <a:solidFill>
                  <a:schemeClr val="accent3">
                    <a:lumMod val="60000"/>
                    <a:lumOff val="40000"/>
                  </a:schemeClr>
                </a:solidFill>
                <a:latin typeface="Franklin Gothic Demi" panose="020B0703020102020204" pitchFamily="34" charset="0"/>
              </a:rPr>
              <a:t>To start Microsoft Excel 2010, follow these steps:</a:t>
            </a:r>
          </a:p>
          <a:p>
            <a:pPr marL="0" indent="0">
              <a:lnSpc>
                <a:spcPct val="150000"/>
              </a:lnSpc>
              <a:buNone/>
            </a:pPr>
            <a:r>
              <a:rPr lang="en-US" sz="2700" dirty="0">
                <a:solidFill>
                  <a:schemeClr val="accent3">
                    <a:lumMod val="60000"/>
                    <a:lumOff val="40000"/>
                  </a:schemeClr>
                </a:solidFill>
                <a:latin typeface="Franklin Gothic Demi" panose="020B0703020102020204" pitchFamily="34" charset="0"/>
              </a:rPr>
              <a:t>1. Click on the start button</a:t>
            </a:r>
          </a:p>
          <a:p>
            <a:pPr marL="0" indent="0">
              <a:lnSpc>
                <a:spcPct val="150000"/>
              </a:lnSpc>
              <a:buNone/>
            </a:pPr>
            <a:r>
              <a:rPr lang="en-US" sz="2700" dirty="0">
                <a:solidFill>
                  <a:schemeClr val="accent3">
                    <a:lumMod val="60000"/>
                    <a:lumOff val="40000"/>
                  </a:schemeClr>
                </a:solidFill>
                <a:latin typeface="Franklin Gothic Demi" panose="020B0703020102020204" pitchFamily="34" charset="0"/>
              </a:rPr>
              <a:t>2. Click on All Programs</a:t>
            </a:r>
          </a:p>
          <a:p>
            <a:pPr marL="0" indent="0">
              <a:lnSpc>
                <a:spcPct val="150000"/>
              </a:lnSpc>
              <a:buNone/>
            </a:pPr>
            <a:r>
              <a:rPr lang="en-US" sz="2700" dirty="0">
                <a:solidFill>
                  <a:schemeClr val="accent3">
                    <a:lumMod val="60000"/>
                    <a:lumOff val="40000"/>
                  </a:schemeClr>
                </a:solidFill>
                <a:latin typeface="Franklin Gothic Demi" panose="020B0703020102020204" pitchFamily="34" charset="0"/>
              </a:rPr>
              <a:t>3. Click on Microsoft Office</a:t>
            </a:r>
          </a:p>
          <a:p>
            <a:pPr marL="0" indent="0">
              <a:lnSpc>
                <a:spcPct val="150000"/>
              </a:lnSpc>
              <a:buNone/>
            </a:pPr>
            <a:r>
              <a:rPr lang="en-US" sz="2700" dirty="0">
                <a:solidFill>
                  <a:schemeClr val="accent3">
                    <a:lumMod val="60000"/>
                    <a:lumOff val="40000"/>
                  </a:schemeClr>
                </a:solidFill>
                <a:latin typeface="Franklin Gothic Demi" panose="020B0703020102020204" pitchFamily="34" charset="0"/>
              </a:rPr>
              <a:t>4. Click on Microsoft Excel 2010</a:t>
            </a:r>
            <a:endParaRPr lang="en-IN" sz="2700" dirty="0">
              <a:solidFill>
                <a:schemeClr val="accent3">
                  <a:lumMod val="60000"/>
                  <a:lumOff val="40000"/>
                </a:schemeClr>
              </a:solidFill>
              <a:latin typeface="Franklin Gothic Demi" panose="020B0703020102020204" pitchFamily="34" charset="0"/>
            </a:endParaRPr>
          </a:p>
        </p:txBody>
      </p:sp>
      <p:pic>
        <p:nvPicPr>
          <p:cNvPr id="8" name="Picture 7">
            <a:extLst>
              <a:ext uri="{FF2B5EF4-FFF2-40B4-BE49-F238E27FC236}">
                <a16:creationId xmlns:a16="http://schemas.microsoft.com/office/drawing/2014/main" id="{4D4ADFB1-50BB-4C15-BD8D-DBA581370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3095" y="1275292"/>
            <a:ext cx="7712762" cy="3713997"/>
          </a:xfrm>
          <a:prstGeom prst="rect">
            <a:avLst/>
          </a:prstGeom>
          <a:ln w="28575">
            <a:solidFill>
              <a:srgbClr val="FF0000"/>
            </a:solidFill>
          </a:ln>
        </p:spPr>
      </p:pic>
      <p:sp>
        <p:nvSpPr>
          <p:cNvPr id="9" name="Content Placeholder 2">
            <a:extLst>
              <a:ext uri="{FF2B5EF4-FFF2-40B4-BE49-F238E27FC236}">
                <a16:creationId xmlns:a16="http://schemas.microsoft.com/office/drawing/2014/main" id="{F4AFAB93-FF11-4B81-B6F2-27CCB8E39094}"/>
              </a:ext>
            </a:extLst>
          </p:cNvPr>
          <p:cNvSpPr txBox="1">
            <a:spLocks/>
          </p:cNvSpPr>
          <p:nvPr/>
        </p:nvSpPr>
        <p:spPr>
          <a:xfrm>
            <a:off x="4393095" y="5249332"/>
            <a:ext cx="7712762" cy="1489397"/>
          </a:xfrm>
          <a:prstGeom prst="rect">
            <a:avLst/>
          </a:prstGeom>
          <a:solidFill>
            <a:srgbClr val="00B0F0"/>
          </a:solidFill>
          <a:ln w="38100">
            <a:solidFill>
              <a:srgbClr val="FFC000"/>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2500" dirty="0">
                <a:solidFill>
                  <a:schemeClr val="tx1"/>
                </a:solidFill>
                <a:latin typeface="Franklin Gothic Demi" panose="020B0703020102020204" pitchFamily="34" charset="0"/>
              </a:rPr>
              <a:t>The Excel window opens to display a new file. An Excel file is called a workbook. An Excel workbook is like a notebook. Just as a notebook consists of pages, a workbook consists of worksheets. A worksheet has rows and columns where you enter data (information).</a:t>
            </a:r>
            <a:endParaRPr lang="en-IN" sz="2500" dirty="0">
              <a:solidFill>
                <a:schemeClr val="tx1"/>
              </a:solidFill>
              <a:latin typeface="Franklin Gothic Demi" panose="020B0703020102020204" pitchFamily="34" charset="0"/>
            </a:endParaRPr>
          </a:p>
        </p:txBody>
      </p:sp>
      <p:pic>
        <p:nvPicPr>
          <p:cNvPr id="5" name="Slide 6">
            <a:hlinkClick r:id="" action="ppaction://media"/>
            <a:extLst>
              <a:ext uri="{FF2B5EF4-FFF2-40B4-BE49-F238E27FC236}">
                <a16:creationId xmlns:a16="http://schemas.microsoft.com/office/drawing/2014/main" id="{33579CD1-E78A-4C3D-A772-6C68601AEDE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3708677491"/>
      </p:ext>
    </p:extLst>
  </p:cSld>
  <p:clrMapOvr>
    <a:masterClrMapping/>
  </p:clrMapOvr>
  <mc:AlternateContent xmlns:mc="http://schemas.openxmlformats.org/markup-compatibility/2006" xmlns:p14="http://schemas.microsoft.com/office/powerpoint/2010/main">
    <mc:Choice Requires="p14">
      <p:transition spd="slow" p14:dur="2000" advTm="54349"/>
    </mc:Choice>
    <mc:Fallback xmlns="">
      <p:transition spd="slow" advTm="5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9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000" fill="hold"/>
                                        <p:tgtEl>
                                          <p:spTgt spid="8"/>
                                        </p:tgtEl>
                                        <p:attrNameLst>
                                          <p:attrName>ppt_w</p:attrName>
                                        </p:attrNameLst>
                                      </p:cBhvr>
                                      <p:tavLst>
                                        <p:tav tm="0">
                                          <p:val>
                                            <p:fltVal val="0"/>
                                          </p:val>
                                        </p:tav>
                                        <p:tav tm="100000">
                                          <p:val>
                                            <p:strVal val="#ppt_w"/>
                                          </p:val>
                                        </p:tav>
                                      </p:tavLst>
                                    </p:anim>
                                    <p:anim calcmode="lin" valueType="num">
                                      <p:cBhvr>
                                        <p:cTn id="16" dur="2000" fill="hold"/>
                                        <p:tgtEl>
                                          <p:spTgt spid="8"/>
                                        </p:tgtEl>
                                        <p:attrNameLst>
                                          <p:attrName>ppt_h</p:attrName>
                                        </p:attrNameLst>
                                      </p:cBhvr>
                                      <p:tavLst>
                                        <p:tav tm="0">
                                          <p:val>
                                            <p:fltVal val="0"/>
                                          </p:val>
                                        </p:tav>
                                        <p:tav tm="100000">
                                          <p:val>
                                            <p:strVal val="#ppt_h"/>
                                          </p:val>
                                        </p:tav>
                                      </p:tavLst>
                                    </p:anim>
                                    <p:anim calcmode="lin" valueType="num">
                                      <p:cBhvr>
                                        <p:cTn id="17" dur="2000" fill="hold"/>
                                        <p:tgtEl>
                                          <p:spTgt spid="8"/>
                                        </p:tgtEl>
                                        <p:attrNameLst>
                                          <p:attrName>style.rotation</p:attrName>
                                        </p:attrNameLst>
                                      </p:cBhvr>
                                      <p:tavLst>
                                        <p:tav tm="0">
                                          <p:val>
                                            <p:fltVal val="90"/>
                                          </p:val>
                                        </p:tav>
                                        <p:tav tm="100000">
                                          <p:val>
                                            <p:fltVal val="0"/>
                                          </p:val>
                                        </p:tav>
                                      </p:tavLst>
                                    </p:anim>
                                    <p:animEffect transition="in" filter="fade">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1" fill="hold" display="0">
                  <p:stCondLst>
                    <p:cond delay="indefinite"/>
                  </p:stCondLst>
                  <p:endCondLst>
                    <p:cond evt="onStopAudio" delay="0">
                      <p:tgtEl>
                        <p:sldTgt/>
                      </p:tgtEl>
                    </p:cond>
                  </p:endCondLst>
                </p:cTn>
                <p:tgtEl>
                  <p:spTgt spid="5"/>
                </p:tgtEl>
              </p:cMediaNode>
            </p:audio>
          </p:childTnLst>
        </p:cTn>
      </p:par>
    </p:tnLst>
    <p:bldLst>
      <p:bldP spid="2"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02D4D6B-2E66-484A-92A1-E86D333DA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634" y="1141526"/>
            <a:ext cx="8434966" cy="4311008"/>
          </a:xfrm>
          <a:prstGeom prst="rect">
            <a:avLst/>
          </a:prstGeom>
        </p:spPr>
      </p:pic>
      <p:sp>
        <p:nvSpPr>
          <p:cNvPr id="2" name="Title 1">
            <a:extLst>
              <a:ext uri="{FF2B5EF4-FFF2-40B4-BE49-F238E27FC236}">
                <a16:creationId xmlns:a16="http://schemas.microsoft.com/office/drawing/2014/main" id="{BA8A3FAF-9594-42E5-819C-B9044DA3867B}"/>
              </a:ext>
            </a:extLst>
          </p:cNvPr>
          <p:cNvSpPr>
            <a:spLocks noGrp="1"/>
          </p:cNvSpPr>
          <p:nvPr>
            <p:ph type="title"/>
          </p:nvPr>
        </p:nvSpPr>
        <p:spPr>
          <a:xfrm>
            <a:off x="2599267" y="128060"/>
            <a:ext cx="6553200" cy="507230"/>
          </a:xfrm>
        </p:spPr>
        <p:txBody>
          <a:bodyPr>
            <a:normAutofit fontScale="90000"/>
          </a:bodyPr>
          <a:lstStyle/>
          <a:p>
            <a:pPr algn="ctr"/>
            <a:r>
              <a:rPr lang="en-US" sz="4800" dirty="0">
                <a:solidFill>
                  <a:srgbClr val="FFC000"/>
                </a:solidFill>
                <a:latin typeface="Franklin Gothic Demi" panose="020B0703020102020204" pitchFamily="34" charset="0"/>
              </a:rPr>
              <a:t>Key Parts of a Worksheet</a:t>
            </a:r>
            <a:endParaRPr lang="en-IN" sz="4800" dirty="0">
              <a:solidFill>
                <a:srgbClr val="FFC000"/>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E14B8109-1914-4C53-B98B-4F2677DCBE18}"/>
              </a:ext>
            </a:extLst>
          </p:cNvPr>
          <p:cNvSpPr txBox="1"/>
          <p:nvPr/>
        </p:nvSpPr>
        <p:spPr>
          <a:xfrm>
            <a:off x="67734" y="2088633"/>
            <a:ext cx="1270000" cy="369332"/>
          </a:xfrm>
          <a:prstGeom prst="rect">
            <a:avLst/>
          </a:prstGeom>
          <a:noFill/>
          <a:ln w="38100">
            <a:solidFill>
              <a:srgbClr val="FFFF00"/>
            </a:solidFill>
          </a:ln>
        </p:spPr>
        <p:txBody>
          <a:bodyPr wrap="square" rtlCol="0" anchor="ctr">
            <a:spAutoFit/>
          </a:bodyPr>
          <a:lstStyle/>
          <a:p>
            <a:pPr algn="ctr"/>
            <a:r>
              <a:rPr lang="en-US" dirty="0">
                <a:latin typeface="Franklin Gothic Demi" panose="020B0703020102020204" pitchFamily="34" charset="0"/>
              </a:rPr>
              <a:t>Name Box</a:t>
            </a:r>
            <a:endParaRPr lang="en-IN" dirty="0">
              <a:latin typeface="Franklin Gothic Demi" panose="020B0703020102020204" pitchFamily="34" charset="0"/>
            </a:endParaRPr>
          </a:p>
        </p:txBody>
      </p:sp>
      <p:sp>
        <p:nvSpPr>
          <p:cNvPr id="11" name="TextBox 10">
            <a:extLst>
              <a:ext uri="{FF2B5EF4-FFF2-40B4-BE49-F238E27FC236}">
                <a16:creationId xmlns:a16="http://schemas.microsoft.com/office/drawing/2014/main" id="{017EDCA8-3F2F-4E3F-918D-D8F021E19C58}"/>
              </a:ext>
            </a:extLst>
          </p:cNvPr>
          <p:cNvSpPr txBox="1"/>
          <p:nvPr/>
        </p:nvSpPr>
        <p:spPr>
          <a:xfrm>
            <a:off x="67734" y="2864734"/>
            <a:ext cx="1270000" cy="369332"/>
          </a:xfrm>
          <a:prstGeom prst="rect">
            <a:avLst/>
          </a:prstGeom>
          <a:noFill/>
          <a:ln w="38100">
            <a:solidFill>
              <a:srgbClr val="FFFF00"/>
            </a:solidFill>
          </a:ln>
        </p:spPr>
        <p:txBody>
          <a:bodyPr wrap="square" rtlCol="0" anchor="ctr">
            <a:spAutoFit/>
          </a:bodyPr>
          <a:lstStyle/>
          <a:p>
            <a:pPr algn="ctr"/>
            <a:r>
              <a:rPr lang="en-US" dirty="0">
                <a:latin typeface="Franklin Gothic Demi" panose="020B0703020102020204" pitchFamily="34" charset="0"/>
              </a:rPr>
              <a:t>Active Cell</a:t>
            </a:r>
            <a:endParaRPr lang="en-IN" dirty="0">
              <a:latin typeface="Franklin Gothic Demi" panose="020B0703020102020204" pitchFamily="34" charset="0"/>
            </a:endParaRPr>
          </a:p>
        </p:txBody>
      </p:sp>
      <p:sp>
        <p:nvSpPr>
          <p:cNvPr id="12" name="TextBox 11">
            <a:extLst>
              <a:ext uri="{FF2B5EF4-FFF2-40B4-BE49-F238E27FC236}">
                <a16:creationId xmlns:a16="http://schemas.microsoft.com/office/drawing/2014/main" id="{18ECD5BD-E219-4F23-8968-EC203BED1183}"/>
              </a:ext>
            </a:extLst>
          </p:cNvPr>
          <p:cNvSpPr txBox="1"/>
          <p:nvPr/>
        </p:nvSpPr>
        <p:spPr>
          <a:xfrm>
            <a:off x="59267" y="3934013"/>
            <a:ext cx="1270000" cy="646331"/>
          </a:xfrm>
          <a:prstGeom prst="rect">
            <a:avLst/>
          </a:prstGeom>
          <a:noFill/>
          <a:ln w="38100">
            <a:solidFill>
              <a:srgbClr val="FFFF00"/>
            </a:solidFill>
          </a:ln>
        </p:spPr>
        <p:txBody>
          <a:bodyPr wrap="square" rtlCol="0" anchor="ctr">
            <a:spAutoFit/>
          </a:bodyPr>
          <a:lstStyle/>
          <a:p>
            <a:pPr algn="ctr"/>
            <a:r>
              <a:rPr lang="en-US" dirty="0">
                <a:latin typeface="Franklin Gothic Demi" panose="020B0703020102020204" pitchFamily="34" charset="0"/>
              </a:rPr>
              <a:t>Row Headings</a:t>
            </a:r>
            <a:endParaRPr lang="en-IN" dirty="0">
              <a:latin typeface="Franklin Gothic Demi" panose="020B0703020102020204" pitchFamily="34" charset="0"/>
            </a:endParaRPr>
          </a:p>
        </p:txBody>
      </p:sp>
      <p:sp>
        <p:nvSpPr>
          <p:cNvPr id="13" name="TextBox 12">
            <a:extLst>
              <a:ext uri="{FF2B5EF4-FFF2-40B4-BE49-F238E27FC236}">
                <a16:creationId xmlns:a16="http://schemas.microsoft.com/office/drawing/2014/main" id="{BB0F595F-C31D-4E21-8E73-8D70E80546A8}"/>
              </a:ext>
            </a:extLst>
          </p:cNvPr>
          <p:cNvSpPr txBox="1"/>
          <p:nvPr/>
        </p:nvSpPr>
        <p:spPr>
          <a:xfrm>
            <a:off x="2677193" y="4072512"/>
            <a:ext cx="1413931" cy="369332"/>
          </a:xfrm>
          <a:prstGeom prst="rect">
            <a:avLst/>
          </a:prstGeom>
          <a:noFill/>
          <a:ln w="38100">
            <a:solidFill>
              <a:srgbClr val="FFFF00"/>
            </a:solidFill>
          </a:ln>
        </p:spPr>
        <p:txBody>
          <a:bodyPr wrap="square" rtlCol="0" anchor="ctr">
            <a:spAutoFit/>
          </a:bodyPr>
          <a:lstStyle/>
          <a:p>
            <a:pPr algn="ctr"/>
            <a:r>
              <a:rPr lang="en-US" dirty="0">
                <a:solidFill>
                  <a:schemeClr val="bg1"/>
                </a:solidFill>
                <a:latin typeface="Franklin Gothic Demi" panose="020B0703020102020204" pitchFamily="34" charset="0"/>
              </a:rPr>
              <a:t>Sheet tabs</a:t>
            </a:r>
            <a:endParaRPr lang="en-IN" dirty="0">
              <a:solidFill>
                <a:schemeClr val="bg1"/>
              </a:solidFill>
              <a:latin typeface="Franklin Gothic Demi" panose="020B0703020102020204" pitchFamily="34" charset="0"/>
            </a:endParaRPr>
          </a:p>
        </p:txBody>
      </p:sp>
      <p:sp>
        <p:nvSpPr>
          <p:cNvPr id="16" name="TextBox 15">
            <a:extLst>
              <a:ext uri="{FF2B5EF4-FFF2-40B4-BE49-F238E27FC236}">
                <a16:creationId xmlns:a16="http://schemas.microsoft.com/office/drawing/2014/main" id="{1837A2AB-6CAB-4065-8083-CC914F34D520}"/>
              </a:ext>
            </a:extLst>
          </p:cNvPr>
          <p:cNvSpPr txBox="1"/>
          <p:nvPr/>
        </p:nvSpPr>
        <p:spPr>
          <a:xfrm>
            <a:off x="5464385" y="3196119"/>
            <a:ext cx="2006598" cy="369332"/>
          </a:xfrm>
          <a:prstGeom prst="rect">
            <a:avLst/>
          </a:prstGeom>
          <a:noFill/>
          <a:ln w="38100">
            <a:solidFill>
              <a:srgbClr val="FFFF00"/>
            </a:solidFill>
          </a:ln>
        </p:spPr>
        <p:txBody>
          <a:bodyPr wrap="square" rtlCol="0" anchor="ctr">
            <a:spAutoFit/>
          </a:bodyPr>
          <a:lstStyle/>
          <a:p>
            <a:pPr algn="ctr"/>
            <a:r>
              <a:rPr lang="en-US" dirty="0">
                <a:solidFill>
                  <a:schemeClr val="bg1"/>
                </a:solidFill>
                <a:latin typeface="Franklin Gothic Demi" panose="020B0703020102020204" pitchFamily="34" charset="0"/>
              </a:rPr>
              <a:t>Column Headings</a:t>
            </a:r>
            <a:endParaRPr lang="en-IN" dirty="0">
              <a:solidFill>
                <a:schemeClr val="bg1"/>
              </a:solidFill>
              <a:latin typeface="Franklin Gothic Demi" panose="020B0703020102020204" pitchFamily="34" charset="0"/>
            </a:endParaRPr>
          </a:p>
        </p:txBody>
      </p:sp>
      <p:sp>
        <p:nvSpPr>
          <p:cNvPr id="17" name="TextBox 16">
            <a:extLst>
              <a:ext uri="{FF2B5EF4-FFF2-40B4-BE49-F238E27FC236}">
                <a16:creationId xmlns:a16="http://schemas.microsoft.com/office/drawing/2014/main" id="{B32ABE58-3B3E-4F11-91F6-A3411ACBAB4F}"/>
              </a:ext>
            </a:extLst>
          </p:cNvPr>
          <p:cNvSpPr txBox="1"/>
          <p:nvPr/>
        </p:nvSpPr>
        <p:spPr>
          <a:xfrm>
            <a:off x="10532534" y="2121932"/>
            <a:ext cx="1515532" cy="369332"/>
          </a:xfrm>
          <a:prstGeom prst="rect">
            <a:avLst/>
          </a:prstGeom>
          <a:noFill/>
          <a:ln w="38100">
            <a:solidFill>
              <a:srgbClr val="FFFF00"/>
            </a:solidFill>
          </a:ln>
        </p:spPr>
        <p:txBody>
          <a:bodyPr wrap="square" rtlCol="0" anchor="ctr">
            <a:spAutoFit/>
          </a:bodyPr>
          <a:lstStyle/>
          <a:p>
            <a:pPr algn="ctr"/>
            <a:r>
              <a:rPr lang="en-US" dirty="0">
                <a:latin typeface="Franklin Gothic Demi" panose="020B0703020102020204" pitchFamily="34" charset="0"/>
              </a:rPr>
              <a:t>Formula Bar </a:t>
            </a:r>
            <a:endParaRPr lang="en-IN" dirty="0">
              <a:latin typeface="Franklin Gothic Demi" panose="020B0703020102020204" pitchFamily="34" charset="0"/>
            </a:endParaRPr>
          </a:p>
        </p:txBody>
      </p:sp>
      <p:sp>
        <p:nvSpPr>
          <p:cNvPr id="18" name="Arrow: Down 17">
            <a:extLst>
              <a:ext uri="{FF2B5EF4-FFF2-40B4-BE49-F238E27FC236}">
                <a16:creationId xmlns:a16="http://schemas.microsoft.com/office/drawing/2014/main" id="{F7A7084B-9F01-4897-A30D-4E3B900DB218}"/>
              </a:ext>
            </a:extLst>
          </p:cNvPr>
          <p:cNvSpPr/>
          <p:nvPr/>
        </p:nvSpPr>
        <p:spPr>
          <a:xfrm rot="16200000">
            <a:off x="1625600" y="1888067"/>
            <a:ext cx="211667" cy="804333"/>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19" name="Arrow: Down 18">
            <a:extLst>
              <a:ext uri="{FF2B5EF4-FFF2-40B4-BE49-F238E27FC236}">
                <a16:creationId xmlns:a16="http://schemas.microsoft.com/office/drawing/2014/main" id="{F54F7A06-EB14-4D14-9548-57C294B7EB3E}"/>
              </a:ext>
            </a:extLst>
          </p:cNvPr>
          <p:cNvSpPr/>
          <p:nvPr/>
        </p:nvSpPr>
        <p:spPr>
          <a:xfrm rot="16200000">
            <a:off x="2002983" y="2290649"/>
            <a:ext cx="278168" cy="1608665"/>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20" name="Arrow: Down 19">
            <a:extLst>
              <a:ext uri="{FF2B5EF4-FFF2-40B4-BE49-F238E27FC236}">
                <a16:creationId xmlns:a16="http://schemas.microsoft.com/office/drawing/2014/main" id="{62AFC62F-AC59-465C-B9D7-243BD99683BF}"/>
              </a:ext>
            </a:extLst>
          </p:cNvPr>
          <p:cNvSpPr/>
          <p:nvPr/>
        </p:nvSpPr>
        <p:spPr>
          <a:xfrm rot="14780824">
            <a:off x="1582306" y="3581849"/>
            <a:ext cx="264389" cy="905931"/>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dirty="0"/>
          </a:p>
        </p:txBody>
      </p:sp>
      <p:sp>
        <p:nvSpPr>
          <p:cNvPr id="21" name="Arrow: Down 20">
            <a:extLst>
              <a:ext uri="{FF2B5EF4-FFF2-40B4-BE49-F238E27FC236}">
                <a16:creationId xmlns:a16="http://schemas.microsoft.com/office/drawing/2014/main" id="{ED6A4C82-82AF-49B8-8DF1-E0BD6EFBF4BA}"/>
              </a:ext>
            </a:extLst>
          </p:cNvPr>
          <p:cNvSpPr/>
          <p:nvPr/>
        </p:nvSpPr>
        <p:spPr>
          <a:xfrm rot="17441433">
            <a:off x="1599239" y="4029104"/>
            <a:ext cx="264389" cy="905931"/>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23" name="Arrow: Down 22">
            <a:extLst>
              <a:ext uri="{FF2B5EF4-FFF2-40B4-BE49-F238E27FC236}">
                <a16:creationId xmlns:a16="http://schemas.microsoft.com/office/drawing/2014/main" id="{CA0B42BF-962C-4789-8513-207501839033}"/>
              </a:ext>
            </a:extLst>
          </p:cNvPr>
          <p:cNvSpPr/>
          <p:nvPr/>
        </p:nvSpPr>
        <p:spPr>
          <a:xfrm>
            <a:off x="2889489" y="4434352"/>
            <a:ext cx="285621" cy="662856"/>
          </a:xfrm>
          <a:prstGeom prst="downArrow">
            <a:avLst>
              <a:gd name="adj1" fmla="val 38188"/>
              <a:gd name="adj2" fmla="val 50000"/>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24" name="Arrow: Down 23">
            <a:extLst>
              <a:ext uri="{FF2B5EF4-FFF2-40B4-BE49-F238E27FC236}">
                <a16:creationId xmlns:a16="http://schemas.microsoft.com/office/drawing/2014/main" id="{5F257C70-02AE-4B62-971E-B10FB58CC978}"/>
              </a:ext>
            </a:extLst>
          </p:cNvPr>
          <p:cNvSpPr/>
          <p:nvPr/>
        </p:nvSpPr>
        <p:spPr>
          <a:xfrm>
            <a:off x="3427011" y="4434352"/>
            <a:ext cx="285621" cy="662856"/>
          </a:xfrm>
          <a:prstGeom prst="downArrow">
            <a:avLst>
              <a:gd name="adj1" fmla="val 38188"/>
              <a:gd name="adj2" fmla="val 50000"/>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25" name="Arrow: Down 24">
            <a:extLst>
              <a:ext uri="{FF2B5EF4-FFF2-40B4-BE49-F238E27FC236}">
                <a16:creationId xmlns:a16="http://schemas.microsoft.com/office/drawing/2014/main" id="{5B340DBB-F37F-4314-BAB1-E28C0214C000}"/>
              </a:ext>
            </a:extLst>
          </p:cNvPr>
          <p:cNvSpPr/>
          <p:nvPr/>
        </p:nvSpPr>
        <p:spPr>
          <a:xfrm rot="7967910">
            <a:off x="6013833" y="2529855"/>
            <a:ext cx="285621" cy="662856"/>
          </a:xfrm>
          <a:prstGeom prst="downArrow">
            <a:avLst>
              <a:gd name="adj1" fmla="val 38188"/>
              <a:gd name="adj2" fmla="val 50000"/>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26" name="Arrow: Down 25">
            <a:extLst>
              <a:ext uri="{FF2B5EF4-FFF2-40B4-BE49-F238E27FC236}">
                <a16:creationId xmlns:a16="http://schemas.microsoft.com/office/drawing/2014/main" id="{8EA0D8D3-3C76-4F30-B7FA-F5FF0B755F1B}"/>
              </a:ext>
            </a:extLst>
          </p:cNvPr>
          <p:cNvSpPr/>
          <p:nvPr/>
        </p:nvSpPr>
        <p:spPr>
          <a:xfrm rot="13356334">
            <a:off x="6563024" y="2520617"/>
            <a:ext cx="285621" cy="662856"/>
          </a:xfrm>
          <a:prstGeom prst="downArrow">
            <a:avLst>
              <a:gd name="adj1" fmla="val 38188"/>
              <a:gd name="adj2" fmla="val 50000"/>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27" name="Arrow: Down 26">
            <a:extLst>
              <a:ext uri="{FF2B5EF4-FFF2-40B4-BE49-F238E27FC236}">
                <a16:creationId xmlns:a16="http://schemas.microsoft.com/office/drawing/2014/main" id="{56DE77E9-B20A-4A3D-9D4B-442E111CE57F}"/>
              </a:ext>
            </a:extLst>
          </p:cNvPr>
          <p:cNvSpPr/>
          <p:nvPr/>
        </p:nvSpPr>
        <p:spPr>
          <a:xfrm rot="5400000">
            <a:off x="7204481" y="-1109785"/>
            <a:ext cx="119839" cy="6756401"/>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32" name="TextBox 31">
            <a:extLst>
              <a:ext uri="{FF2B5EF4-FFF2-40B4-BE49-F238E27FC236}">
                <a16:creationId xmlns:a16="http://schemas.microsoft.com/office/drawing/2014/main" id="{D5A2A0AA-CFA5-4A1A-9E1B-C0124688D829}"/>
              </a:ext>
            </a:extLst>
          </p:cNvPr>
          <p:cNvSpPr txBox="1"/>
          <p:nvPr/>
        </p:nvSpPr>
        <p:spPr>
          <a:xfrm>
            <a:off x="5894177" y="5950986"/>
            <a:ext cx="1270000" cy="369332"/>
          </a:xfrm>
          <a:prstGeom prst="rect">
            <a:avLst/>
          </a:prstGeom>
          <a:noFill/>
          <a:ln w="38100">
            <a:solidFill>
              <a:srgbClr val="FFFF00"/>
            </a:solidFill>
          </a:ln>
        </p:spPr>
        <p:txBody>
          <a:bodyPr wrap="square" rtlCol="0" anchor="ctr">
            <a:spAutoFit/>
          </a:bodyPr>
          <a:lstStyle/>
          <a:p>
            <a:pPr algn="ctr"/>
            <a:r>
              <a:rPr lang="en-US" dirty="0">
                <a:latin typeface="Franklin Gothic Demi" panose="020B0703020102020204" pitchFamily="34" charset="0"/>
              </a:rPr>
              <a:t>Row 7</a:t>
            </a:r>
            <a:endParaRPr lang="en-IN" dirty="0">
              <a:latin typeface="Franklin Gothic Demi" panose="020B0703020102020204" pitchFamily="34" charset="0"/>
            </a:endParaRPr>
          </a:p>
        </p:txBody>
      </p:sp>
      <p:sp>
        <p:nvSpPr>
          <p:cNvPr id="33" name="TextBox 32">
            <a:extLst>
              <a:ext uri="{FF2B5EF4-FFF2-40B4-BE49-F238E27FC236}">
                <a16:creationId xmlns:a16="http://schemas.microsoft.com/office/drawing/2014/main" id="{1DBB5B6D-A1D1-4301-A0A8-A8B2B2015346}"/>
              </a:ext>
            </a:extLst>
          </p:cNvPr>
          <p:cNvSpPr txBox="1"/>
          <p:nvPr/>
        </p:nvSpPr>
        <p:spPr>
          <a:xfrm>
            <a:off x="10740082" y="4182071"/>
            <a:ext cx="1270000" cy="369332"/>
          </a:xfrm>
          <a:prstGeom prst="rect">
            <a:avLst/>
          </a:prstGeom>
          <a:noFill/>
          <a:ln w="38100">
            <a:solidFill>
              <a:srgbClr val="FFFF00"/>
            </a:solidFill>
          </a:ln>
        </p:spPr>
        <p:txBody>
          <a:bodyPr wrap="square" rtlCol="0" anchor="ctr">
            <a:spAutoFit/>
          </a:bodyPr>
          <a:lstStyle/>
          <a:p>
            <a:pPr algn="ctr"/>
            <a:r>
              <a:rPr lang="en-US" dirty="0">
                <a:latin typeface="Franklin Gothic Demi" panose="020B0703020102020204" pitchFamily="34" charset="0"/>
              </a:rPr>
              <a:t>Column </a:t>
            </a:r>
            <a:r>
              <a:rPr lang="en-US" dirty="0" err="1">
                <a:latin typeface="Franklin Gothic Demi" panose="020B0703020102020204" pitchFamily="34" charset="0"/>
              </a:rPr>
              <a:t>i</a:t>
            </a:r>
            <a:endParaRPr lang="en-IN" dirty="0">
              <a:latin typeface="Franklin Gothic Demi" panose="020B0703020102020204" pitchFamily="34" charset="0"/>
            </a:endParaRPr>
          </a:p>
        </p:txBody>
      </p:sp>
      <p:sp>
        <p:nvSpPr>
          <p:cNvPr id="34" name="Arrow: Down 33">
            <a:extLst>
              <a:ext uri="{FF2B5EF4-FFF2-40B4-BE49-F238E27FC236}">
                <a16:creationId xmlns:a16="http://schemas.microsoft.com/office/drawing/2014/main" id="{8AD52E9D-C46D-4E90-9C75-B469270698AC}"/>
              </a:ext>
            </a:extLst>
          </p:cNvPr>
          <p:cNvSpPr/>
          <p:nvPr/>
        </p:nvSpPr>
        <p:spPr>
          <a:xfrm rot="10800000">
            <a:off x="6376362" y="3934011"/>
            <a:ext cx="303558" cy="2024758"/>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35" name="Arrow: Down 34">
            <a:extLst>
              <a:ext uri="{FF2B5EF4-FFF2-40B4-BE49-F238E27FC236}">
                <a16:creationId xmlns:a16="http://schemas.microsoft.com/office/drawing/2014/main" id="{8DEAC61C-266F-45DA-ABD0-FD34D2066805}"/>
              </a:ext>
            </a:extLst>
          </p:cNvPr>
          <p:cNvSpPr/>
          <p:nvPr/>
        </p:nvSpPr>
        <p:spPr>
          <a:xfrm rot="5400000">
            <a:off x="9470443" y="3245209"/>
            <a:ext cx="369332" cy="2359952"/>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pic>
        <p:nvPicPr>
          <p:cNvPr id="4" name="Slide 7">
            <a:hlinkClick r:id="" action="ppaction://media"/>
            <a:extLst>
              <a:ext uri="{FF2B5EF4-FFF2-40B4-BE49-F238E27FC236}">
                <a16:creationId xmlns:a16="http://schemas.microsoft.com/office/drawing/2014/main" id="{502B21D1-E678-41BF-9210-57ED9CF15DD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2032039447"/>
      </p:ext>
    </p:extLst>
  </p:cSld>
  <p:clrMapOvr>
    <a:masterClrMapping/>
  </p:clrMapOvr>
  <mc:AlternateContent xmlns:mc="http://schemas.openxmlformats.org/markup-compatibility/2006" xmlns:p14="http://schemas.microsoft.com/office/powerpoint/2010/main">
    <mc:Choice Requires="p14">
      <p:transition spd="slow" p14:dur="2000" advTm="48557"/>
    </mc:Choice>
    <mc:Fallback xmlns="">
      <p:transition spd="slow" advTm="4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4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style.rotation</p:attrName>
                                        </p:attrNameLst>
                                      </p:cBhvr>
                                      <p:tavLst>
                                        <p:tav tm="0">
                                          <p:val>
                                            <p:fltVal val="90"/>
                                          </p:val>
                                        </p:tav>
                                        <p:tav tm="100000">
                                          <p:val>
                                            <p:fltVal val="0"/>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Effect transition="in" filter="fade">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p:cTn id="89" dur="500" fill="hold"/>
                                        <p:tgtEl>
                                          <p:spTgt spid="25"/>
                                        </p:tgtEl>
                                        <p:attrNameLst>
                                          <p:attrName>ppt_w</p:attrName>
                                        </p:attrNameLst>
                                      </p:cBhvr>
                                      <p:tavLst>
                                        <p:tav tm="0">
                                          <p:val>
                                            <p:fltVal val="0"/>
                                          </p:val>
                                        </p:tav>
                                        <p:tav tm="100000">
                                          <p:val>
                                            <p:strVal val="#ppt_w"/>
                                          </p:val>
                                        </p:tav>
                                      </p:tavLst>
                                    </p:anim>
                                    <p:anim calcmode="lin" valueType="num">
                                      <p:cBhvr>
                                        <p:cTn id="90" dur="500" fill="hold"/>
                                        <p:tgtEl>
                                          <p:spTgt spid="25"/>
                                        </p:tgtEl>
                                        <p:attrNameLst>
                                          <p:attrName>ppt_h</p:attrName>
                                        </p:attrNameLst>
                                      </p:cBhvr>
                                      <p:tavLst>
                                        <p:tav tm="0">
                                          <p:val>
                                            <p:fltVal val="0"/>
                                          </p:val>
                                        </p:tav>
                                        <p:tav tm="100000">
                                          <p:val>
                                            <p:strVal val="#ppt_h"/>
                                          </p:val>
                                        </p:tav>
                                      </p:tavLst>
                                    </p:anim>
                                    <p:animEffect transition="in" filter="fade">
                                      <p:cBhvr>
                                        <p:cTn id="91" dur="500"/>
                                        <p:tgtEl>
                                          <p:spTgt spid="25"/>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p:cTn id="101" dur="500" fill="hold"/>
                                        <p:tgtEl>
                                          <p:spTgt spid="27"/>
                                        </p:tgtEl>
                                        <p:attrNameLst>
                                          <p:attrName>ppt_w</p:attrName>
                                        </p:attrNameLst>
                                      </p:cBhvr>
                                      <p:tavLst>
                                        <p:tav tm="0">
                                          <p:val>
                                            <p:fltVal val="0"/>
                                          </p:val>
                                        </p:tav>
                                        <p:tav tm="100000">
                                          <p:val>
                                            <p:strVal val="#ppt_w"/>
                                          </p:val>
                                        </p:tav>
                                      </p:tavLst>
                                    </p:anim>
                                    <p:anim calcmode="lin" valueType="num">
                                      <p:cBhvr>
                                        <p:cTn id="102" dur="500" fill="hold"/>
                                        <p:tgtEl>
                                          <p:spTgt spid="27"/>
                                        </p:tgtEl>
                                        <p:attrNameLst>
                                          <p:attrName>ppt_h</p:attrName>
                                        </p:attrNameLst>
                                      </p:cBhvr>
                                      <p:tavLst>
                                        <p:tav tm="0">
                                          <p:val>
                                            <p:fltVal val="0"/>
                                          </p:val>
                                        </p:tav>
                                        <p:tav tm="100000">
                                          <p:val>
                                            <p:strVal val="#ppt_h"/>
                                          </p:val>
                                        </p:tav>
                                      </p:tavLst>
                                    </p:anim>
                                    <p:animEffect transition="in" filter="fade">
                                      <p:cBhvr>
                                        <p:cTn id="103" dur="500"/>
                                        <p:tgtEl>
                                          <p:spTgt spid="27"/>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7"/>
                                        </p:tgtEl>
                                        <p:attrNameLst>
                                          <p:attrName>style.visibility</p:attrName>
                                        </p:attrNameLst>
                                      </p:cBhvr>
                                      <p:to>
                                        <p:strVal val="visible"/>
                                      </p:to>
                                    </p:set>
                                    <p:anim calcmode="lin" valueType="num">
                                      <p:cBhvr>
                                        <p:cTn id="106" dur="500" fill="hold"/>
                                        <p:tgtEl>
                                          <p:spTgt spid="17"/>
                                        </p:tgtEl>
                                        <p:attrNameLst>
                                          <p:attrName>ppt_w</p:attrName>
                                        </p:attrNameLst>
                                      </p:cBhvr>
                                      <p:tavLst>
                                        <p:tav tm="0">
                                          <p:val>
                                            <p:fltVal val="0"/>
                                          </p:val>
                                        </p:tav>
                                        <p:tav tm="100000">
                                          <p:val>
                                            <p:strVal val="#ppt_w"/>
                                          </p:val>
                                        </p:tav>
                                      </p:tavLst>
                                    </p:anim>
                                    <p:anim calcmode="lin" valueType="num">
                                      <p:cBhvr>
                                        <p:cTn id="107" dur="500" fill="hold"/>
                                        <p:tgtEl>
                                          <p:spTgt spid="17"/>
                                        </p:tgtEl>
                                        <p:attrNameLst>
                                          <p:attrName>ppt_h</p:attrName>
                                        </p:attrNameLst>
                                      </p:cBhvr>
                                      <p:tavLst>
                                        <p:tav tm="0">
                                          <p:val>
                                            <p:fltVal val="0"/>
                                          </p:val>
                                        </p:tav>
                                        <p:tav tm="100000">
                                          <p:val>
                                            <p:strVal val="#ppt_h"/>
                                          </p:val>
                                        </p:tav>
                                      </p:tavLst>
                                    </p:anim>
                                    <p:animEffect transition="in" filter="fade">
                                      <p:cBhvr>
                                        <p:cTn id="108" dur="500"/>
                                        <p:tgtEl>
                                          <p:spTgt spid="17"/>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p:cTn id="113" dur="500" fill="hold"/>
                                        <p:tgtEl>
                                          <p:spTgt spid="34"/>
                                        </p:tgtEl>
                                        <p:attrNameLst>
                                          <p:attrName>ppt_w</p:attrName>
                                        </p:attrNameLst>
                                      </p:cBhvr>
                                      <p:tavLst>
                                        <p:tav tm="0">
                                          <p:val>
                                            <p:fltVal val="0"/>
                                          </p:val>
                                        </p:tav>
                                        <p:tav tm="100000">
                                          <p:val>
                                            <p:strVal val="#ppt_w"/>
                                          </p:val>
                                        </p:tav>
                                      </p:tavLst>
                                    </p:anim>
                                    <p:anim calcmode="lin" valueType="num">
                                      <p:cBhvr>
                                        <p:cTn id="114" dur="500" fill="hold"/>
                                        <p:tgtEl>
                                          <p:spTgt spid="34"/>
                                        </p:tgtEl>
                                        <p:attrNameLst>
                                          <p:attrName>ppt_h</p:attrName>
                                        </p:attrNameLst>
                                      </p:cBhvr>
                                      <p:tavLst>
                                        <p:tav tm="0">
                                          <p:val>
                                            <p:fltVal val="0"/>
                                          </p:val>
                                        </p:tav>
                                        <p:tav tm="100000">
                                          <p:val>
                                            <p:strVal val="#ppt_h"/>
                                          </p:val>
                                        </p:tav>
                                      </p:tavLst>
                                    </p:anim>
                                    <p:animEffect transition="in" filter="fade">
                                      <p:cBhvr>
                                        <p:cTn id="115" dur="500"/>
                                        <p:tgtEl>
                                          <p:spTgt spid="34"/>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2"/>
                                        </p:tgtEl>
                                        <p:attrNameLst>
                                          <p:attrName>style.visibility</p:attrName>
                                        </p:attrNameLst>
                                      </p:cBhvr>
                                      <p:to>
                                        <p:strVal val="visible"/>
                                      </p:to>
                                    </p:set>
                                    <p:anim calcmode="lin" valueType="num">
                                      <p:cBhvr>
                                        <p:cTn id="118" dur="500" fill="hold"/>
                                        <p:tgtEl>
                                          <p:spTgt spid="32"/>
                                        </p:tgtEl>
                                        <p:attrNameLst>
                                          <p:attrName>ppt_w</p:attrName>
                                        </p:attrNameLst>
                                      </p:cBhvr>
                                      <p:tavLst>
                                        <p:tav tm="0">
                                          <p:val>
                                            <p:fltVal val="0"/>
                                          </p:val>
                                        </p:tav>
                                        <p:tav tm="100000">
                                          <p:val>
                                            <p:strVal val="#ppt_w"/>
                                          </p:val>
                                        </p:tav>
                                      </p:tavLst>
                                    </p:anim>
                                    <p:anim calcmode="lin" valueType="num">
                                      <p:cBhvr>
                                        <p:cTn id="119" dur="500" fill="hold"/>
                                        <p:tgtEl>
                                          <p:spTgt spid="32"/>
                                        </p:tgtEl>
                                        <p:attrNameLst>
                                          <p:attrName>ppt_h</p:attrName>
                                        </p:attrNameLst>
                                      </p:cBhvr>
                                      <p:tavLst>
                                        <p:tav tm="0">
                                          <p:val>
                                            <p:fltVal val="0"/>
                                          </p:val>
                                        </p:tav>
                                        <p:tav tm="100000">
                                          <p:val>
                                            <p:strVal val="#ppt_h"/>
                                          </p:val>
                                        </p:tav>
                                      </p:tavLst>
                                    </p:anim>
                                    <p:animEffect transition="in" filter="fade">
                                      <p:cBhvr>
                                        <p:cTn id="120" dur="500"/>
                                        <p:tgtEl>
                                          <p:spTgt spid="32"/>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500" fill="hold"/>
                                        <p:tgtEl>
                                          <p:spTgt spid="35"/>
                                        </p:tgtEl>
                                        <p:attrNameLst>
                                          <p:attrName>ppt_w</p:attrName>
                                        </p:attrNameLst>
                                      </p:cBhvr>
                                      <p:tavLst>
                                        <p:tav tm="0">
                                          <p:val>
                                            <p:fltVal val="0"/>
                                          </p:val>
                                        </p:tav>
                                        <p:tav tm="100000">
                                          <p:val>
                                            <p:strVal val="#ppt_w"/>
                                          </p:val>
                                        </p:tav>
                                      </p:tavLst>
                                    </p:anim>
                                    <p:anim calcmode="lin" valueType="num">
                                      <p:cBhvr>
                                        <p:cTn id="126" dur="500" fill="hold"/>
                                        <p:tgtEl>
                                          <p:spTgt spid="35"/>
                                        </p:tgtEl>
                                        <p:attrNameLst>
                                          <p:attrName>ppt_h</p:attrName>
                                        </p:attrNameLst>
                                      </p:cBhvr>
                                      <p:tavLst>
                                        <p:tav tm="0">
                                          <p:val>
                                            <p:fltVal val="0"/>
                                          </p:val>
                                        </p:tav>
                                        <p:tav tm="100000">
                                          <p:val>
                                            <p:strVal val="#ppt_h"/>
                                          </p:val>
                                        </p:tav>
                                      </p:tavLst>
                                    </p:anim>
                                    <p:animEffect transition="in" filter="fade">
                                      <p:cBhvr>
                                        <p:cTn id="127" dur="500"/>
                                        <p:tgtEl>
                                          <p:spTgt spid="35"/>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33"/>
                                        </p:tgtEl>
                                        <p:attrNameLst>
                                          <p:attrName>style.visibility</p:attrName>
                                        </p:attrNameLst>
                                      </p:cBhvr>
                                      <p:to>
                                        <p:strVal val="visible"/>
                                      </p:to>
                                    </p:set>
                                    <p:anim calcmode="lin" valueType="num">
                                      <p:cBhvr>
                                        <p:cTn id="130" dur="500" fill="hold"/>
                                        <p:tgtEl>
                                          <p:spTgt spid="33"/>
                                        </p:tgtEl>
                                        <p:attrNameLst>
                                          <p:attrName>ppt_w</p:attrName>
                                        </p:attrNameLst>
                                      </p:cBhvr>
                                      <p:tavLst>
                                        <p:tav tm="0">
                                          <p:val>
                                            <p:fltVal val="0"/>
                                          </p:val>
                                        </p:tav>
                                        <p:tav tm="100000">
                                          <p:val>
                                            <p:strVal val="#ppt_w"/>
                                          </p:val>
                                        </p:tav>
                                      </p:tavLst>
                                    </p:anim>
                                    <p:anim calcmode="lin" valueType="num">
                                      <p:cBhvr>
                                        <p:cTn id="131" dur="500" fill="hold"/>
                                        <p:tgtEl>
                                          <p:spTgt spid="33"/>
                                        </p:tgtEl>
                                        <p:attrNameLst>
                                          <p:attrName>ppt_h</p:attrName>
                                        </p:attrNameLst>
                                      </p:cBhvr>
                                      <p:tavLst>
                                        <p:tav tm="0">
                                          <p:val>
                                            <p:fltVal val="0"/>
                                          </p:val>
                                        </p:tav>
                                        <p:tav tm="100000">
                                          <p:val>
                                            <p:strVal val="#ppt_h"/>
                                          </p:val>
                                        </p:tav>
                                      </p:tavLst>
                                    </p:anim>
                                    <p:animEffect transition="in" filter="fade">
                                      <p:cBhvr>
                                        <p:cTn id="1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3" fill="hold" display="0">
                  <p:stCondLst>
                    <p:cond delay="indefinite"/>
                  </p:stCondLst>
                  <p:endCondLst>
                    <p:cond evt="onStopAudio" delay="0">
                      <p:tgtEl>
                        <p:sldTgt/>
                      </p:tgtEl>
                    </p:cond>
                  </p:endCondLst>
                </p:cTn>
                <p:tgtEl>
                  <p:spTgt spid="4"/>
                </p:tgtEl>
              </p:cMediaNode>
            </p:audio>
          </p:childTnLst>
        </p:cTn>
      </p:par>
    </p:tnLst>
    <p:bldLst>
      <p:bldP spid="2" grpId="0"/>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04B4-A5F3-4215-850D-C65AC478A4D4}"/>
              </a:ext>
            </a:extLst>
          </p:cNvPr>
          <p:cNvSpPr>
            <a:spLocks noGrp="1"/>
          </p:cNvSpPr>
          <p:nvPr>
            <p:ph type="title"/>
          </p:nvPr>
        </p:nvSpPr>
        <p:spPr>
          <a:xfrm>
            <a:off x="180929" y="186268"/>
            <a:ext cx="11830142" cy="877220"/>
          </a:xfrm>
        </p:spPr>
        <p:txBody>
          <a:bodyPr>
            <a:normAutofit/>
          </a:bodyPr>
          <a:lstStyle/>
          <a:p>
            <a:pPr algn="ctr"/>
            <a:r>
              <a:rPr lang="en-US" sz="4000" b="1" dirty="0">
                <a:latin typeface="Franklin Gothic Demi" panose="020B0703020102020204" pitchFamily="34" charset="0"/>
              </a:rPr>
              <a:t>Differences between a </a:t>
            </a:r>
            <a:r>
              <a:rPr lang="en-US" sz="4000" b="1" dirty="0">
                <a:solidFill>
                  <a:srgbClr val="FFC000"/>
                </a:solidFill>
                <a:latin typeface="Franklin Gothic Demi" panose="020B0703020102020204" pitchFamily="34" charset="0"/>
              </a:rPr>
              <a:t>Workbook</a:t>
            </a:r>
            <a:r>
              <a:rPr lang="en-US" sz="4000" b="1" dirty="0">
                <a:latin typeface="Franklin Gothic Demi" panose="020B0703020102020204" pitchFamily="34" charset="0"/>
              </a:rPr>
              <a:t> and a </a:t>
            </a:r>
            <a:r>
              <a:rPr lang="en-US" sz="4000" b="1" dirty="0">
                <a:solidFill>
                  <a:srgbClr val="00B050"/>
                </a:solidFill>
                <a:latin typeface="Franklin Gothic Demi" panose="020B0703020102020204" pitchFamily="34" charset="0"/>
              </a:rPr>
              <a:t>Worksheet</a:t>
            </a:r>
            <a:endParaRPr lang="en-IN" sz="4000" b="1" dirty="0">
              <a:solidFill>
                <a:srgbClr val="00B050"/>
              </a:solidFill>
              <a:latin typeface="Franklin Gothic Demi" panose="020B0703020102020204" pitchFamily="34" charset="0"/>
            </a:endParaRPr>
          </a:p>
        </p:txBody>
      </p:sp>
      <p:graphicFrame>
        <p:nvGraphicFramePr>
          <p:cNvPr id="4" name="Table 4">
            <a:extLst>
              <a:ext uri="{FF2B5EF4-FFF2-40B4-BE49-F238E27FC236}">
                <a16:creationId xmlns:a16="http://schemas.microsoft.com/office/drawing/2014/main" id="{956E554F-1EB5-4B40-9F68-98DBF37976A0}"/>
              </a:ext>
            </a:extLst>
          </p:cNvPr>
          <p:cNvGraphicFramePr>
            <a:graphicFrameLocks noGrp="1"/>
          </p:cNvGraphicFramePr>
          <p:nvPr>
            <p:ph idx="1"/>
            <p:extLst>
              <p:ext uri="{D42A27DB-BD31-4B8C-83A1-F6EECF244321}">
                <p14:modId xmlns:p14="http://schemas.microsoft.com/office/powerpoint/2010/main" val="2684991797"/>
              </p:ext>
            </p:extLst>
          </p:nvPr>
        </p:nvGraphicFramePr>
        <p:xfrm>
          <a:off x="108816" y="1152939"/>
          <a:ext cx="11987106" cy="5625550"/>
        </p:xfrm>
        <a:graphic>
          <a:graphicData uri="http://schemas.openxmlformats.org/drawingml/2006/table">
            <a:tbl>
              <a:tblPr firstRow="1" bandRow="1">
                <a:tableStyleId>{17292A2E-F333-43FB-9621-5CBBE7FDCDCB}</a:tableStyleId>
              </a:tblPr>
              <a:tblGrid>
                <a:gridCol w="5993553">
                  <a:extLst>
                    <a:ext uri="{9D8B030D-6E8A-4147-A177-3AD203B41FA5}">
                      <a16:colId xmlns:a16="http://schemas.microsoft.com/office/drawing/2014/main" val="3208499478"/>
                    </a:ext>
                  </a:extLst>
                </a:gridCol>
                <a:gridCol w="5993553">
                  <a:extLst>
                    <a:ext uri="{9D8B030D-6E8A-4147-A177-3AD203B41FA5}">
                      <a16:colId xmlns:a16="http://schemas.microsoft.com/office/drawing/2014/main" val="2995646079"/>
                    </a:ext>
                  </a:extLst>
                </a:gridCol>
              </a:tblGrid>
              <a:tr h="1125110">
                <a:tc>
                  <a:txBody>
                    <a:bodyPr/>
                    <a:lstStyle/>
                    <a:p>
                      <a:pPr algn="ctr"/>
                      <a:r>
                        <a:rPr lang="en-US" sz="6600" dirty="0">
                          <a:solidFill>
                            <a:schemeClr val="tx1"/>
                          </a:solidFill>
                        </a:rPr>
                        <a:t>WORKBOOK</a:t>
                      </a:r>
                      <a:endParaRPr lang="en-IN" sz="6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6600" dirty="0"/>
                        <a:t>WORKSHEET</a:t>
                      </a:r>
                      <a:endParaRPr lang="en-IN" sz="6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123646682"/>
                  </a:ext>
                </a:extLst>
              </a:tr>
              <a:tr h="1125110">
                <a:tc>
                  <a:txBody>
                    <a:bodyPr/>
                    <a:lstStyle/>
                    <a:p>
                      <a:r>
                        <a:rPr lang="en-US" sz="2800" b="1" dirty="0"/>
                        <a:t>1. It contains many worksheets.</a:t>
                      </a:r>
                      <a:endParaRPr lang="en-IN"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2800" b="1" dirty="0"/>
                        <a:t>1. It is a single sheet of a workbook.</a:t>
                      </a:r>
                      <a:br>
                        <a:rPr lang="en-US" sz="2800" b="1" dirty="0"/>
                      </a:br>
                      <a:endParaRPr lang="en-IN"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472458812"/>
                  </a:ext>
                </a:extLst>
              </a:tr>
              <a:tr h="1125110">
                <a:tc>
                  <a:txBody>
                    <a:bodyPr/>
                    <a:lstStyle/>
                    <a:p>
                      <a:r>
                        <a:rPr lang="en-US" sz="2800" b="1" dirty="0"/>
                        <a:t>2. You cannot add and change data in a workbook.</a:t>
                      </a:r>
                      <a:endParaRPr lang="en-IN"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2800" b="1" dirty="0"/>
                        <a:t>2. You can add and change data only in a worksheet.</a:t>
                      </a:r>
                      <a:endParaRPr lang="en-IN"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031197059"/>
                  </a:ext>
                </a:extLst>
              </a:tr>
              <a:tr h="1125110">
                <a:tc>
                  <a:txBody>
                    <a:bodyPr/>
                    <a:lstStyle/>
                    <a:p>
                      <a:r>
                        <a:rPr lang="en-US" sz="2800" b="1" dirty="0"/>
                        <a:t>3. You cannot add a workbook in another workbook.</a:t>
                      </a:r>
                      <a:endParaRPr lang="en-IN"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2800" b="1" dirty="0"/>
                        <a:t>3. You can add as many worksheets as you want in a single workbook.</a:t>
                      </a:r>
                      <a:endParaRPr lang="en-IN"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542483362"/>
                  </a:ext>
                </a:extLst>
              </a:tr>
              <a:tr h="1125110">
                <a:tc>
                  <a:txBody>
                    <a:bodyPr/>
                    <a:lstStyle/>
                    <a:p>
                      <a:r>
                        <a:rPr lang="en-US" sz="2800" b="1" dirty="0"/>
                        <a:t>4. A workbook holds the entire data.</a:t>
                      </a:r>
                      <a:endParaRPr lang="en-IN"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2800" b="1" dirty="0"/>
                        <a:t>4. A worksheet is a page in a workbook holding only specific data.</a:t>
                      </a:r>
                      <a:endParaRPr lang="en-IN"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51832297"/>
                  </a:ext>
                </a:extLst>
              </a:tr>
            </a:tbl>
          </a:graphicData>
        </a:graphic>
      </p:graphicFrame>
      <p:pic>
        <p:nvPicPr>
          <p:cNvPr id="6" name="Slide 8">
            <a:hlinkClick r:id="" action="ppaction://media"/>
            <a:extLst>
              <a:ext uri="{FF2B5EF4-FFF2-40B4-BE49-F238E27FC236}">
                <a16:creationId xmlns:a16="http://schemas.microsoft.com/office/drawing/2014/main" id="{E6F1F356-9BC9-4965-BE25-D7166EAEAD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582268891"/>
      </p:ext>
    </p:extLst>
  </p:cSld>
  <p:clrMapOvr>
    <a:masterClrMapping/>
  </p:clrMapOvr>
  <mc:AlternateContent xmlns:mc="http://schemas.openxmlformats.org/markup-compatibility/2006" xmlns:p14="http://schemas.microsoft.com/office/powerpoint/2010/main">
    <mc:Choice Requires="p14">
      <p:transition spd="slow" p14:dur="2000" advTm="49009"/>
    </mc:Choice>
    <mc:Fallback xmlns="">
      <p:transition spd="slow" advTm="4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2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83EB-9D00-4C7A-BEB4-2AC454F1DD6F}"/>
              </a:ext>
            </a:extLst>
          </p:cNvPr>
          <p:cNvSpPr>
            <a:spLocks noGrp="1"/>
          </p:cNvSpPr>
          <p:nvPr>
            <p:ph type="title"/>
          </p:nvPr>
        </p:nvSpPr>
        <p:spPr>
          <a:xfrm>
            <a:off x="868017" y="345248"/>
            <a:ext cx="10233800" cy="1048808"/>
          </a:xfrm>
        </p:spPr>
        <p:txBody>
          <a:bodyPr/>
          <a:lstStyle/>
          <a:p>
            <a:pPr algn="ctr"/>
            <a:r>
              <a:rPr lang="en-US" sz="6000" dirty="0">
                <a:solidFill>
                  <a:srgbClr val="FFC000"/>
                </a:solidFill>
                <a:latin typeface="Franklin Gothic Demi" panose="020B0703020102020204" pitchFamily="34" charset="0"/>
              </a:rPr>
              <a:t>Rows, Columns and Cells</a:t>
            </a:r>
            <a:endParaRPr lang="en-IN" sz="6000" dirty="0">
              <a:solidFill>
                <a:srgbClr val="FFC00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898FE34B-E172-4A98-965C-3F9BBD7202B3}"/>
              </a:ext>
            </a:extLst>
          </p:cNvPr>
          <p:cNvSpPr>
            <a:spLocks noGrp="1"/>
          </p:cNvSpPr>
          <p:nvPr>
            <p:ph idx="1"/>
          </p:nvPr>
        </p:nvSpPr>
        <p:spPr>
          <a:xfrm>
            <a:off x="143934" y="1825624"/>
            <a:ext cx="5519306" cy="4879975"/>
          </a:xfrm>
        </p:spPr>
        <p:txBody>
          <a:bodyPr anchor="ctr">
            <a:normAutofit fontScale="85000" lnSpcReduction="20000"/>
          </a:bodyPr>
          <a:lstStyle/>
          <a:p>
            <a:pPr>
              <a:lnSpc>
                <a:spcPct val="150000"/>
              </a:lnSpc>
              <a:buFont typeface="Wingdings" panose="05000000000000000000" pitchFamily="2" charset="2"/>
              <a:buChar char="§"/>
            </a:pPr>
            <a:r>
              <a:rPr lang="en-US" sz="2700" dirty="0">
                <a:solidFill>
                  <a:schemeClr val="accent3"/>
                </a:solidFill>
                <a:latin typeface="Franklin Gothic Demi" panose="020B0703020102020204" pitchFamily="34" charset="0"/>
              </a:rPr>
              <a:t>In an Excel worksheet, rows run horizontally and columns run vertically.</a:t>
            </a:r>
          </a:p>
          <a:p>
            <a:pPr>
              <a:lnSpc>
                <a:spcPct val="150000"/>
              </a:lnSpc>
              <a:buFont typeface="Wingdings" panose="05000000000000000000" pitchFamily="2" charset="2"/>
              <a:buChar char="§"/>
            </a:pPr>
            <a:r>
              <a:rPr lang="en-US" sz="2700" dirty="0">
                <a:solidFill>
                  <a:schemeClr val="accent3"/>
                </a:solidFill>
                <a:latin typeface="Franklin Gothic Demi" panose="020B0703020102020204" pitchFamily="34" charset="0"/>
              </a:rPr>
              <a:t>The intersection of a column and a row is called a cell. This is where you enter data.</a:t>
            </a:r>
          </a:p>
          <a:p>
            <a:pPr>
              <a:lnSpc>
                <a:spcPct val="150000"/>
              </a:lnSpc>
              <a:buFont typeface="Wingdings" panose="05000000000000000000" pitchFamily="2" charset="2"/>
              <a:buChar char="§"/>
            </a:pPr>
            <a:r>
              <a:rPr lang="en-US" sz="2700" dirty="0">
                <a:solidFill>
                  <a:schemeClr val="accent3"/>
                </a:solidFill>
                <a:latin typeface="Franklin Gothic Demi" panose="020B0703020102020204" pitchFamily="34" charset="0"/>
              </a:rPr>
              <a:t>So how do you identify a row and a column? Each row is identified by a number called row heading. Each column is identified by  a letter called a column heading.</a:t>
            </a:r>
            <a:endParaRPr lang="en-IN" sz="2700" dirty="0">
              <a:solidFill>
                <a:schemeClr val="accent3"/>
              </a:solidFill>
              <a:latin typeface="Franklin Gothic Demi" panose="020B0703020102020204" pitchFamily="34" charset="0"/>
            </a:endParaRPr>
          </a:p>
        </p:txBody>
      </p:sp>
      <p:pic>
        <p:nvPicPr>
          <p:cNvPr id="5" name="Picture 4">
            <a:extLst>
              <a:ext uri="{FF2B5EF4-FFF2-40B4-BE49-F238E27FC236}">
                <a16:creationId xmlns:a16="http://schemas.microsoft.com/office/drawing/2014/main" id="{BC4D02AB-3CC1-426F-A56C-BDE3BA161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240" y="1825624"/>
            <a:ext cx="6359427" cy="4285546"/>
          </a:xfrm>
          <a:prstGeom prst="rect">
            <a:avLst/>
          </a:prstGeom>
        </p:spPr>
      </p:pic>
      <p:sp>
        <p:nvSpPr>
          <p:cNvPr id="6" name="TextBox 5">
            <a:extLst>
              <a:ext uri="{FF2B5EF4-FFF2-40B4-BE49-F238E27FC236}">
                <a16:creationId xmlns:a16="http://schemas.microsoft.com/office/drawing/2014/main" id="{F66E4D96-95A8-4D7B-8D2D-54D875E15A09}"/>
              </a:ext>
            </a:extLst>
          </p:cNvPr>
          <p:cNvSpPr txBox="1"/>
          <p:nvPr/>
        </p:nvSpPr>
        <p:spPr>
          <a:xfrm>
            <a:off x="6197320" y="6338194"/>
            <a:ext cx="1270000" cy="369332"/>
          </a:xfrm>
          <a:prstGeom prst="rect">
            <a:avLst/>
          </a:prstGeom>
          <a:noFill/>
          <a:ln w="38100">
            <a:solidFill>
              <a:srgbClr val="FFFF00"/>
            </a:solidFill>
          </a:ln>
        </p:spPr>
        <p:txBody>
          <a:bodyPr wrap="square" rtlCol="0" anchor="ctr">
            <a:spAutoFit/>
          </a:bodyPr>
          <a:lstStyle/>
          <a:p>
            <a:pPr algn="ctr"/>
            <a:r>
              <a:rPr lang="en-US" dirty="0">
                <a:latin typeface="Franklin Gothic Demi" panose="020B0703020102020204" pitchFamily="34" charset="0"/>
              </a:rPr>
              <a:t>Row 7</a:t>
            </a:r>
            <a:endParaRPr lang="en-IN" dirty="0">
              <a:latin typeface="Franklin Gothic Demi" panose="020B0703020102020204" pitchFamily="34" charset="0"/>
            </a:endParaRPr>
          </a:p>
        </p:txBody>
      </p:sp>
      <p:sp>
        <p:nvSpPr>
          <p:cNvPr id="8" name="Arrow: Down 7">
            <a:extLst>
              <a:ext uri="{FF2B5EF4-FFF2-40B4-BE49-F238E27FC236}">
                <a16:creationId xmlns:a16="http://schemas.microsoft.com/office/drawing/2014/main" id="{05D75E3F-30E1-4763-B485-85E8CCD499BA}"/>
              </a:ext>
            </a:extLst>
          </p:cNvPr>
          <p:cNvSpPr/>
          <p:nvPr/>
        </p:nvSpPr>
        <p:spPr>
          <a:xfrm rot="10800000">
            <a:off x="6528762" y="4625559"/>
            <a:ext cx="303558" cy="1712635"/>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9" name="Arrow: Down 8">
            <a:extLst>
              <a:ext uri="{FF2B5EF4-FFF2-40B4-BE49-F238E27FC236}">
                <a16:creationId xmlns:a16="http://schemas.microsoft.com/office/drawing/2014/main" id="{B84E2444-A712-473B-9AF8-155AC7D32BAC}"/>
              </a:ext>
            </a:extLst>
          </p:cNvPr>
          <p:cNvSpPr/>
          <p:nvPr/>
        </p:nvSpPr>
        <p:spPr>
          <a:xfrm rot="13208847">
            <a:off x="9166936" y="4647516"/>
            <a:ext cx="322773" cy="1798497"/>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DC58FF63-BD3D-474A-A648-A96676245F68}"/>
              </a:ext>
            </a:extLst>
          </p:cNvPr>
          <p:cNvSpPr txBox="1"/>
          <p:nvPr/>
        </p:nvSpPr>
        <p:spPr>
          <a:xfrm>
            <a:off x="8227401" y="6343321"/>
            <a:ext cx="1270000" cy="369332"/>
          </a:xfrm>
          <a:prstGeom prst="rect">
            <a:avLst/>
          </a:prstGeom>
          <a:noFill/>
          <a:ln w="38100">
            <a:solidFill>
              <a:srgbClr val="FFFF00"/>
            </a:solidFill>
          </a:ln>
        </p:spPr>
        <p:txBody>
          <a:bodyPr wrap="square" rtlCol="0" anchor="ctr">
            <a:spAutoFit/>
          </a:bodyPr>
          <a:lstStyle/>
          <a:p>
            <a:pPr algn="ctr"/>
            <a:r>
              <a:rPr lang="en-US" dirty="0">
                <a:latin typeface="Franklin Gothic Demi" panose="020B0703020102020204" pitchFamily="34" charset="0"/>
              </a:rPr>
              <a:t>Column I</a:t>
            </a:r>
            <a:endParaRPr lang="en-IN" dirty="0">
              <a:latin typeface="Franklin Gothic Demi" panose="020B0703020102020204" pitchFamily="34" charset="0"/>
            </a:endParaRPr>
          </a:p>
        </p:txBody>
      </p:sp>
      <p:sp>
        <p:nvSpPr>
          <p:cNvPr id="11" name="Arrow: Down 10">
            <a:extLst>
              <a:ext uri="{FF2B5EF4-FFF2-40B4-BE49-F238E27FC236}">
                <a16:creationId xmlns:a16="http://schemas.microsoft.com/office/drawing/2014/main" id="{49C73199-7FD3-431F-8EE0-6852FA1BB4A7}"/>
              </a:ext>
            </a:extLst>
          </p:cNvPr>
          <p:cNvSpPr/>
          <p:nvPr/>
        </p:nvSpPr>
        <p:spPr>
          <a:xfrm rot="16543840">
            <a:off x="5839308" y="3158159"/>
            <a:ext cx="197601" cy="1067928"/>
          </a:xfrm>
          <a:prstGeom prst="down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dirty="0"/>
          </a:p>
        </p:txBody>
      </p:sp>
      <p:pic>
        <p:nvPicPr>
          <p:cNvPr id="12" name="Slide 9">
            <a:hlinkClick r:id="" action="ppaction://media"/>
            <a:extLst>
              <a:ext uri="{FF2B5EF4-FFF2-40B4-BE49-F238E27FC236}">
                <a16:creationId xmlns:a16="http://schemas.microsoft.com/office/drawing/2014/main" id="{1CF0A0CD-8FBE-42D0-A56F-F8C1FEE8D86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2516628674"/>
      </p:ext>
    </p:extLst>
  </p:cSld>
  <p:clrMapOvr>
    <a:masterClrMapping/>
  </p:clrMapOvr>
  <mc:AlternateContent xmlns:mc="http://schemas.openxmlformats.org/markup-compatibility/2006" xmlns:p14="http://schemas.microsoft.com/office/powerpoint/2010/main">
    <mc:Choice Requires="p14">
      <p:transition spd="slow" p14:dur="2000" advTm="42376"/>
    </mc:Choice>
    <mc:Fallback xmlns="">
      <p:transition spd="slow" advTm="42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3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1000"/>
                                        <p:tgtEl>
                                          <p:spTgt spid="3">
                                            <p:txEl>
                                              <p:pRg st="2" end="2"/>
                                            </p:txEl>
                                          </p:spTgt>
                                        </p:tgtEl>
                                      </p:cBhvr>
                                    </p:animEffect>
                                    <p:anim calcmode="lin" valueType="num">
                                      <p:cBhvr>
                                        <p:cTn id="4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Effect transition="in" filter="fade">
                                      <p:cBhvr>
                                        <p:cTn id="52" dur="1000"/>
                                        <p:tgtEl>
                                          <p:spTgt spid="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1000" fill="hold"/>
                                        <p:tgtEl>
                                          <p:spTgt spid="6"/>
                                        </p:tgtEl>
                                        <p:attrNameLst>
                                          <p:attrName>ppt_w</p:attrName>
                                        </p:attrNameLst>
                                      </p:cBhvr>
                                      <p:tavLst>
                                        <p:tav tm="0">
                                          <p:val>
                                            <p:fltVal val="0"/>
                                          </p:val>
                                        </p:tav>
                                        <p:tav tm="100000">
                                          <p:val>
                                            <p:strVal val="#ppt_w"/>
                                          </p:val>
                                        </p:tav>
                                      </p:tavLst>
                                    </p:anim>
                                    <p:anim calcmode="lin" valueType="num">
                                      <p:cBhvr>
                                        <p:cTn id="56" dur="1000" fill="hold"/>
                                        <p:tgtEl>
                                          <p:spTgt spid="6"/>
                                        </p:tgtEl>
                                        <p:attrNameLst>
                                          <p:attrName>ppt_h</p:attrName>
                                        </p:attrNameLst>
                                      </p:cBhvr>
                                      <p:tavLst>
                                        <p:tav tm="0">
                                          <p:val>
                                            <p:fltVal val="0"/>
                                          </p:val>
                                        </p:tav>
                                        <p:tav tm="100000">
                                          <p:val>
                                            <p:strVal val="#ppt_h"/>
                                          </p:val>
                                        </p:tav>
                                      </p:tavLst>
                                    </p:anim>
                                    <p:animEffect transition="in" filter="fade">
                                      <p:cBhvr>
                                        <p:cTn id="57" dur="10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fltVal val="0"/>
                                          </p:val>
                                        </p:tav>
                                        <p:tav tm="100000">
                                          <p:val>
                                            <p:strVal val="#ppt_w"/>
                                          </p:val>
                                        </p:tav>
                                      </p:tavLst>
                                    </p:anim>
                                    <p:anim calcmode="lin" valueType="num">
                                      <p:cBhvr>
                                        <p:cTn id="63" dur="1000" fill="hold"/>
                                        <p:tgtEl>
                                          <p:spTgt spid="9"/>
                                        </p:tgtEl>
                                        <p:attrNameLst>
                                          <p:attrName>ppt_h</p:attrName>
                                        </p:attrNameLst>
                                      </p:cBhvr>
                                      <p:tavLst>
                                        <p:tav tm="0">
                                          <p:val>
                                            <p:fltVal val="0"/>
                                          </p:val>
                                        </p:tav>
                                        <p:tav tm="100000">
                                          <p:val>
                                            <p:strVal val="#ppt_h"/>
                                          </p:val>
                                        </p:tav>
                                      </p:tavLst>
                                    </p:anim>
                                    <p:animEffect transition="in" filter="fade">
                                      <p:cBhvr>
                                        <p:cTn id="64" dur="1000"/>
                                        <p:tgtEl>
                                          <p:spTgt spid="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1000" fill="hold"/>
                                        <p:tgtEl>
                                          <p:spTgt spid="10"/>
                                        </p:tgtEl>
                                        <p:attrNameLst>
                                          <p:attrName>ppt_w</p:attrName>
                                        </p:attrNameLst>
                                      </p:cBhvr>
                                      <p:tavLst>
                                        <p:tav tm="0">
                                          <p:val>
                                            <p:fltVal val="0"/>
                                          </p:val>
                                        </p:tav>
                                        <p:tav tm="100000">
                                          <p:val>
                                            <p:strVal val="#ppt_w"/>
                                          </p:val>
                                        </p:tav>
                                      </p:tavLst>
                                    </p:anim>
                                    <p:anim calcmode="lin" valueType="num">
                                      <p:cBhvr>
                                        <p:cTn id="68" dur="1000" fill="hold"/>
                                        <p:tgtEl>
                                          <p:spTgt spid="10"/>
                                        </p:tgtEl>
                                        <p:attrNameLst>
                                          <p:attrName>ppt_h</p:attrName>
                                        </p:attrNameLst>
                                      </p:cBhvr>
                                      <p:tavLst>
                                        <p:tav tm="0">
                                          <p:val>
                                            <p:fltVal val="0"/>
                                          </p:val>
                                        </p:tav>
                                        <p:tav tm="100000">
                                          <p:val>
                                            <p:strVal val="#ppt_h"/>
                                          </p:val>
                                        </p:tav>
                                      </p:tavLst>
                                    </p:anim>
                                    <p:animEffect transition="in" filter="fade">
                                      <p:cBhvr>
                                        <p:cTn id="6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0" fill="hold" display="0">
                  <p:stCondLst>
                    <p:cond delay="indefinite"/>
                  </p:stCondLst>
                  <p:endCondLst>
                    <p:cond evt="onStopAudio" delay="0">
                      <p:tgtEl>
                        <p:sldTgt/>
                      </p:tgtEl>
                    </p:cond>
                  </p:endCondLst>
                </p:cTn>
                <p:tgtEl>
                  <p:spTgt spid="12"/>
                </p:tgtEl>
              </p:cMediaNode>
            </p:audio>
          </p:childTnLst>
        </p:cTn>
      </p:par>
    </p:tnLst>
    <p:bldLst>
      <p:bldP spid="2" grpId="0"/>
      <p:bldP spid="6" grpId="0" animBg="1"/>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TIMING" val="|1|2.5|8.4"/>
</p:tagLst>
</file>

<file path=ppt/tags/tag11.xml><?xml version="1.0" encoding="utf-8"?>
<p:tagLst xmlns:a="http://schemas.openxmlformats.org/drawingml/2006/main" xmlns:r="http://schemas.openxmlformats.org/officeDocument/2006/relationships" xmlns:p="http://schemas.openxmlformats.org/presentationml/2006/main">
  <p:tag name="TIMING" val="|1|1.7|12.6|4.4"/>
</p:tagLst>
</file>

<file path=ppt/tags/tag12.xml><?xml version="1.0" encoding="utf-8"?>
<p:tagLst xmlns:a="http://schemas.openxmlformats.org/drawingml/2006/main" xmlns:r="http://schemas.openxmlformats.org/officeDocument/2006/relationships" xmlns:p="http://schemas.openxmlformats.org/presentationml/2006/main">
  <p:tag name="TIMING" val="|0.8|1.5|7.2|6|2.2"/>
</p:tagLst>
</file>

<file path=ppt/tags/tag13.xml><?xml version="1.0" encoding="utf-8"?>
<p:tagLst xmlns:a="http://schemas.openxmlformats.org/drawingml/2006/main" xmlns:r="http://schemas.openxmlformats.org/officeDocument/2006/relationships" xmlns:p="http://schemas.openxmlformats.org/presentationml/2006/main">
  <p:tag name="TIMING" val="|0.6|1.8"/>
</p:tagLst>
</file>

<file path=ppt/tags/tag14.xml><?xml version="1.0" encoding="utf-8"?>
<p:tagLst xmlns:a="http://schemas.openxmlformats.org/drawingml/2006/main" xmlns:r="http://schemas.openxmlformats.org/officeDocument/2006/relationships" xmlns:p="http://schemas.openxmlformats.org/presentationml/2006/main">
  <p:tag name="TIMING" val="|1.1|3.8|3.7|3.1|3.7|3|3.5"/>
</p:tagLst>
</file>

<file path=ppt/tags/tag15.xml><?xml version="1.0" encoding="utf-8"?>
<p:tagLst xmlns:a="http://schemas.openxmlformats.org/drawingml/2006/main" xmlns:r="http://schemas.openxmlformats.org/officeDocument/2006/relationships" xmlns:p="http://schemas.openxmlformats.org/presentationml/2006/main">
  <p:tag name="TIMING" val="|1|3.4|4|6.3|7.8"/>
</p:tagLst>
</file>

<file path=ppt/tags/tag16.xml><?xml version="1.0" encoding="utf-8"?>
<p:tagLst xmlns:a="http://schemas.openxmlformats.org/drawingml/2006/main" xmlns:r="http://schemas.openxmlformats.org/officeDocument/2006/relationships" xmlns:p="http://schemas.openxmlformats.org/presentationml/2006/main">
  <p:tag name="TIMING" val="|1.2|5.3|9.1|11.4|11.6|13.4"/>
</p:tagLst>
</file>

<file path=ppt/tags/tag17.xml><?xml version="1.0" encoding="utf-8"?>
<p:tagLst xmlns:a="http://schemas.openxmlformats.org/drawingml/2006/main" xmlns:r="http://schemas.openxmlformats.org/officeDocument/2006/relationships" xmlns:p="http://schemas.openxmlformats.org/presentationml/2006/main">
  <p:tag name="TIMING" val="|1|2.6|12.8"/>
</p:tagLst>
</file>

<file path=ppt/tags/tag18.xml><?xml version="1.0" encoding="utf-8"?>
<p:tagLst xmlns:a="http://schemas.openxmlformats.org/drawingml/2006/main" xmlns:r="http://schemas.openxmlformats.org/officeDocument/2006/relationships" xmlns:p="http://schemas.openxmlformats.org/presentationml/2006/main">
  <p:tag name="TIMING" val="|0.6|3.4|3.9|2.5|7|2.3|5.6"/>
</p:tagLst>
</file>

<file path=ppt/tags/tag19.xml><?xml version="1.0" encoding="utf-8"?>
<p:tagLst xmlns:a="http://schemas.openxmlformats.org/drawingml/2006/main" xmlns:r="http://schemas.openxmlformats.org/officeDocument/2006/relationships" xmlns:p="http://schemas.openxmlformats.org/presentationml/2006/main">
  <p:tag name="TIMING" val="|0.9|3.3|4.1|2.1|7.5"/>
</p:tagLst>
</file>

<file path=ppt/tags/tag2.xml><?xml version="1.0" encoding="utf-8"?>
<p:tagLst xmlns:a="http://schemas.openxmlformats.org/drawingml/2006/main" xmlns:r="http://schemas.openxmlformats.org/officeDocument/2006/relationships" xmlns:p="http://schemas.openxmlformats.org/presentationml/2006/main">
  <p:tag name="TIMING" val="|1.6|1.6|9.3"/>
</p:tagLst>
</file>

<file path=ppt/tags/tag20.xml><?xml version="1.0" encoding="utf-8"?>
<p:tagLst xmlns:a="http://schemas.openxmlformats.org/drawingml/2006/main" xmlns:r="http://schemas.openxmlformats.org/officeDocument/2006/relationships" xmlns:p="http://schemas.openxmlformats.org/presentationml/2006/main">
  <p:tag name="TIMING" val="|1.1|3.5|5.5|3|4.3"/>
</p:tagLst>
</file>

<file path=ppt/tags/tag3.xml><?xml version="1.0" encoding="utf-8"?>
<p:tagLst xmlns:a="http://schemas.openxmlformats.org/drawingml/2006/main" xmlns:r="http://schemas.openxmlformats.org/officeDocument/2006/relationships" xmlns:p="http://schemas.openxmlformats.org/presentationml/2006/main">
  <p:tag name="TIMING" val="|4.5|18"/>
</p:tagLst>
</file>

<file path=ppt/tags/tag4.xml><?xml version="1.0" encoding="utf-8"?>
<p:tagLst xmlns:a="http://schemas.openxmlformats.org/drawingml/2006/main" xmlns:r="http://schemas.openxmlformats.org/officeDocument/2006/relationships" xmlns:p="http://schemas.openxmlformats.org/presentationml/2006/main">
  <p:tag name="TIMING" val="|3.7|4.5|6.1"/>
</p:tagLst>
</file>

<file path=ppt/tags/tag5.xml><?xml version="1.0" encoding="utf-8"?>
<p:tagLst xmlns:a="http://schemas.openxmlformats.org/drawingml/2006/main" xmlns:r="http://schemas.openxmlformats.org/officeDocument/2006/relationships" xmlns:p="http://schemas.openxmlformats.org/presentationml/2006/main">
  <p:tag name="TIMING" val="|0.5|2.6"/>
</p:tagLst>
</file>

<file path=ppt/tags/tag6.xml><?xml version="1.0" encoding="utf-8"?>
<p:tagLst xmlns:a="http://schemas.openxmlformats.org/drawingml/2006/main" xmlns:r="http://schemas.openxmlformats.org/officeDocument/2006/relationships" xmlns:p="http://schemas.openxmlformats.org/presentationml/2006/main">
  <p:tag name="TIMING" val="|0.9|5.5|5.5|3.1|3.2|3.6|5"/>
</p:tagLst>
</file>

<file path=ppt/tags/tag7.xml><?xml version="1.0" encoding="utf-8"?>
<p:tagLst xmlns:a="http://schemas.openxmlformats.org/drawingml/2006/main" xmlns:r="http://schemas.openxmlformats.org/officeDocument/2006/relationships" xmlns:p="http://schemas.openxmlformats.org/presentationml/2006/main">
  <p:tag name="TIMING" val="|1.3|3.1|1.8|2.7|3.1|5.3|5.5|5.8|6.8|5.5"/>
</p:tagLst>
</file>

<file path=ppt/tags/tag8.xml><?xml version="1.0" encoding="utf-8"?>
<p:tagLst xmlns:a="http://schemas.openxmlformats.org/drawingml/2006/main" xmlns:r="http://schemas.openxmlformats.org/officeDocument/2006/relationships" xmlns:p="http://schemas.openxmlformats.org/presentationml/2006/main">
  <p:tag name="TIMING" val="|1.4"/>
</p:tagLst>
</file>

<file path=ppt/tags/tag9.xml><?xml version="1.0" encoding="utf-8"?>
<p:tagLst xmlns:a="http://schemas.openxmlformats.org/drawingml/2006/main" xmlns:r="http://schemas.openxmlformats.org/officeDocument/2006/relationships" xmlns:p="http://schemas.openxmlformats.org/presentationml/2006/main">
  <p:tag name="TIMING" val="|1.5|2.3|6.7|12.5|6.7|6"/>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Depth</Template>
  <TotalTime>1042</TotalTime>
  <Words>1219</Words>
  <Application>Microsoft Office PowerPoint</Application>
  <PresentationFormat>Widescreen</PresentationFormat>
  <Paragraphs>123</Paragraphs>
  <Slides>21</Slides>
  <Notes>0</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Aharoni</vt:lpstr>
      <vt:lpstr>Arial</vt:lpstr>
      <vt:lpstr>Arial</vt:lpstr>
      <vt:lpstr>Arial Black</vt:lpstr>
      <vt:lpstr>Centaur</vt:lpstr>
      <vt:lpstr>Corbel</vt:lpstr>
      <vt:lpstr>Franklin Gothic Demi</vt:lpstr>
      <vt:lpstr>Sofia Pro</vt:lpstr>
      <vt:lpstr>Wingdings</vt:lpstr>
      <vt:lpstr>Depth</vt:lpstr>
      <vt:lpstr>Chapter 5:</vt:lpstr>
      <vt:lpstr>Microsoft Excel is a spreadsheet developed by Microsoft.  It is part of the Microsoft Office suite of programs that includes:</vt:lpstr>
      <vt:lpstr>Microsoft and Bills Gates</vt:lpstr>
      <vt:lpstr>Where can you get Microsoft Excel?</vt:lpstr>
      <vt:lpstr>Why do we use Excel?</vt:lpstr>
      <vt:lpstr>Starting MS Excel 2010…..</vt:lpstr>
      <vt:lpstr>Key Parts of a Worksheet</vt:lpstr>
      <vt:lpstr>Differences between a Workbook and a Worksheet</vt:lpstr>
      <vt:lpstr>Rows, Columns and Cells</vt:lpstr>
      <vt:lpstr>Cell Address</vt:lpstr>
      <vt:lpstr>Active Cell</vt:lpstr>
      <vt:lpstr>Name Box</vt:lpstr>
      <vt:lpstr>File Tab</vt:lpstr>
      <vt:lpstr>Creating a New Workbook</vt:lpstr>
      <vt:lpstr>Entering Data in a Worksheet</vt:lpstr>
      <vt:lpstr>Types of data </vt:lpstr>
      <vt:lpstr>Performing Calculations </vt:lpstr>
      <vt:lpstr>Saving a Workbook</vt:lpstr>
      <vt:lpstr>Opening A Saved Workbook</vt:lpstr>
      <vt:lpstr>Exiting Excel</vt:lpstr>
      <vt:lpstr>THANK YOU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dc:title>
  <dc:creator>Clarence D'Rosario</dc:creator>
  <cp:lastModifiedBy>Clarence D'Rosario</cp:lastModifiedBy>
  <cp:revision>207</cp:revision>
  <dcterms:created xsi:type="dcterms:W3CDTF">2020-06-30T08:51:13Z</dcterms:created>
  <dcterms:modified xsi:type="dcterms:W3CDTF">2020-07-07T19:24:27Z</dcterms:modified>
</cp:coreProperties>
</file>