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7"/>
  </p:notesMasterIdLst>
  <p:sldIdLst>
    <p:sldId id="256" r:id="rId2"/>
    <p:sldId id="257" r:id="rId3"/>
    <p:sldId id="267" r:id="rId4"/>
    <p:sldId id="268" r:id="rId5"/>
    <p:sldId id="269" r:id="rId6"/>
    <p:sldId id="270" r:id="rId7"/>
    <p:sldId id="271" r:id="rId8"/>
    <p:sldId id="272" r:id="rId9"/>
    <p:sldId id="273" r:id="rId10"/>
    <p:sldId id="274" r:id="rId11"/>
    <p:sldId id="278" r:id="rId12"/>
    <p:sldId id="275" r:id="rId13"/>
    <p:sldId id="276" r:id="rId14"/>
    <p:sldId id="277"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89" autoAdjust="0"/>
  </p:normalViewPr>
  <p:slideViewPr>
    <p:cSldViewPr snapToGrid="0">
      <p:cViewPr varScale="1">
        <p:scale>
          <a:sx n="60" d="100"/>
          <a:sy n="60" d="100"/>
        </p:scale>
        <p:origin x="776" y="44"/>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8B0B-DC44-47B1-BA57-1C3BA1C18B33}" type="datetimeFigureOut">
              <a:rPr lang="en-IN" smtClean="0"/>
              <a:t>13-06-2020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2EC77-5BE9-4368-98A1-D41ACDF22934}" type="slidenum">
              <a:rPr lang="en-IN" smtClean="0"/>
              <a:t>‹#›</a:t>
            </a:fld>
            <a:endParaRPr lang="en-IN"/>
          </a:p>
        </p:txBody>
      </p:sp>
    </p:spTree>
    <p:extLst>
      <p:ext uri="{BB962C8B-B14F-4D97-AF65-F5344CB8AC3E}">
        <p14:creationId xmlns:p14="http://schemas.microsoft.com/office/powerpoint/2010/main" val="30157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2B2EC77-5BE9-4368-98A1-D41ACDF22934}" type="slidenum">
              <a:rPr lang="en-IN" smtClean="0"/>
              <a:t>1</a:t>
            </a:fld>
            <a:endParaRPr lang="en-IN"/>
          </a:p>
        </p:txBody>
      </p:sp>
    </p:spTree>
    <p:extLst>
      <p:ext uri="{BB962C8B-B14F-4D97-AF65-F5344CB8AC3E}">
        <p14:creationId xmlns:p14="http://schemas.microsoft.com/office/powerpoint/2010/main" val="228907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2B2EC77-5BE9-4368-98A1-D41ACDF22934}" type="slidenum">
              <a:rPr lang="en-IN" smtClean="0"/>
              <a:t>4</a:t>
            </a:fld>
            <a:endParaRPr lang="en-IN"/>
          </a:p>
        </p:txBody>
      </p:sp>
    </p:spTree>
    <p:extLst>
      <p:ext uri="{BB962C8B-B14F-4D97-AF65-F5344CB8AC3E}">
        <p14:creationId xmlns:p14="http://schemas.microsoft.com/office/powerpoint/2010/main" val="292083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2B2EC77-5BE9-4368-98A1-D41ACDF22934}" type="slidenum">
              <a:rPr lang="en-IN" smtClean="0"/>
              <a:t>5</a:t>
            </a:fld>
            <a:endParaRPr lang="en-IN"/>
          </a:p>
        </p:txBody>
      </p:sp>
    </p:spTree>
    <p:extLst>
      <p:ext uri="{BB962C8B-B14F-4D97-AF65-F5344CB8AC3E}">
        <p14:creationId xmlns:p14="http://schemas.microsoft.com/office/powerpoint/2010/main" val="197021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2B2EC77-5BE9-4368-98A1-D41ACDF22934}" type="slidenum">
              <a:rPr lang="en-IN" smtClean="0"/>
              <a:t>8</a:t>
            </a:fld>
            <a:endParaRPr lang="en-IN"/>
          </a:p>
        </p:txBody>
      </p:sp>
    </p:spTree>
    <p:extLst>
      <p:ext uri="{BB962C8B-B14F-4D97-AF65-F5344CB8AC3E}">
        <p14:creationId xmlns:p14="http://schemas.microsoft.com/office/powerpoint/2010/main" val="341970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2B2EC77-5BE9-4368-98A1-D41ACDF22934}" type="slidenum">
              <a:rPr lang="en-IN" smtClean="0"/>
              <a:t>13</a:t>
            </a:fld>
            <a:endParaRPr lang="en-IN"/>
          </a:p>
        </p:txBody>
      </p:sp>
    </p:spTree>
    <p:extLst>
      <p:ext uri="{BB962C8B-B14F-4D97-AF65-F5344CB8AC3E}">
        <p14:creationId xmlns:p14="http://schemas.microsoft.com/office/powerpoint/2010/main" val="66937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E797-08DA-4202-915D-C2EC0367F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FCA041D-B8F9-4B0C-9E04-174B6AE05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2434262-98A2-4133-BD6B-ABE6572B3628}"/>
              </a:ext>
            </a:extLst>
          </p:cNvPr>
          <p:cNvSpPr>
            <a:spLocks noGrp="1"/>
          </p:cNvSpPr>
          <p:nvPr>
            <p:ph type="dt" sz="half" idx="10"/>
          </p:nvPr>
        </p:nvSpPr>
        <p:spPr/>
        <p:txBody>
          <a:bodyPr/>
          <a:lstStyle/>
          <a:p>
            <a:fld id="{ED291B17-9318-49DB-B28B-6E5994AE9581}" type="datetime1">
              <a:rPr lang="en-US" smtClean="0"/>
              <a:t>6/13/2020</a:t>
            </a:fld>
            <a:endParaRPr lang="en-US" dirty="0"/>
          </a:p>
        </p:txBody>
      </p:sp>
      <p:sp>
        <p:nvSpPr>
          <p:cNvPr id="5" name="Footer Placeholder 4">
            <a:extLst>
              <a:ext uri="{FF2B5EF4-FFF2-40B4-BE49-F238E27FC236}">
                <a16:creationId xmlns:a16="http://schemas.microsoft.com/office/drawing/2014/main" id="{AB72B5F8-12D1-4060-A212-FA95AD2132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06F9F8-F8CF-49E0-9AE6-65F9049E8CB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038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CA68-0FC9-48FF-B91B-8C2B76DDCF9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E416B75-B86C-4472-A0FB-6CAD936E35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7D3B79E-EE56-4909-8FF5-A124F95BDF9C}"/>
              </a:ext>
            </a:extLst>
          </p:cNvPr>
          <p:cNvSpPr>
            <a:spLocks noGrp="1"/>
          </p:cNvSpPr>
          <p:nvPr>
            <p:ph type="dt" sz="half" idx="10"/>
          </p:nvPr>
        </p:nvSpPr>
        <p:spPr/>
        <p:txBody>
          <a:bodyPr/>
          <a:lstStyle/>
          <a:p>
            <a:fld id="{2CED4963-E985-44C4-B8C4-FDD613B7C2F8}" type="datetime1">
              <a:rPr lang="en-US" smtClean="0"/>
              <a:t>6/13/2020</a:t>
            </a:fld>
            <a:endParaRPr lang="en-US" dirty="0"/>
          </a:p>
        </p:txBody>
      </p:sp>
      <p:sp>
        <p:nvSpPr>
          <p:cNvPr id="5" name="Footer Placeholder 4">
            <a:extLst>
              <a:ext uri="{FF2B5EF4-FFF2-40B4-BE49-F238E27FC236}">
                <a16:creationId xmlns:a16="http://schemas.microsoft.com/office/drawing/2014/main" id="{8210D9A9-E93C-416B-99C4-C7957F80E3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3561FF-71B8-433C-A878-E1BA592F63A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56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BC5230-6BA6-4539-A5D6-DD55BEF212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C604BD8-BF90-42DE-950A-759DF4CE6F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5B8EBF2-23EB-4D8F-BA07-DBB3D5863893}"/>
              </a:ext>
            </a:extLst>
          </p:cNvPr>
          <p:cNvSpPr>
            <a:spLocks noGrp="1"/>
          </p:cNvSpPr>
          <p:nvPr>
            <p:ph type="dt" sz="half" idx="10"/>
          </p:nvPr>
        </p:nvSpPr>
        <p:spPr/>
        <p:txBody>
          <a:bodyPr/>
          <a:lstStyle/>
          <a:p>
            <a:fld id="{ED291B17-9318-49DB-B28B-6E5994AE9581}" type="datetime1">
              <a:rPr lang="en-US" smtClean="0"/>
              <a:t>6/13/2020</a:t>
            </a:fld>
            <a:endParaRPr lang="en-US" dirty="0"/>
          </a:p>
        </p:txBody>
      </p:sp>
      <p:sp>
        <p:nvSpPr>
          <p:cNvPr id="5" name="Footer Placeholder 4">
            <a:extLst>
              <a:ext uri="{FF2B5EF4-FFF2-40B4-BE49-F238E27FC236}">
                <a16:creationId xmlns:a16="http://schemas.microsoft.com/office/drawing/2014/main" id="{F0DF7C58-D2A4-4A47-9284-51045BA440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40F8B5-55C0-4CC6-8735-CBA64D20F0E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406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0AE7-2B25-4E0B-B29E-D8704FCEE4E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6828EB4-9B90-45CF-AF29-E5A7B6638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7505ED-521E-43BA-A53E-8FAAAD6C6173}"/>
              </a:ext>
            </a:extLst>
          </p:cNvPr>
          <p:cNvSpPr>
            <a:spLocks noGrp="1"/>
          </p:cNvSpPr>
          <p:nvPr>
            <p:ph type="dt" sz="half" idx="10"/>
          </p:nvPr>
        </p:nvSpPr>
        <p:spPr/>
        <p:txBody>
          <a:bodyPr/>
          <a:lstStyle/>
          <a:p>
            <a:fld id="{78DD82B9-B8EE-4375-B6FF-88FA6ABB15D9}" type="datetime1">
              <a:rPr lang="en-US" smtClean="0"/>
              <a:t>6/13/2020</a:t>
            </a:fld>
            <a:endParaRPr lang="en-US" dirty="0"/>
          </a:p>
        </p:txBody>
      </p:sp>
      <p:sp>
        <p:nvSpPr>
          <p:cNvPr id="5" name="Footer Placeholder 4">
            <a:extLst>
              <a:ext uri="{FF2B5EF4-FFF2-40B4-BE49-F238E27FC236}">
                <a16:creationId xmlns:a16="http://schemas.microsoft.com/office/drawing/2014/main" id="{7C415944-278B-4893-B659-4E2F7B000D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2FCBBD-96B6-4401-A07C-6B509F8FC7F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69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6AB9-46DF-4B8A-827C-D50F0C32C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2952479-0B5C-4EF9-93BD-0F32BB611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CA474D-FD48-4CC0-AF64-202A3E0D14F4}"/>
              </a:ext>
            </a:extLst>
          </p:cNvPr>
          <p:cNvSpPr>
            <a:spLocks noGrp="1"/>
          </p:cNvSpPr>
          <p:nvPr>
            <p:ph type="dt" sz="half" idx="10"/>
          </p:nvPr>
        </p:nvSpPr>
        <p:spPr/>
        <p:txBody>
          <a:bodyPr/>
          <a:lstStyle/>
          <a:p>
            <a:fld id="{B2497495-0637-405E-AE64-5CC7506D51F5}" type="datetime1">
              <a:rPr lang="en-US" smtClean="0"/>
              <a:t>6/13/2020</a:t>
            </a:fld>
            <a:endParaRPr lang="en-US" dirty="0"/>
          </a:p>
        </p:txBody>
      </p:sp>
      <p:sp>
        <p:nvSpPr>
          <p:cNvPr id="5" name="Footer Placeholder 4">
            <a:extLst>
              <a:ext uri="{FF2B5EF4-FFF2-40B4-BE49-F238E27FC236}">
                <a16:creationId xmlns:a16="http://schemas.microsoft.com/office/drawing/2014/main" id="{1402B5C4-95CF-454B-A4BA-921370FD55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60FE61-1804-4DA2-B2FA-7EA15474FF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098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FDE6-293A-48AF-B853-E66E641A458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FBACFFF-9F1B-4124-83B7-9CD15BFAAF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8BA8DB9-DC9C-4238-BF17-A3E37835E7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2AC960C-9261-4E48-A6D4-ACAECBF43444}"/>
              </a:ext>
            </a:extLst>
          </p:cNvPr>
          <p:cNvSpPr>
            <a:spLocks noGrp="1"/>
          </p:cNvSpPr>
          <p:nvPr>
            <p:ph type="dt" sz="half" idx="10"/>
          </p:nvPr>
        </p:nvSpPr>
        <p:spPr/>
        <p:txBody>
          <a:bodyPr/>
          <a:lstStyle/>
          <a:p>
            <a:fld id="{7BFFD690-9426-415D-8B65-26881E07B2D4}" type="datetime1">
              <a:rPr lang="en-US" smtClean="0"/>
              <a:t>6/13/2020</a:t>
            </a:fld>
            <a:endParaRPr lang="en-US" dirty="0"/>
          </a:p>
        </p:txBody>
      </p:sp>
      <p:sp>
        <p:nvSpPr>
          <p:cNvPr id="6" name="Footer Placeholder 5">
            <a:extLst>
              <a:ext uri="{FF2B5EF4-FFF2-40B4-BE49-F238E27FC236}">
                <a16:creationId xmlns:a16="http://schemas.microsoft.com/office/drawing/2014/main" id="{0D46A038-F233-482D-9365-AC7A3DB811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B7085F-4D51-4F11-9355-26BB24CA418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507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473F-306A-4B75-BA2F-A96F87ED4FF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9D8D0F9-427B-430D-BA0E-B544769FA4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56AE92-E63B-465B-9A2B-5ABC8CF6A1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023FE04-552F-4884-90C7-F3FD71FDF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9D24E-AA57-449D-9B08-717DE786AA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C80822E-DABE-41E4-83D5-052F3FA7B319}"/>
              </a:ext>
            </a:extLst>
          </p:cNvPr>
          <p:cNvSpPr>
            <a:spLocks noGrp="1"/>
          </p:cNvSpPr>
          <p:nvPr>
            <p:ph type="dt" sz="half" idx="10"/>
          </p:nvPr>
        </p:nvSpPr>
        <p:spPr/>
        <p:txBody>
          <a:bodyPr/>
          <a:lstStyle/>
          <a:p>
            <a:fld id="{04C4989A-474C-40DE-95B9-011C28B71673}" type="datetime1">
              <a:rPr lang="en-US" smtClean="0"/>
              <a:t>6/13/2020</a:t>
            </a:fld>
            <a:endParaRPr lang="en-US" dirty="0"/>
          </a:p>
        </p:txBody>
      </p:sp>
      <p:sp>
        <p:nvSpPr>
          <p:cNvPr id="8" name="Footer Placeholder 7">
            <a:extLst>
              <a:ext uri="{FF2B5EF4-FFF2-40B4-BE49-F238E27FC236}">
                <a16:creationId xmlns:a16="http://schemas.microsoft.com/office/drawing/2014/main" id="{36BDB017-26A8-4DD9-8637-E3F7F1A8033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187BC25-CCC0-431D-9F16-ECC4001389F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6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8F79-4F99-4FF7-9DD3-08B86D88E67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36EF8FF-B64C-4B92-8DA8-511F2BA7F2BE}"/>
              </a:ext>
            </a:extLst>
          </p:cNvPr>
          <p:cNvSpPr>
            <a:spLocks noGrp="1"/>
          </p:cNvSpPr>
          <p:nvPr>
            <p:ph type="dt" sz="half" idx="10"/>
          </p:nvPr>
        </p:nvSpPr>
        <p:spPr/>
        <p:txBody>
          <a:bodyPr/>
          <a:lstStyle/>
          <a:p>
            <a:fld id="{5DB4ED54-5B5E-4A04-93D3-5772E3CE3818}" type="datetime1">
              <a:rPr lang="en-US" smtClean="0"/>
              <a:t>6/13/2020</a:t>
            </a:fld>
            <a:endParaRPr lang="en-US" dirty="0"/>
          </a:p>
        </p:txBody>
      </p:sp>
      <p:sp>
        <p:nvSpPr>
          <p:cNvPr id="4" name="Footer Placeholder 3">
            <a:extLst>
              <a:ext uri="{FF2B5EF4-FFF2-40B4-BE49-F238E27FC236}">
                <a16:creationId xmlns:a16="http://schemas.microsoft.com/office/drawing/2014/main" id="{7D0881B0-8E44-4380-8284-D7CB9BF5E69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78CB094-A045-467A-AC1E-6CB6E4DDC61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0150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B84B0-07BE-40C2-B19D-E4885D9B2DEC}"/>
              </a:ext>
            </a:extLst>
          </p:cNvPr>
          <p:cNvSpPr>
            <a:spLocks noGrp="1"/>
          </p:cNvSpPr>
          <p:nvPr>
            <p:ph type="dt" sz="half" idx="10"/>
          </p:nvPr>
        </p:nvSpPr>
        <p:spPr/>
        <p:txBody>
          <a:bodyPr/>
          <a:lstStyle/>
          <a:p>
            <a:fld id="{4EDE50D6-574B-40AF-946F-D52A04ADE379}" type="datetime1">
              <a:rPr lang="en-US" smtClean="0"/>
              <a:t>6/13/2020</a:t>
            </a:fld>
            <a:endParaRPr lang="en-US" dirty="0"/>
          </a:p>
        </p:txBody>
      </p:sp>
      <p:sp>
        <p:nvSpPr>
          <p:cNvPr id="3" name="Footer Placeholder 2">
            <a:extLst>
              <a:ext uri="{FF2B5EF4-FFF2-40B4-BE49-F238E27FC236}">
                <a16:creationId xmlns:a16="http://schemas.microsoft.com/office/drawing/2014/main" id="{F8A5526E-6C54-4348-9536-E744A8BF8E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240961-DAF2-4277-9281-688461B3BF4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61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D7BC-DAE7-4B22-8BEF-F3943DEB2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05B0555-FC3F-4E99-9FCA-7797E62EBE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13D16B7-3890-422A-A5A1-DAEEC1A5F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C34A1-316A-4247-ABF0-326568722AF9}"/>
              </a:ext>
            </a:extLst>
          </p:cNvPr>
          <p:cNvSpPr>
            <a:spLocks noGrp="1"/>
          </p:cNvSpPr>
          <p:nvPr>
            <p:ph type="dt" sz="half" idx="10"/>
          </p:nvPr>
        </p:nvSpPr>
        <p:spPr/>
        <p:txBody>
          <a:bodyPr/>
          <a:lstStyle/>
          <a:p>
            <a:fld id="{D82884F1-FFEA-405F-9602-3DCA865EDA4E}" type="datetime1">
              <a:rPr lang="en-US" smtClean="0"/>
              <a:t>6/13/2020</a:t>
            </a:fld>
            <a:endParaRPr lang="en-US" dirty="0"/>
          </a:p>
        </p:txBody>
      </p:sp>
      <p:sp>
        <p:nvSpPr>
          <p:cNvPr id="6" name="Footer Placeholder 5">
            <a:extLst>
              <a:ext uri="{FF2B5EF4-FFF2-40B4-BE49-F238E27FC236}">
                <a16:creationId xmlns:a16="http://schemas.microsoft.com/office/drawing/2014/main" id="{0C21C627-7EA4-4939-8E15-D9B4480AF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22459F-0EE8-4ED6-BA84-5D0730A6ED5A}"/>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7706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EE08-635E-484E-AEB8-2D1B0FD3D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98A63D8-50E7-4AFD-9C19-D7F9F8FEC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C3772D5-EAB5-4114-8E8E-1EC90CEAE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97147-F133-401F-96BB-93D9B20229DD}"/>
              </a:ext>
            </a:extLst>
          </p:cNvPr>
          <p:cNvSpPr>
            <a:spLocks noGrp="1"/>
          </p:cNvSpPr>
          <p:nvPr>
            <p:ph type="dt" sz="half" idx="10"/>
          </p:nvPr>
        </p:nvSpPr>
        <p:spPr/>
        <p:txBody>
          <a:bodyPr/>
          <a:lstStyle/>
          <a:p>
            <a:fld id="{7E18DB4A-8810-4A10-AD5C-D5E2C667F5B3}" type="datetime1">
              <a:rPr lang="en-US" smtClean="0"/>
              <a:t>6/13/2020</a:t>
            </a:fld>
            <a:endParaRPr lang="en-US" dirty="0"/>
          </a:p>
        </p:txBody>
      </p:sp>
      <p:sp>
        <p:nvSpPr>
          <p:cNvPr id="6" name="Footer Placeholder 5">
            <a:extLst>
              <a:ext uri="{FF2B5EF4-FFF2-40B4-BE49-F238E27FC236}">
                <a16:creationId xmlns:a16="http://schemas.microsoft.com/office/drawing/2014/main" id="{C63F5380-4C92-4BFB-BF3E-3775C5BCF6CE}"/>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54E61789-3176-427A-AE03-89617883A4F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759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12A471-5D0C-410B-8926-1F97E47E1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3EF856C-75C8-45D9-A802-74EADCFDF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1D00787-A1B1-423D-B3AA-132D7AD52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6/13/2020</a:t>
            </a:fld>
            <a:endParaRPr lang="en-US" dirty="0"/>
          </a:p>
        </p:txBody>
      </p:sp>
      <p:sp>
        <p:nvSpPr>
          <p:cNvPr id="5" name="Footer Placeholder 4">
            <a:extLst>
              <a:ext uri="{FF2B5EF4-FFF2-40B4-BE49-F238E27FC236}">
                <a16:creationId xmlns:a16="http://schemas.microsoft.com/office/drawing/2014/main" id="{9489F4C1-6A09-4D3B-ADD2-0EC190AFA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FEB1B23-56E3-4E03-A5D5-5AAD59A0E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5223579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mp3"/><Relationship Id="rId7" Type="http://schemas.openxmlformats.org/officeDocument/2006/relationships/notesSlide" Target="../notesSlides/notesSlide1.xml"/><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p3"/><Relationship Id="rId7" Type="http://schemas.openxmlformats.org/officeDocument/2006/relationships/image" Target="../media/image19.jpeg"/><Relationship Id="rId2" Type="http://schemas.microsoft.com/office/2007/relationships/media" Target="../media/media11.mp3"/><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12.mp3"/><Relationship Id="rId7" Type="http://schemas.openxmlformats.org/officeDocument/2006/relationships/image" Target="../media/image21.jpeg"/><Relationship Id="rId2" Type="http://schemas.microsoft.com/office/2007/relationships/media" Target="../media/media12.mp3"/><Relationship Id="rId1" Type="http://schemas.openxmlformats.org/officeDocument/2006/relationships/tags" Target="../tags/tag11.xml"/><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2.png"/><Relationship Id="rId2" Type="http://schemas.microsoft.com/office/2007/relationships/media" Target="../media/media16.mp3"/><Relationship Id="rId1" Type="http://schemas.openxmlformats.org/officeDocument/2006/relationships/tags" Target="../tags/tag12.xml"/><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p3"/><Relationship Id="rId7" Type="http://schemas.openxmlformats.org/officeDocument/2006/relationships/image" Target="../media/image6.jpe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5.mp3"/><Relationship Id="rId7" Type="http://schemas.openxmlformats.org/officeDocument/2006/relationships/image" Target="../media/image8.jpe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p3"/><Relationship Id="rId7" Type="http://schemas.openxmlformats.org/officeDocument/2006/relationships/image" Target="../media/image11.jpeg"/><Relationship Id="rId2" Type="http://schemas.microsoft.com/office/2007/relationships/media" Target="../media/media6.mp3"/><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2.png"/><Relationship Id="rId2" Type="http://schemas.microsoft.com/office/2007/relationships/media" Target="../media/media7.mp3"/><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2.png"/><Relationship Id="rId2" Type="http://schemas.microsoft.com/office/2007/relationships/media" Target="../media/media9.mp3"/><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mp3"/><Relationship Id="rId2" Type="http://schemas.microsoft.com/office/2007/relationships/media" Target="../media/media10.mp3"/><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A259A-4443-4E8B-9BEF-5A52FC0C013F}"/>
              </a:ext>
            </a:extLst>
          </p:cNvPr>
          <p:cNvPicPr>
            <a:picLocks noChangeAspect="1"/>
          </p:cNvPicPr>
          <p:nvPr/>
        </p:nvPicPr>
        <p:blipFill rotWithShape="1">
          <a:blip r:embed="rId8"/>
          <a:srcRect t="4939" b="10474"/>
          <a:stretch/>
        </p:blipFill>
        <p:spPr>
          <a:xfrm>
            <a:off x="1" y="-10630"/>
            <a:ext cx="12191999" cy="6857990"/>
          </a:xfrm>
          <a:prstGeom prst="rect">
            <a:avLst/>
          </a:prstGeom>
        </p:spPr>
      </p:pic>
      <p:sp>
        <p:nvSpPr>
          <p:cNvPr id="2" name="Title 1">
            <a:extLst>
              <a:ext uri="{FF2B5EF4-FFF2-40B4-BE49-F238E27FC236}">
                <a16:creationId xmlns:a16="http://schemas.microsoft.com/office/drawing/2014/main" id="{85E90EC5-DF52-40EE-BCB1-1F26236BB4E7}"/>
              </a:ext>
            </a:extLst>
          </p:cNvPr>
          <p:cNvSpPr>
            <a:spLocks noGrp="1"/>
          </p:cNvSpPr>
          <p:nvPr>
            <p:ph type="ctrTitle"/>
          </p:nvPr>
        </p:nvSpPr>
        <p:spPr>
          <a:xfrm>
            <a:off x="6604986" y="5334936"/>
            <a:ext cx="5465320" cy="1352119"/>
          </a:xfrm>
          <a:noFill/>
          <a:effectLst>
            <a:outerShdw blurRad="63500" sx="102000" sy="102000" algn="ctr" rotWithShape="0">
              <a:prstClr val="black">
                <a:alpha val="40000"/>
              </a:prstClr>
            </a:outerShdw>
          </a:effectLst>
        </p:spPr>
        <p:txBody>
          <a:bodyPr anchor="ctr">
            <a:noAutofit/>
          </a:bodyPr>
          <a:lstStyle/>
          <a:p>
            <a:pPr algn="ctr"/>
            <a:r>
              <a:rPr lang="en-IN" sz="6600" b="1" dirty="0">
                <a:solidFill>
                  <a:schemeClr val="bg1"/>
                </a:solidFill>
                <a:latin typeface="Times New Roman" panose="02020603050405020304" pitchFamily="18" charset="0"/>
                <a:cs typeface="Times New Roman" panose="02020603050405020304" pitchFamily="18" charset="0"/>
              </a:rPr>
              <a:t>Reproduction</a:t>
            </a:r>
            <a:endParaRPr lang="en-IN" sz="4800" b="1" dirty="0">
              <a:solidFill>
                <a:schemeClr val="bg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3B230BC3-3868-4D06-93BD-A1ECA70CA1C1}"/>
              </a:ext>
            </a:extLst>
          </p:cNvPr>
          <p:cNvSpPr txBox="1">
            <a:spLocks/>
          </p:cNvSpPr>
          <p:nvPr/>
        </p:nvSpPr>
        <p:spPr>
          <a:xfrm>
            <a:off x="7617041" y="4394427"/>
            <a:ext cx="4453265" cy="940509"/>
          </a:xfrm>
          <a:prstGeom prst="rect">
            <a:avLst/>
          </a:prstGeom>
          <a:noFill/>
          <a:effectLst>
            <a:outerShdw blurRad="63500" sx="102000" sy="102000" algn="ctr"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b="1" dirty="0">
                <a:solidFill>
                  <a:schemeClr val="bg1"/>
                </a:solidFill>
                <a:latin typeface="Times New Roman" panose="02020603050405020304" pitchFamily="18" charset="0"/>
                <a:cs typeface="Times New Roman" panose="02020603050405020304" pitchFamily="18" charset="0"/>
              </a:rPr>
              <a:t>Chapter 1</a:t>
            </a:r>
            <a:endParaRPr lang="en-IN" sz="4400" b="1" dirty="0">
              <a:solidFill>
                <a:schemeClr val="bg1"/>
              </a:solidFill>
              <a:latin typeface="Times New Roman" panose="02020603050405020304" pitchFamily="18" charset="0"/>
              <a:cs typeface="Times New Roman" panose="02020603050405020304" pitchFamily="18" charset="0"/>
            </a:endParaRPr>
          </a:p>
        </p:txBody>
      </p:sp>
      <p:pic>
        <p:nvPicPr>
          <p:cNvPr id="5" name="Slide 1">
            <a:hlinkClick r:id="" action="ppaction://media"/>
            <a:extLst>
              <a:ext uri="{FF2B5EF4-FFF2-40B4-BE49-F238E27FC236}">
                <a16:creationId xmlns:a16="http://schemas.microsoft.com/office/drawing/2014/main" id="{4A2CC65F-8B51-489E-A940-86D71EF55FA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97900" y="3505200"/>
            <a:ext cx="406400" cy="406400"/>
          </a:xfrm>
          <a:prstGeom prst="rect">
            <a:avLst/>
          </a:prstGeom>
        </p:spPr>
      </p:pic>
      <p:pic>
        <p:nvPicPr>
          <p:cNvPr id="3" name="science joined new">
            <a:hlinkClick r:id="" action="ppaction://media"/>
            <a:extLst>
              <a:ext uri="{FF2B5EF4-FFF2-40B4-BE49-F238E27FC236}">
                <a16:creationId xmlns:a16="http://schemas.microsoft.com/office/drawing/2014/main" id="{1F3A74A7-5E53-4433-9527-15DD9355242C}"/>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910948" y="5525714"/>
            <a:ext cx="406400" cy="406400"/>
          </a:xfrm>
          <a:prstGeom prst="rect">
            <a:avLst/>
          </a:prstGeom>
        </p:spPr>
      </p:pic>
    </p:spTree>
    <p:custDataLst>
      <p:tags r:id="rId1"/>
    </p:custDataLst>
    <p:extLst>
      <p:ext uri="{BB962C8B-B14F-4D97-AF65-F5344CB8AC3E}">
        <p14:creationId xmlns:p14="http://schemas.microsoft.com/office/powerpoint/2010/main" val="1534423887"/>
      </p:ext>
    </p:extLst>
  </p:cSld>
  <p:clrMapOvr>
    <a:masterClrMapping/>
  </p:clrMapOvr>
  <mc:AlternateContent xmlns:mc="http://schemas.openxmlformats.org/markup-compatibility/2006" xmlns:p14="http://schemas.microsoft.com/office/powerpoint/2010/main">
    <mc:Choice Requires="p14">
      <p:transition spd="slow" p14:dur="2000" advTm="6098"/>
    </mc:Choice>
    <mc:Fallback xmlns="">
      <p:transition spd="slow" advTm="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38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5"/>
                </p:tgtEl>
              </p:cMediaNode>
            </p:audio>
            <p:audio>
              <p:cMediaNode vol="100000" numSld="999" showWhenStopped="0">
                <p:cTn id="25"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FE63132-FF0E-4347-AE08-3FB520832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C9203C9-3844-4708-B645-AFC3AE8A5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856" y="3773829"/>
            <a:ext cx="4731487" cy="2957016"/>
          </a:xfrm>
          <a:prstGeom prst="rect">
            <a:avLst/>
          </a:prstGeom>
        </p:spPr>
      </p:pic>
      <p:sp>
        <p:nvSpPr>
          <p:cNvPr id="15" name="Content Placeholder 2">
            <a:extLst>
              <a:ext uri="{FF2B5EF4-FFF2-40B4-BE49-F238E27FC236}">
                <a16:creationId xmlns:a16="http://schemas.microsoft.com/office/drawing/2014/main" id="{DD7295C5-2E72-47EA-BC51-7533D0E9CBCC}"/>
              </a:ext>
            </a:extLst>
          </p:cNvPr>
          <p:cNvSpPr txBox="1">
            <a:spLocks/>
          </p:cNvSpPr>
          <p:nvPr/>
        </p:nvSpPr>
        <p:spPr>
          <a:xfrm>
            <a:off x="148856" y="596096"/>
            <a:ext cx="7123814" cy="25039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AutoNum type="alphaLcParenBoth"/>
            </a:pPr>
            <a:r>
              <a:rPr lang="en-US" sz="2300" dirty="0">
                <a:solidFill>
                  <a:schemeClr val="bg1"/>
                </a:solidFill>
                <a:latin typeface="Franklin Gothic Demi" panose="020B0703020102020204" pitchFamily="34" charset="0"/>
              </a:rPr>
              <a:t>Dispersal by winds: </a:t>
            </a:r>
          </a:p>
          <a:p>
            <a:pPr marL="0" indent="0">
              <a:lnSpc>
                <a:spcPct val="100000"/>
              </a:lnSpc>
              <a:buNone/>
            </a:pPr>
            <a:r>
              <a:rPr lang="en-US" sz="2300" dirty="0">
                <a:solidFill>
                  <a:schemeClr val="bg1"/>
                </a:solidFill>
                <a:latin typeface="Franklin Gothic Demi" panose="020B0703020102020204" pitchFamily="34" charset="0"/>
              </a:rPr>
              <a:t>The wind is the natural means of seed dispersal in the plant. Some seeds (say orchids) are very light weight and are easily blown away by winds. </a:t>
            </a:r>
            <a:r>
              <a:rPr lang="en-US" sz="2300" dirty="0" err="1">
                <a:solidFill>
                  <a:schemeClr val="bg1"/>
                </a:solidFill>
                <a:latin typeface="Franklin Gothic Demi" panose="020B0703020102020204" pitchFamily="34" charset="0"/>
              </a:rPr>
              <a:t>Madar</a:t>
            </a:r>
            <a:r>
              <a:rPr lang="en-US" sz="2300" dirty="0">
                <a:solidFill>
                  <a:schemeClr val="bg1"/>
                </a:solidFill>
                <a:latin typeface="Franklin Gothic Demi" panose="020B0703020102020204" pitchFamily="34" charset="0"/>
              </a:rPr>
              <a:t> and cotton seeds have wings or hairs on them  for easy dispersal.</a:t>
            </a:r>
          </a:p>
        </p:txBody>
      </p:sp>
      <p:pic>
        <p:nvPicPr>
          <p:cNvPr id="17" name="Picture 16">
            <a:extLst>
              <a:ext uri="{FF2B5EF4-FFF2-40B4-BE49-F238E27FC236}">
                <a16:creationId xmlns:a16="http://schemas.microsoft.com/office/drawing/2014/main" id="{DE809BD4-43B5-4290-A6D5-FF86626F5E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1526" y="219021"/>
            <a:ext cx="4621618" cy="3044879"/>
          </a:xfrm>
          <a:prstGeom prst="rect">
            <a:avLst/>
          </a:prstGeom>
        </p:spPr>
      </p:pic>
      <p:sp>
        <p:nvSpPr>
          <p:cNvPr id="18" name="Content Placeholder 2">
            <a:extLst>
              <a:ext uri="{FF2B5EF4-FFF2-40B4-BE49-F238E27FC236}">
                <a16:creationId xmlns:a16="http://schemas.microsoft.com/office/drawing/2014/main" id="{7E53AC6A-4AF4-4A6D-99BE-130BD070E80F}"/>
              </a:ext>
            </a:extLst>
          </p:cNvPr>
          <p:cNvSpPr txBox="1">
            <a:spLocks/>
          </p:cNvSpPr>
          <p:nvPr/>
        </p:nvSpPr>
        <p:spPr>
          <a:xfrm>
            <a:off x="5034013" y="4296226"/>
            <a:ext cx="6851784" cy="19670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dirty="0">
                <a:solidFill>
                  <a:schemeClr val="bg1"/>
                </a:solidFill>
                <a:latin typeface="Franklin Gothic Demi" panose="020B0703020102020204" pitchFamily="34" charset="0"/>
              </a:rPr>
              <a:t>(b) Dispersal by Running water:  </a:t>
            </a:r>
          </a:p>
          <a:p>
            <a:pPr marL="0" indent="0">
              <a:buNone/>
            </a:pPr>
            <a:r>
              <a:rPr lang="en-US" sz="2300" dirty="0">
                <a:solidFill>
                  <a:schemeClr val="bg1"/>
                </a:solidFill>
                <a:latin typeface="Franklin Gothic Demi" panose="020B0703020102020204" pitchFamily="34" charset="0"/>
              </a:rPr>
              <a:t>In this method of seed dispersal , seeds  float  away from parent plant. Example: water lily, coconut, lotus.</a:t>
            </a:r>
          </a:p>
        </p:txBody>
      </p:sp>
      <p:sp>
        <p:nvSpPr>
          <p:cNvPr id="10" name="Rectangle 9">
            <a:extLst>
              <a:ext uri="{FF2B5EF4-FFF2-40B4-BE49-F238E27FC236}">
                <a16:creationId xmlns:a16="http://schemas.microsoft.com/office/drawing/2014/main" id="{EC1F4551-BE4F-401F-9968-86DED563489D}"/>
              </a:ext>
            </a:extLst>
          </p:cNvPr>
          <p:cNvSpPr/>
          <p:nvPr/>
        </p:nvSpPr>
        <p:spPr>
          <a:xfrm>
            <a:off x="0" y="0"/>
            <a:ext cx="12191999" cy="3429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F7AE69B5-B6AC-47DE-867F-864E917E370D}"/>
              </a:ext>
            </a:extLst>
          </p:cNvPr>
          <p:cNvSpPr/>
          <p:nvPr/>
        </p:nvSpPr>
        <p:spPr>
          <a:xfrm>
            <a:off x="1" y="3648021"/>
            <a:ext cx="12191999" cy="320863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Slide 10">
            <a:hlinkClick r:id="" action="ppaction://media"/>
            <a:extLst>
              <a:ext uri="{FF2B5EF4-FFF2-40B4-BE49-F238E27FC236}">
                <a16:creationId xmlns:a16="http://schemas.microsoft.com/office/drawing/2014/main" id="{345D810A-687B-4EC7-BA6E-D7E01592489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557838" y="5153025"/>
            <a:ext cx="406400" cy="406400"/>
          </a:xfrm>
          <a:prstGeom prst="rect">
            <a:avLst/>
          </a:prstGeom>
        </p:spPr>
      </p:pic>
    </p:spTree>
    <p:custDataLst>
      <p:tags r:id="rId1"/>
    </p:custDataLst>
    <p:extLst>
      <p:ext uri="{BB962C8B-B14F-4D97-AF65-F5344CB8AC3E}">
        <p14:creationId xmlns:p14="http://schemas.microsoft.com/office/powerpoint/2010/main" val="2437684857"/>
      </p:ext>
    </p:extLst>
  </p:cSld>
  <p:clrMapOvr>
    <a:masterClrMapping/>
  </p:clrMapOvr>
  <mc:AlternateContent xmlns:mc="http://schemas.openxmlformats.org/markup-compatibility/2006" xmlns:p14="http://schemas.microsoft.com/office/powerpoint/2010/main">
    <mc:Choice Requires="p14">
      <p:transition spd="slow" p14:dur="2000" advTm="36038"/>
    </mc:Choice>
    <mc:Fallback xmlns="">
      <p:transition spd="slow" advTm="3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B74B061-E30D-48AC-A216-082759BB9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7F2E383-DD99-45E9-AF6F-0327CCAB5A38}"/>
              </a:ext>
            </a:extLst>
          </p:cNvPr>
          <p:cNvSpPr>
            <a:spLocks noGrp="1"/>
          </p:cNvSpPr>
          <p:nvPr>
            <p:ph idx="1"/>
          </p:nvPr>
        </p:nvSpPr>
        <p:spPr>
          <a:xfrm>
            <a:off x="154172" y="355857"/>
            <a:ext cx="7703288" cy="3237948"/>
          </a:xfrm>
        </p:spPr>
        <p:txBody>
          <a:bodyPr anchor="ctr">
            <a:noAutofit/>
          </a:bodyPr>
          <a:lstStyle/>
          <a:p>
            <a:pPr marL="0" indent="0">
              <a:buNone/>
            </a:pPr>
            <a:r>
              <a:rPr lang="en-US" sz="2300" dirty="0">
                <a:solidFill>
                  <a:schemeClr val="bg1"/>
                </a:solidFill>
                <a:latin typeface="Franklin Gothic Demi" panose="020B0703020102020204" pitchFamily="34" charset="0"/>
              </a:rPr>
              <a:t>(c) Dispersal by animals and birds: </a:t>
            </a:r>
          </a:p>
          <a:p>
            <a:pPr marL="0" indent="0">
              <a:buNone/>
            </a:pPr>
            <a:r>
              <a:rPr lang="en-US" sz="2300" dirty="0">
                <a:solidFill>
                  <a:schemeClr val="bg1"/>
                </a:solidFill>
                <a:latin typeface="Franklin Gothic Demi" panose="020B0703020102020204" pitchFamily="34" charset="0"/>
              </a:rPr>
              <a:t>Some dry fruits have hooks, spines or thorns. These stick on the fur of the passing  animals and later fall off.</a:t>
            </a:r>
          </a:p>
          <a:p>
            <a:pPr marL="0" indent="0">
              <a:buNone/>
            </a:pPr>
            <a:r>
              <a:rPr lang="en-US" sz="2300" dirty="0">
                <a:solidFill>
                  <a:schemeClr val="bg1"/>
                </a:solidFill>
                <a:latin typeface="Franklin Gothic Demi" panose="020B0703020102020204" pitchFamily="34" charset="0"/>
              </a:rPr>
              <a:t>Strawberries and blackberries have juicy outer coat which are eaten by birds. The birds throw away the seeds at other places. Caltrop, Medicago and Xanthium are eaten away by animals and come out as unharmed along with other undigested part.</a:t>
            </a:r>
          </a:p>
        </p:txBody>
      </p:sp>
      <p:pic>
        <p:nvPicPr>
          <p:cNvPr id="5" name="Picture 4">
            <a:extLst>
              <a:ext uri="{FF2B5EF4-FFF2-40B4-BE49-F238E27FC236}">
                <a16:creationId xmlns:a16="http://schemas.microsoft.com/office/drawing/2014/main" id="{6B154245-B83A-48A5-A080-E58B6BA6E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356" y="122906"/>
            <a:ext cx="4056471" cy="3374237"/>
          </a:xfrm>
          <a:prstGeom prst="rect">
            <a:avLst/>
          </a:prstGeom>
        </p:spPr>
      </p:pic>
      <p:pic>
        <p:nvPicPr>
          <p:cNvPr id="6" name="Picture 5">
            <a:extLst>
              <a:ext uri="{FF2B5EF4-FFF2-40B4-BE49-F238E27FC236}">
                <a16:creationId xmlns:a16="http://schemas.microsoft.com/office/drawing/2014/main" id="{B06507E4-7FD6-4DA2-B0A3-685795FFF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4392" y="4181686"/>
            <a:ext cx="3223436" cy="2553408"/>
          </a:xfrm>
          <a:prstGeom prst="rect">
            <a:avLst/>
          </a:prstGeom>
        </p:spPr>
      </p:pic>
      <p:pic>
        <p:nvPicPr>
          <p:cNvPr id="7" name="Picture 6">
            <a:extLst>
              <a:ext uri="{FF2B5EF4-FFF2-40B4-BE49-F238E27FC236}">
                <a16:creationId xmlns:a16="http://schemas.microsoft.com/office/drawing/2014/main" id="{4422465F-F379-465D-B6F2-AB09572A42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6522" y="4181687"/>
            <a:ext cx="3062176" cy="2555098"/>
          </a:xfrm>
          <a:prstGeom prst="rect">
            <a:avLst/>
          </a:prstGeom>
        </p:spPr>
      </p:pic>
      <p:sp>
        <p:nvSpPr>
          <p:cNvPr id="8" name="Content Placeholder 2">
            <a:extLst>
              <a:ext uri="{FF2B5EF4-FFF2-40B4-BE49-F238E27FC236}">
                <a16:creationId xmlns:a16="http://schemas.microsoft.com/office/drawing/2014/main" id="{710EB4F3-0E6B-472E-9D12-E1DAE00A9D7D}"/>
              </a:ext>
            </a:extLst>
          </p:cNvPr>
          <p:cNvSpPr txBox="1">
            <a:spLocks/>
          </p:cNvSpPr>
          <p:nvPr/>
        </p:nvSpPr>
        <p:spPr>
          <a:xfrm>
            <a:off x="154172" y="4529470"/>
            <a:ext cx="5194006" cy="197267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300" dirty="0">
                <a:solidFill>
                  <a:schemeClr val="bg1"/>
                </a:solidFill>
                <a:latin typeface="Franklin Gothic Demi" panose="020B0703020102020204" pitchFamily="34" charset="0"/>
              </a:rPr>
              <a:t>(d) Dispersal by explosion:</a:t>
            </a:r>
          </a:p>
          <a:p>
            <a:pPr marL="0" indent="0">
              <a:lnSpc>
                <a:spcPct val="100000"/>
              </a:lnSpc>
              <a:buNone/>
            </a:pPr>
            <a:r>
              <a:rPr lang="en-US" sz="2300" dirty="0">
                <a:solidFill>
                  <a:schemeClr val="bg1"/>
                </a:solidFill>
                <a:latin typeface="Franklin Gothic Demi" panose="020B0703020102020204" pitchFamily="34" charset="0"/>
              </a:rPr>
              <a:t>The seed pods of pea plant when ripens , a tension is set-up in the cells. Finally it bursts with some force and the seeds are dispersed</a:t>
            </a:r>
          </a:p>
        </p:txBody>
      </p:sp>
      <p:sp>
        <p:nvSpPr>
          <p:cNvPr id="9" name="Rectangle 8">
            <a:extLst>
              <a:ext uri="{FF2B5EF4-FFF2-40B4-BE49-F238E27FC236}">
                <a16:creationId xmlns:a16="http://schemas.microsoft.com/office/drawing/2014/main" id="{807F8600-64B0-440E-9049-BDA82DE6B45E}"/>
              </a:ext>
            </a:extLst>
          </p:cNvPr>
          <p:cNvSpPr/>
          <p:nvPr/>
        </p:nvSpPr>
        <p:spPr>
          <a:xfrm>
            <a:off x="1" y="-1"/>
            <a:ext cx="12191999" cy="359380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F0E98405-ABF5-42F9-B84B-8930FA6BD0F6}"/>
              </a:ext>
            </a:extLst>
          </p:cNvPr>
          <p:cNvSpPr/>
          <p:nvPr/>
        </p:nvSpPr>
        <p:spPr>
          <a:xfrm>
            <a:off x="-1" y="4044507"/>
            <a:ext cx="12191999" cy="2806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Slide 11">
            <a:hlinkClick r:id="" action="ppaction://media"/>
            <a:extLst>
              <a:ext uri="{FF2B5EF4-FFF2-40B4-BE49-F238E27FC236}">
                <a16:creationId xmlns:a16="http://schemas.microsoft.com/office/drawing/2014/main" id="{1F1FB6D2-0284-4E7F-8174-1F8D9FE27E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386513" y="5259388"/>
            <a:ext cx="406400" cy="406400"/>
          </a:xfrm>
          <a:prstGeom prst="rect">
            <a:avLst/>
          </a:prstGeom>
        </p:spPr>
      </p:pic>
    </p:spTree>
    <p:custDataLst>
      <p:tags r:id="rId1"/>
    </p:custDataLst>
    <p:extLst>
      <p:ext uri="{BB962C8B-B14F-4D97-AF65-F5344CB8AC3E}">
        <p14:creationId xmlns:p14="http://schemas.microsoft.com/office/powerpoint/2010/main" val="2553235142"/>
      </p:ext>
    </p:extLst>
  </p:cSld>
  <p:clrMapOvr>
    <a:masterClrMapping/>
  </p:clrMapOvr>
  <mc:AlternateContent xmlns:mc="http://schemas.openxmlformats.org/markup-compatibility/2006" xmlns:p14="http://schemas.microsoft.com/office/powerpoint/2010/main">
    <mc:Choice Requires="p14">
      <p:transition p14:dur="0" advTm="52163"/>
    </mc:Choice>
    <mc:Fallback xmlns="">
      <p:transition advTm="5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anim calcmode="lin" valueType="num">
                                      <p:cBhvr>
                                        <p:cTn id="1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4" grpId="0"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C0D767-5880-4308-9BC2-DBD62049F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92001" cy="6844693"/>
          </a:xfrm>
          <a:prstGeom prst="rect">
            <a:avLst/>
          </a:prstGeom>
        </p:spPr>
      </p:pic>
      <p:sp>
        <p:nvSpPr>
          <p:cNvPr id="2" name="Title 1">
            <a:extLst>
              <a:ext uri="{FF2B5EF4-FFF2-40B4-BE49-F238E27FC236}">
                <a16:creationId xmlns:a16="http://schemas.microsoft.com/office/drawing/2014/main" id="{3948EDC4-5831-4842-8DC9-4B09C8C68EEC}"/>
              </a:ext>
            </a:extLst>
          </p:cNvPr>
          <p:cNvSpPr>
            <a:spLocks noGrp="1"/>
          </p:cNvSpPr>
          <p:nvPr>
            <p:ph type="title"/>
          </p:nvPr>
        </p:nvSpPr>
        <p:spPr>
          <a:xfrm>
            <a:off x="76595" y="55666"/>
            <a:ext cx="9792234" cy="1110785"/>
          </a:xfrm>
          <a:solidFill>
            <a:srgbClr val="FFFF00">
              <a:alpha val="81000"/>
            </a:srgbClr>
          </a:solidFill>
        </p:spPr>
        <p:txBody>
          <a:bodyPr>
            <a:normAutofit/>
          </a:bodyPr>
          <a:lstStyle/>
          <a:p>
            <a:pPr algn="ctr"/>
            <a:r>
              <a:rPr lang="en-IN" sz="6600" dirty="0">
                <a:solidFill>
                  <a:srgbClr val="00B0F0"/>
                </a:solidFill>
                <a:latin typeface="Franklin Gothic Demi" panose="020B0703020102020204" pitchFamily="34" charset="0"/>
              </a:rPr>
              <a:t>CROPS AND VEGETABLES</a:t>
            </a:r>
          </a:p>
        </p:txBody>
      </p:sp>
      <p:sp>
        <p:nvSpPr>
          <p:cNvPr id="3" name="Content Placeholder 2">
            <a:extLst>
              <a:ext uri="{FF2B5EF4-FFF2-40B4-BE49-F238E27FC236}">
                <a16:creationId xmlns:a16="http://schemas.microsoft.com/office/drawing/2014/main" id="{E00394DB-C076-449C-BFAE-8F597415945C}"/>
              </a:ext>
            </a:extLst>
          </p:cNvPr>
          <p:cNvSpPr>
            <a:spLocks noGrp="1"/>
          </p:cNvSpPr>
          <p:nvPr>
            <p:ph idx="1"/>
          </p:nvPr>
        </p:nvSpPr>
        <p:spPr>
          <a:xfrm>
            <a:off x="76595" y="1452563"/>
            <a:ext cx="7594912" cy="5309503"/>
          </a:xfrm>
          <a:solidFill>
            <a:srgbClr val="92D050">
              <a:alpha val="77000"/>
            </a:srgbClr>
          </a:solidFill>
          <a:ln w="38100">
            <a:solidFill>
              <a:schemeClr val="bg1"/>
            </a:solidFill>
          </a:ln>
        </p:spPr>
        <p:txBody>
          <a:bodyPr anchor="ctr">
            <a:normAutofit fontScale="85000" lnSpcReduction="10000"/>
          </a:bodyPr>
          <a:lstStyle/>
          <a:p>
            <a:pPr>
              <a:lnSpc>
                <a:spcPct val="100000"/>
              </a:lnSpc>
              <a:buFont typeface="Wingdings" panose="05000000000000000000" pitchFamily="2" charset="2"/>
              <a:buChar char="§"/>
            </a:pPr>
            <a:r>
              <a:rPr lang="en-US" dirty="0">
                <a:latin typeface="Franklin Gothic Demi" panose="020B0703020102020204" pitchFamily="34" charset="0"/>
              </a:rPr>
              <a:t>Different crops grow in different seasons. They also require different kinds of soil to grow.</a:t>
            </a:r>
          </a:p>
          <a:p>
            <a:pPr>
              <a:lnSpc>
                <a:spcPct val="100000"/>
              </a:lnSpc>
              <a:buFont typeface="Wingdings" panose="05000000000000000000" pitchFamily="2" charset="2"/>
              <a:buChar char="§"/>
            </a:pPr>
            <a:r>
              <a:rPr lang="en-US" dirty="0">
                <a:latin typeface="Franklin Gothic Demi" panose="020B0703020102020204" pitchFamily="34" charset="0"/>
              </a:rPr>
              <a:t>Rabi crops: Crops grown in winter  season are called rabi crops. Example: wheat and gram</a:t>
            </a:r>
          </a:p>
          <a:p>
            <a:pPr>
              <a:lnSpc>
                <a:spcPct val="100000"/>
              </a:lnSpc>
              <a:buFont typeface="Wingdings" panose="05000000000000000000" pitchFamily="2" charset="2"/>
              <a:buChar char="§"/>
            </a:pPr>
            <a:r>
              <a:rPr lang="en-US" dirty="0">
                <a:latin typeface="Franklin Gothic Demi" panose="020B0703020102020204" pitchFamily="34" charset="0"/>
              </a:rPr>
              <a:t>Kharif crops: Crops grown in summer  season are called kharif crops. Example: rice, maize, bajra , jowar.</a:t>
            </a:r>
          </a:p>
          <a:p>
            <a:pPr>
              <a:lnSpc>
                <a:spcPct val="100000"/>
              </a:lnSpc>
              <a:buFont typeface="Wingdings" panose="05000000000000000000" pitchFamily="2" charset="2"/>
              <a:buChar char="§"/>
            </a:pPr>
            <a:r>
              <a:rPr lang="en-US" dirty="0">
                <a:latin typeface="Franklin Gothic Demi" panose="020B0703020102020204" pitchFamily="34" charset="0"/>
              </a:rPr>
              <a:t>Plantations: An estate or place on which plants such as coffee, tea , rubber are grown. Tea plants are grown mostly in Assam, Nilgiris and Darjeeling.</a:t>
            </a:r>
          </a:p>
          <a:p>
            <a:pPr>
              <a:lnSpc>
                <a:spcPct val="100000"/>
              </a:lnSpc>
              <a:buFont typeface="Wingdings" panose="05000000000000000000" pitchFamily="2" charset="2"/>
              <a:buChar char="§"/>
            </a:pPr>
            <a:r>
              <a:rPr lang="en-US" dirty="0">
                <a:latin typeface="Franklin Gothic Demi" panose="020B0703020102020204" pitchFamily="34" charset="0"/>
              </a:rPr>
              <a:t>Vegetables: Vegetables are grown all over the country.  Pumpkins  and  brinjals grow well in summers. Cauliflower, peas and beans grow well in winter.</a:t>
            </a:r>
            <a:endParaRPr lang="en-IN" dirty="0">
              <a:latin typeface="Franklin Gothic Demi" panose="020B0703020102020204" pitchFamily="34" charset="0"/>
            </a:endParaRPr>
          </a:p>
        </p:txBody>
      </p:sp>
      <p:pic>
        <p:nvPicPr>
          <p:cNvPr id="7" name="Picture 6">
            <a:extLst>
              <a:ext uri="{FF2B5EF4-FFF2-40B4-BE49-F238E27FC236}">
                <a16:creationId xmlns:a16="http://schemas.microsoft.com/office/drawing/2014/main" id="{A8FD8AE6-9B58-4B62-8C2E-A8AE89870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261" y="1452563"/>
            <a:ext cx="4352144" cy="2581999"/>
          </a:xfrm>
          <a:prstGeom prst="rect">
            <a:avLst/>
          </a:prstGeom>
          <a:ln w="38100">
            <a:solidFill>
              <a:schemeClr val="bg1"/>
            </a:solidFill>
          </a:ln>
        </p:spPr>
      </p:pic>
      <p:pic>
        <p:nvPicPr>
          <p:cNvPr id="9" name="Picture 8">
            <a:extLst>
              <a:ext uri="{FF2B5EF4-FFF2-40B4-BE49-F238E27FC236}">
                <a16:creationId xmlns:a16="http://schemas.microsoft.com/office/drawing/2014/main" id="{FB3C8161-9F88-4A91-8511-4D6839779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103" y="4167200"/>
            <a:ext cx="4351469" cy="2582746"/>
          </a:xfrm>
          <a:prstGeom prst="rect">
            <a:avLst/>
          </a:prstGeom>
          <a:ln w="38100">
            <a:solidFill>
              <a:schemeClr val="bg1"/>
            </a:solidFill>
          </a:ln>
        </p:spPr>
      </p:pic>
      <p:pic>
        <p:nvPicPr>
          <p:cNvPr id="8" name="Slide 12">
            <a:hlinkClick r:id="" action="ppaction://media"/>
            <a:extLst>
              <a:ext uri="{FF2B5EF4-FFF2-40B4-BE49-F238E27FC236}">
                <a16:creationId xmlns:a16="http://schemas.microsoft.com/office/drawing/2014/main" id="{767EBCDC-487F-4382-BB0E-793E09A8E6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9788" y="5405437"/>
            <a:ext cx="406400" cy="406400"/>
          </a:xfrm>
          <a:prstGeom prst="rect">
            <a:avLst/>
          </a:prstGeom>
        </p:spPr>
      </p:pic>
    </p:spTree>
    <p:extLst>
      <p:ext uri="{BB962C8B-B14F-4D97-AF65-F5344CB8AC3E}">
        <p14:creationId xmlns:p14="http://schemas.microsoft.com/office/powerpoint/2010/main" val="1827801277"/>
      </p:ext>
    </p:extLst>
  </p:cSld>
  <p:clrMapOvr>
    <a:masterClrMapping/>
  </p:clrMapOvr>
  <mc:AlternateContent xmlns:mc="http://schemas.openxmlformats.org/markup-compatibility/2006" xmlns:p14="http://schemas.microsoft.com/office/powerpoint/2010/main">
    <mc:Choice Requires="p14">
      <p:transition spd="slow" p14:dur="2000" advTm="61237"/>
    </mc:Choice>
    <mc:Fallback xmlns="">
      <p:transition spd="slow" advTm="6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99" fill="hold"/>
                                        <p:tgtEl>
                                          <p:spTgt spid="8"/>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500" fill="hold"/>
                                        <p:tgtEl>
                                          <p:spTgt spid="7"/>
                                        </p:tgtEl>
                                        <p:attrNameLst>
                                          <p:attrName>ppt_w</p:attrName>
                                        </p:attrNameLst>
                                      </p:cBhvr>
                                      <p:tavLst>
                                        <p:tav tm="0">
                                          <p:val>
                                            <p:fltVal val="0"/>
                                          </p:val>
                                        </p:tav>
                                        <p:tav tm="100000">
                                          <p:val>
                                            <p:strVal val="#ppt_w"/>
                                          </p:val>
                                        </p:tav>
                                      </p:tavLst>
                                    </p:anim>
                                    <p:anim calcmode="lin" valueType="num">
                                      <p:cBhvr>
                                        <p:cTn id="15" dur="1500" fill="hold"/>
                                        <p:tgtEl>
                                          <p:spTgt spid="7"/>
                                        </p:tgtEl>
                                        <p:attrNameLst>
                                          <p:attrName>ppt_h</p:attrName>
                                        </p:attrNameLst>
                                      </p:cBhvr>
                                      <p:tavLst>
                                        <p:tav tm="0">
                                          <p:val>
                                            <p:fltVal val="0"/>
                                          </p:val>
                                        </p:tav>
                                        <p:tav tm="100000">
                                          <p:val>
                                            <p:strVal val="#ppt_h"/>
                                          </p:val>
                                        </p:tav>
                                      </p:tavLst>
                                    </p:anim>
                                    <p:animEffect transition="in" filter="fade">
                                      <p:cBhvr>
                                        <p:cTn id="16" dur="1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 fill="hold"/>
                                        <p:tgtEl>
                                          <p:spTgt spid="9"/>
                                        </p:tgtEl>
                                        <p:attrNameLst>
                                          <p:attrName>ppt_w</p:attrName>
                                        </p:attrNameLst>
                                      </p:cBhvr>
                                      <p:tavLst>
                                        <p:tav tm="0">
                                          <p:val>
                                            <p:fltVal val="0"/>
                                          </p:val>
                                        </p:tav>
                                        <p:tav tm="100000">
                                          <p:val>
                                            <p:strVal val="#ppt_w"/>
                                          </p:val>
                                        </p:tav>
                                      </p:tavLst>
                                    </p:anim>
                                    <p:anim calcmode="lin" valueType="num">
                                      <p:cBhvr>
                                        <p:cTn id="20" dur="1500" fill="hold"/>
                                        <p:tgtEl>
                                          <p:spTgt spid="9"/>
                                        </p:tgtEl>
                                        <p:attrNameLst>
                                          <p:attrName>ppt_h</p:attrName>
                                        </p:attrNameLst>
                                      </p:cBhvr>
                                      <p:tavLst>
                                        <p:tav tm="0">
                                          <p:val>
                                            <p:fltVal val="0"/>
                                          </p:val>
                                        </p:tav>
                                        <p:tav tm="100000">
                                          <p:val>
                                            <p:strVal val="#ppt_h"/>
                                          </p:val>
                                        </p:tav>
                                      </p:tavLst>
                                    </p:anim>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148E9A-CDD0-44A4-8D31-230569492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5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F01DA-607D-4EAD-8634-869D9EBBE638}"/>
              </a:ext>
            </a:extLst>
          </p:cNvPr>
          <p:cNvSpPr>
            <a:spLocks noGrp="1"/>
          </p:cNvSpPr>
          <p:nvPr>
            <p:ph type="title"/>
          </p:nvPr>
        </p:nvSpPr>
        <p:spPr>
          <a:xfrm>
            <a:off x="200245" y="204640"/>
            <a:ext cx="5222359" cy="954310"/>
          </a:xfrm>
        </p:spPr>
        <p:txBody>
          <a:bodyPr>
            <a:normAutofit/>
          </a:bodyPr>
          <a:lstStyle/>
          <a:p>
            <a:r>
              <a:rPr lang="en-IN" dirty="0">
                <a:solidFill>
                  <a:srgbClr val="FFC000"/>
                </a:solidFill>
                <a:latin typeface="Franklin Gothic Demi" panose="020B0703020102020204" pitchFamily="34" charset="0"/>
              </a:rPr>
              <a:t>Protection of crops</a:t>
            </a:r>
          </a:p>
        </p:txBody>
      </p:sp>
      <p:sp>
        <p:nvSpPr>
          <p:cNvPr id="8" name="Content Placeholder 2">
            <a:extLst>
              <a:ext uri="{FF2B5EF4-FFF2-40B4-BE49-F238E27FC236}">
                <a16:creationId xmlns:a16="http://schemas.microsoft.com/office/drawing/2014/main" id="{B37C3144-483F-4AC1-A548-9B9C288CCB08}"/>
              </a:ext>
            </a:extLst>
          </p:cNvPr>
          <p:cNvSpPr txBox="1">
            <a:spLocks/>
          </p:cNvSpPr>
          <p:nvPr/>
        </p:nvSpPr>
        <p:spPr>
          <a:xfrm>
            <a:off x="200245" y="1235998"/>
            <a:ext cx="5074093" cy="5417362"/>
          </a:xfrm>
          <a:prstGeom prst="rect">
            <a:avLst/>
          </a:prstGeom>
          <a:solidFill>
            <a:schemeClr val="bg2">
              <a:alpha val="76000"/>
            </a:schemeClr>
          </a:solidFill>
          <a:ln w="38100">
            <a:solidFill>
              <a:schemeClr val="bg1"/>
            </a:solidFill>
          </a:ln>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en-US" dirty="0">
                <a:latin typeface="Franklin Gothic Demi" panose="020B0703020102020204" pitchFamily="34" charset="0"/>
              </a:rPr>
              <a:t>(1) Crops must be protected from diseases and harmful insects.</a:t>
            </a:r>
          </a:p>
          <a:p>
            <a:pPr marL="0" indent="0">
              <a:lnSpc>
                <a:spcPct val="160000"/>
              </a:lnSpc>
              <a:buNone/>
            </a:pPr>
            <a:r>
              <a:rPr lang="en-US" dirty="0">
                <a:latin typeface="Franklin Gothic Demi" panose="020B0703020102020204" pitchFamily="34" charset="0"/>
              </a:rPr>
              <a:t>Insecticides and pesticides (gammaxene) have to be sprayed to protect the crops.</a:t>
            </a:r>
          </a:p>
          <a:p>
            <a:pPr marL="0" indent="0">
              <a:lnSpc>
                <a:spcPct val="160000"/>
              </a:lnSpc>
              <a:buNone/>
            </a:pPr>
            <a:r>
              <a:rPr lang="en-US" dirty="0">
                <a:latin typeface="Franklin Gothic Demi" panose="020B0703020102020204" pitchFamily="34" charset="0"/>
              </a:rPr>
              <a:t>Chemicals should be used in correct amount.</a:t>
            </a:r>
          </a:p>
          <a:p>
            <a:pPr marL="0" indent="0">
              <a:lnSpc>
                <a:spcPct val="160000"/>
              </a:lnSpc>
              <a:buNone/>
            </a:pPr>
            <a:r>
              <a:rPr lang="en-US" dirty="0">
                <a:latin typeface="Franklin Gothic Demi" panose="020B0703020102020204" pitchFamily="34" charset="0"/>
              </a:rPr>
              <a:t>(2) Crops can be protected from animals  like cows, buffaloes by building fences around the fields.</a:t>
            </a:r>
          </a:p>
          <a:p>
            <a:pPr marL="0" indent="0">
              <a:lnSpc>
                <a:spcPct val="160000"/>
              </a:lnSpc>
              <a:buNone/>
            </a:pPr>
            <a:r>
              <a:rPr lang="en-US" dirty="0">
                <a:latin typeface="Franklin Gothic Demi" panose="020B0703020102020204" pitchFamily="34" charset="0"/>
              </a:rPr>
              <a:t>(3) Crop rotation helps to prevent diseases and even makes the soil fertile.</a:t>
            </a:r>
            <a:endParaRPr lang="en-IN" dirty="0">
              <a:latin typeface="Franklin Gothic Demi" panose="020B0703020102020204" pitchFamily="34" charset="0"/>
            </a:endParaRPr>
          </a:p>
        </p:txBody>
      </p:sp>
      <p:pic>
        <p:nvPicPr>
          <p:cNvPr id="11" name="Picture 10">
            <a:extLst>
              <a:ext uri="{FF2B5EF4-FFF2-40B4-BE49-F238E27FC236}">
                <a16:creationId xmlns:a16="http://schemas.microsoft.com/office/drawing/2014/main" id="{A9ECCA5C-CADF-4741-83AC-2D5761C0B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726" y="99311"/>
            <a:ext cx="6495902" cy="3608834"/>
          </a:xfrm>
          <a:prstGeom prst="rect">
            <a:avLst/>
          </a:prstGeom>
          <a:ln w="38100">
            <a:solidFill>
              <a:srgbClr val="FFFF00"/>
            </a:solidFill>
          </a:ln>
        </p:spPr>
      </p:pic>
      <p:pic>
        <p:nvPicPr>
          <p:cNvPr id="13" name="Picture 12">
            <a:extLst>
              <a:ext uri="{FF2B5EF4-FFF2-40B4-BE49-F238E27FC236}">
                <a16:creationId xmlns:a16="http://schemas.microsoft.com/office/drawing/2014/main" id="{EB302184-9A32-41B5-8BF6-8ED455895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6200">
            <a:off x="6671540" y="3427665"/>
            <a:ext cx="5012100" cy="3108066"/>
          </a:xfrm>
          <a:prstGeom prst="rect">
            <a:avLst/>
          </a:prstGeom>
          <a:ln w="38100">
            <a:solidFill>
              <a:srgbClr val="FFFF00"/>
            </a:solidFill>
          </a:ln>
        </p:spPr>
      </p:pic>
      <p:pic>
        <p:nvPicPr>
          <p:cNvPr id="4" name="Slide 13">
            <a:hlinkClick r:id="" action="ppaction://media"/>
            <a:extLst>
              <a:ext uri="{FF2B5EF4-FFF2-40B4-BE49-F238E27FC236}">
                <a16:creationId xmlns:a16="http://schemas.microsoft.com/office/drawing/2014/main" id="{3C3A8C46-934D-4742-AAEA-C8907914F8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21400" y="5334000"/>
            <a:ext cx="406400" cy="406400"/>
          </a:xfrm>
          <a:prstGeom prst="rect">
            <a:avLst/>
          </a:prstGeom>
        </p:spPr>
      </p:pic>
    </p:spTree>
    <p:extLst>
      <p:ext uri="{BB962C8B-B14F-4D97-AF65-F5344CB8AC3E}">
        <p14:creationId xmlns:p14="http://schemas.microsoft.com/office/powerpoint/2010/main" val="2188355021"/>
      </p:ext>
    </p:extLst>
  </p:cSld>
  <p:clrMapOvr>
    <a:masterClrMapping/>
  </p:clrMapOvr>
  <mc:AlternateContent xmlns:mc="http://schemas.openxmlformats.org/markup-compatibility/2006" xmlns:p14="http://schemas.microsoft.com/office/powerpoint/2010/main">
    <mc:Choice Requires="p14">
      <p:transition spd="slow" p14:dur="2000" advTm="34675"/>
    </mc:Choice>
    <mc:Fallback xmlns="">
      <p:transition spd="slow" advTm="3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4"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500" fill="hold"/>
                                        <p:tgtEl>
                                          <p:spTgt spid="11"/>
                                        </p:tgtEl>
                                        <p:attrNameLst>
                                          <p:attrName>ppt_w</p:attrName>
                                        </p:attrNameLst>
                                      </p:cBhvr>
                                      <p:tavLst>
                                        <p:tav tm="0">
                                          <p:val>
                                            <p:fltVal val="0"/>
                                          </p:val>
                                        </p:tav>
                                        <p:tav tm="100000">
                                          <p:val>
                                            <p:strVal val="#ppt_w"/>
                                          </p:val>
                                        </p:tav>
                                      </p:tavLst>
                                    </p:anim>
                                    <p:anim calcmode="lin" valueType="num">
                                      <p:cBhvr>
                                        <p:cTn id="15" dur="1500" fill="hold"/>
                                        <p:tgtEl>
                                          <p:spTgt spid="11"/>
                                        </p:tgtEl>
                                        <p:attrNameLst>
                                          <p:attrName>ppt_h</p:attrName>
                                        </p:attrNameLst>
                                      </p:cBhvr>
                                      <p:tavLst>
                                        <p:tav tm="0">
                                          <p:val>
                                            <p:fltVal val="0"/>
                                          </p:val>
                                        </p:tav>
                                        <p:tav tm="100000">
                                          <p:val>
                                            <p:strVal val="#ppt_h"/>
                                          </p:val>
                                        </p:tav>
                                      </p:tavLst>
                                    </p:anim>
                                    <p:animEffect transition="in" filter="fade">
                                      <p:cBhvr>
                                        <p:cTn id="16" dur="1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500" fill="hold"/>
                                        <p:tgtEl>
                                          <p:spTgt spid="13"/>
                                        </p:tgtEl>
                                        <p:attrNameLst>
                                          <p:attrName>ppt_w</p:attrName>
                                        </p:attrNameLst>
                                      </p:cBhvr>
                                      <p:tavLst>
                                        <p:tav tm="0">
                                          <p:val>
                                            <p:fltVal val="0"/>
                                          </p:val>
                                        </p:tav>
                                        <p:tav tm="100000">
                                          <p:val>
                                            <p:strVal val="#ppt_w"/>
                                          </p:val>
                                        </p:tav>
                                      </p:tavLst>
                                    </p:anim>
                                    <p:anim calcmode="lin" valueType="num">
                                      <p:cBhvr>
                                        <p:cTn id="20" dur="1500" fill="hold"/>
                                        <p:tgtEl>
                                          <p:spTgt spid="13"/>
                                        </p:tgtEl>
                                        <p:attrNameLst>
                                          <p:attrName>ppt_h</p:attrName>
                                        </p:attrNameLst>
                                      </p:cBhvr>
                                      <p:tavLst>
                                        <p:tav tm="0">
                                          <p:val>
                                            <p:fltVal val="0"/>
                                          </p:val>
                                        </p:tav>
                                        <p:tav tm="100000">
                                          <p:val>
                                            <p:strVal val="#ppt_h"/>
                                          </p:val>
                                        </p:tav>
                                      </p:tavLst>
                                    </p:anim>
                                    <p:animEffect transition="in" filter="fade">
                                      <p:cBhvr>
                                        <p:cTn id="2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FCA4A89-F603-48D2-81FE-12D45021A7C9}"/>
              </a:ext>
            </a:extLst>
          </p:cNvPr>
          <p:cNvSpPr/>
          <p:nvPr/>
        </p:nvSpPr>
        <p:spPr>
          <a:xfrm>
            <a:off x="303743" y="4114527"/>
            <a:ext cx="11789002" cy="798545"/>
          </a:xfrm>
          <a:prstGeom prst="rect">
            <a:avLst/>
          </a:prstGeom>
          <a:solidFill>
            <a:schemeClr val="accent2">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pic>
        <p:nvPicPr>
          <p:cNvPr id="14" name="Picture 13">
            <a:extLst>
              <a:ext uri="{FF2B5EF4-FFF2-40B4-BE49-F238E27FC236}">
                <a16:creationId xmlns:a16="http://schemas.microsoft.com/office/drawing/2014/main" id="{742B460D-EA90-4532-A04A-0FB419C90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044" y="3474144"/>
            <a:ext cx="2843699" cy="1436764"/>
          </a:xfrm>
          <a:prstGeom prst="rect">
            <a:avLst/>
          </a:prstGeom>
        </p:spPr>
      </p:pic>
      <p:sp>
        <p:nvSpPr>
          <p:cNvPr id="2" name="Title 1">
            <a:extLst>
              <a:ext uri="{FF2B5EF4-FFF2-40B4-BE49-F238E27FC236}">
                <a16:creationId xmlns:a16="http://schemas.microsoft.com/office/drawing/2014/main" id="{52CA01A0-1B74-49F2-B01D-CD53949B431A}"/>
              </a:ext>
            </a:extLst>
          </p:cNvPr>
          <p:cNvSpPr>
            <a:spLocks noGrp="1"/>
          </p:cNvSpPr>
          <p:nvPr>
            <p:ph type="title"/>
          </p:nvPr>
        </p:nvSpPr>
        <p:spPr>
          <a:xfrm>
            <a:off x="2244432" y="109363"/>
            <a:ext cx="7452461" cy="597550"/>
          </a:xfrm>
          <a:solidFill>
            <a:schemeClr val="tx2">
              <a:lumMod val="20000"/>
              <a:lumOff val="80000"/>
            </a:schemeClr>
          </a:solidFill>
          <a:ln w="28575">
            <a:solidFill>
              <a:schemeClr val="tx1"/>
            </a:solidFill>
          </a:ln>
        </p:spPr>
        <p:txBody>
          <a:bodyPr>
            <a:noAutofit/>
          </a:bodyPr>
          <a:lstStyle/>
          <a:p>
            <a:r>
              <a:rPr lang="en-US" sz="3600" dirty="0">
                <a:latin typeface="Franklin Gothic Demi" panose="020B0703020102020204" pitchFamily="34" charset="0"/>
              </a:rPr>
              <a:t>Response to stimuli in Living Things</a:t>
            </a:r>
            <a:endParaRPr lang="en-IN" sz="3600" dirty="0">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E60579B4-BDBC-4403-BC93-72CF283B11CA}"/>
              </a:ext>
            </a:extLst>
          </p:cNvPr>
          <p:cNvSpPr>
            <a:spLocks noGrp="1"/>
          </p:cNvSpPr>
          <p:nvPr>
            <p:ph idx="1"/>
          </p:nvPr>
        </p:nvSpPr>
        <p:spPr>
          <a:xfrm>
            <a:off x="303742" y="4221338"/>
            <a:ext cx="8426372" cy="715357"/>
          </a:xfrm>
        </p:spPr>
        <p:txBody>
          <a:bodyPr anchor="ctr">
            <a:noAutofit/>
          </a:bodyPr>
          <a:lstStyle/>
          <a:p>
            <a:pPr marL="0" indent="0">
              <a:buNone/>
            </a:pPr>
            <a:r>
              <a:rPr lang="en-US" sz="1800" dirty="0">
                <a:latin typeface="Franklin Gothic Demi" panose="020B0703020102020204" pitchFamily="34" charset="0"/>
              </a:rPr>
              <a:t>Most of the animals respond to stimulus by either moving towards or away from it.</a:t>
            </a:r>
            <a:endParaRPr lang="en-IN" sz="1800" dirty="0">
              <a:latin typeface="Franklin Gothic Demi" panose="020B0703020102020204" pitchFamily="34" charset="0"/>
            </a:endParaRPr>
          </a:p>
        </p:txBody>
      </p:sp>
      <p:sp>
        <p:nvSpPr>
          <p:cNvPr id="15" name="Rectangle 14">
            <a:extLst>
              <a:ext uri="{FF2B5EF4-FFF2-40B4-BE49-F238E27FC236}">
                <a16:creationId xmlns:a16="http://schemas.microsoft.com/office/drawing/2014/main" id="{7E60DA3C-A6D3-4396-85C6-23448AF377A1}"/>
              </a:ext>
            </a:extLst>
          </p:cNvPr>
          <p:cNvSpPr/>
          <p:nvPr/>
        </p:nvSpPr>
        <p:spPr>
          <a:xfrm>
            <a:off x="83008" y="4992924"/>
            <a:ext cx="11993489" cy="173706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grpSp>
        <p:nvGrpSpPr>
          <p:cNvPr id="22" name="Group 21">
            <a:extLst>
              <a:ext uri="{FF2B5EF4-FFF2-40B4-BE49-F238E27FC236}">
                <a16:creationId xmlns:a16="http://schemas.microsoft.com/office/drawing/2014/main" id="{1E7F6FB4-F2ED-42AA-994F-6FB7D9DBEB02}"/>
              </a:ext>
            </a:extLst>
          </p:cNvPr>
          <p:cNvGrpSpPr/>
          <p:nvPr/>
        </p:nvGrpSpPr>
        <p:grpSpPr>
          <a:xfrm>
            <a:off x="237484" y="891964"/>
            <a:ext cx="11993489" cy="1737060"/>
            <a:chOff x="99255" y="849432"/>
            <a:chExt cx="11993489" cy="1737060"/>
          </a:xfrm>
        </p:grpSpPr>
        <p:sp>
          <p:nvSpPr>
            <p:cNvPr id="16" name="Rectangle 15">
              <a:extLst>
                <a:ext uri="{FF2B5EF4-FFF2-40B4-BE49-F238E27FC236}">
                  <a16:creationId xmlns:a16="http://schemas.microsoft.com/office/drawing/2014/main" id="{E1F2128E-33DF-463E-8BF4-520611695539}"/>
                </a:ext>
              </a:extLst>
            </p:cNvPr>
            <p:cNvSpPr/>
            <p:nvPr/>
          </p:nvSpPr>
          <p:spPr>
            <a:xfrm>
              <a:off x="99255" y="849432"/>
              <a:ext cx="11993489" cy="1737060"/>
            </a:xfrm>
            <a:prstGeom prst="rect">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pic>
          <p:nvPicPr>
            <p:cNvPr id="5" name="Picture 4">
              <a:extLst>
                <a:ext uri="{FF2B5EF4-FFF2-40B4-BE49-F238E27FC236}">
                  <a16:creationId xmlns:a16="http://schemas.microsoft.com/office/drawing/2014/main" id="{568F9AAC-8D83-4619-B38D-9328023CB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7758" y="945570"/>
              <a:ext cx="2610499" cy="1518497"/>
            </a:xfrm>
            <a:prstGeom prst="rect">
              <a:avLst/>
            </a:prstGeom>
          </p:spPr>
        </p:pic>
        <p:sp>
          <p:nvSpPr>
            <p:cNvPr id="10" name="Content Placeholder 2">
              <a:extLst>
                <a:ext uri="{FF2B5EF4-FFF2-40B4-BE49-F238E27FC236}">
                  <a16:creationId xmlns:a16="http://schemas.microsoft.com/office/drawing/2014/main" id="{72E7D8C8-BB0D-4139-A1FA-7595167BC68C}"/>
                </a:ext>
              </a:extLst>
            </p:cNvPr>
            <p:cNvSpPr txBox="1">
              <a:spLocks/>
            </p:cNvSpPr>
            <p:nvPr/>
          </p:nvSpPr>
          <p:spPr>
            <a:xfrm>
              <a:off x="303742" y="1099625"/>
              <a:ext cx="8640277" cy="99297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Franklin Gothic Demi" panose="020B0703020102020204" pitchFamily="34" charset="0"/>
                </a:rPr>
                <a:t>Stimulus: It is something which causes a living thing to react or to  respond. For example if  by mistake we touch a hot pot,  we withdraw  or pull our hand back immediately.  Plant automatically grow towards sunlight.</a:t>
              </a:r>
            </a:p>
          </p:txBody>
        </p:sp>
      </p:grpSp>
      <p:pic>
        <p:nvPicPr>
          <p:cNvPr id="9" name="Picture 8">
            <a:extLst>
              <a:ext uri="{FF2B5EF4-FFF2-40B4-BE49-F238E27FC236}">
                <a16:creationId xmlns:a16="http://schemas.microsoft.com/office/drawing/2014/main" id="{E10289E1-BD12-4E7D-9E33-11F95B571B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84" y="5043900"/>
            <a:ext cx="2590275" cy="1737060"/>
          </a:xfrm>
          <a:prstGeom prst="rect">
            <a:avLst/>
          </a:prstGeom>
        </p:spPr>
      </p:pic>
      <p:sp>
        <p:nvSpPr>
          <p:cNvPr id="12" name="Content Placeholder 2">
            <a:extLst>
              <a:ext uri="{FF2B5EF4-FFF2-40B4-BE49-F238E27FC236}">
                <a16:creationId xmlns:a16="http://schemas.microsoft.com/office/drawing/2014/main" id="{48901BB9-20D4-4CD9-A83A-704DE0C5632C}"/>
              </a:ext>
            </a:extLst>
          </p:cNvPr>
          <p:cNvSpPr txBox="1">
            <a:spLocks/>
          </p:cNvSpPr>
          <p:nvPr/>
        </p:nvSpPr>
        <p:spPr>
          <a:xfrm>
            <a:off x="2791328" y="4942799"/>
            <a:ext cx="9006215" cy="176031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Franklin Gothic Demi" panose="020B0703020102020204" pitchFamily="34" charset="0"/>
              </a:rPr>
              <a:t>Plants also respond to external stimuli:</a:t>
            </a:r>
          </a:p>
          <a:p>
            <a:r>
              <a:rPr lang="en-US" sz="1800" dirty="0">
                <a:latin typeface="Franklin Gothic Demi" panose="020B0703020102020204" pitchFamily="34" charset="0"/>
              </a:rPr>
              <a:t> A potted plant kept near the window grows  towards the light.</a:t>
            </a:r>
          </a:p>
          <a:p>
            <a:r>
              <a:rPr lang="en-US" sz="1800" dirty="0">
                <a:latin typeface="Franklin Gothic Demi" panose="020B0703020102020204" pitchFamily="34" charset="0"/>
              </a:rPr>
              <a:t>The leaves of  Touch-me-not plant (mimosa)  fold with the  slightest touch.</a:t>
            </a:r>
          </a:p>
          <a:p>
            <a:r>
              <a:rPr lang="en-US" sz="1800" dirty="0">
                <a:latin typeface="Franklin Gothic Demi" panose="020B0703020102020204" pitchFamily="34" charset="0"/>
              </a:rPr>
              <a:t> Night jasmine and magnolia bloom only at night.</a:t>
            </a:r>
          </a:p>
        </p:txBody>
      </p:sp>
      <p:grpSp>
        <p:nvGrpSpPr>
          <p:cNvPr id="24" name="Group 23">
            <a:extLst>
              <a:ext uri="{FF2B5EF4-FFF2-40B4-BE49-F238E27FC236}">
                <a16:creationId xmlns:a16="http://schemas.microsoft.com/office/drawing/2014/main" id="{405F1988-D871-4D8D-A8C6-660AD01EE4ED}"/>
              </a:ext>
            </a:extLst>
          </p:cNvPr>
          <p:cNvGrpSpPr/>
          <p:nvPr/>
        </p:nvGrpSpPr>
        <p:grpSpPr>
          <a:xfrm>
            <a:off x="215968" y="2318756"/>
            <a:ext cx="11876775" cy="1737060"/>
            <a:chOff x="1566510" y="2401000"/>
            <a:chExt cx="11876775" cy="1737060"/>
          </a:xfrm>
        </p:grpSpPr>
        <p:sp>
          <p:nvSpPr>
            <p:cNvPr id="18" name="Rectangle 17">
              <a:extLst>
                <a:ext uri="{FF2B5EF4-FFF2-40B4-BE49-F238E27FC236}">
                  <a16:creationId xmlns:a16="http://schemas.microsoft.com/office/drawing/2014/main" id="{D13C71FE-2F59-4748-9E7B-BC8AE018F6AE}"/>
                </a:ext>
              </a:extLst>
            </p:cNvPr>
            <p:cNvSpPr/>
            <p:nvPr/>
          </p:nvSpPr>
          <p:spPr>
            <a:xfrm>
              <a:off x="1595387" y="2786393"/>
              <a:ext cx="11847898" cy="772955"/>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b="1" dirty="0">
                <a:ln w="22225">
                  <a:solidFill>
                    <a:schemeClr val="accent2"/>
                  </a:solidFill>
                  <a:prstDash val="solid"/>
                </a:ln>
                <a:solidFill>
                  <a:schemeClr val="accent2">
                    <a:lumMod val="40000"/>
                    <a:lumOff val="60000"/>
                  </a:schemeClr>
                </a:solidFill>
              </a:endParaRPr>
            </a:p>
          </p:txBody>
        </p:sp>
        <p:grpSp>
          <p:nvGrpSpPr>
            <p:cNvPr id="21" name="Group 20">
              <a:extLst>
                <a:ext uri="{FF2B5EF4-FFF2-40B4-BE49-F238E27FC236}">
                  <a16:creationId xmlns:a16="http://schemas.microsoft.com/office/drawing/2014/main" id="{B422E218-36C3-41DB-8E16-C3F4B71B2626}"/>
                </a:ext>
              </a:extLst>
            </p:cNvPr>
            <p:cNvGrpSpPr/>
            <p:nvPr/>
          </p:nvGrpSpPr>
          <p:grpSpPr>
            <a:xfrm>
              <a:off x="1566510" y="2401000"/>
              <a:ext cx="11688535" cy="1737060"/>
              <a:chOff x="228599" y="2338181"/>
              <a:chExt cx="11688535" cy="1737060"/>
            </a:xfrm>
          </p:grpSpPr>
          <p:sp>
            <p:nvSpPr>
              <p:cNvPr id="11" name="Content Placeholder 2">
                <a:extLst>
                  <a:ext uri="{FF2B5EF4-FFF2-40B4-BE49-F238E27FC236}">
                    <a16:creationId xmlns:a16="http://schemas.microsoft.com/office/drawing/2014/main" id="{7DCC7E93-6C9D-45CA-83E3-DB4259546B86}"/>
                  </a:ext>
                </a:extLst>
              </p:cNvPr>
              <p:cNvSpPr txBox="1">
                <a:spLocks/>
              </p:cNvSpPr>
              <p:nvPr/>
            </p:nvSpPr>
            <p:spPr>
              <a:xfrm>
                <a:off x="3436219" y="2710244"/>
                <a:ext cx="8480915" cy="82375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Franklin Gothic Demi" panose="020B0703020102020204" pitchFamily="34" charset="0"/>
                  </a:rPr>
                  <a:t>Response:  Any reaction of a living thing to a stimulus is called a response. Pulling our hand away when we touch a hot pot is an example of response.</a:t>
                </a:r>
              </a:p>
            </p:txBody>
          </p:sp>
          <p:pic>
            <p:nvPicPr>
              <p:cNvPr id="7" name="Picture 6">
                <a:extLst>
                  <a:ext uri="{FF2B5EF4-FFF2-40B4-BE49-F238E27FC236}">
                    <a16:creationId xmlns:a16="http://schemas.microsoft.com/office/drawing/2014/main" id="{17419458-A2D7-48BC-BBD6-FF7F882E7B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599" y="2338181"/>
                <a:ext cx="2965126" cy="1737060"/>
              </a:xfrm>
              <a:prstGeom prst="rect">
                <a:avLst/>
              </a:prstGeom>
            </p:spPr>
          </p:pic>
        </p:grpSp>
      </p:grpSp>
      <p:pic>
        <p:nvPicPr>
          <p:cNvPr id="6" name="Slide 14">
            <a:hlinkClick r:id="" action="ppaction://media"/>
            <a:extLst>
              <a:ext uri="{FF2B5EF4-FFF2-40B4-BE49-F238E27FC236}">
                <a16:creationId xmlns:a16="http://schemas.microsoft.com/office/drawing/2014/main" id="{A4BA620D-F4C5-41F1-B061-616983D453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66137" y="3978212"/>
            <a:ext cx="406400" cy="406400"/>
          </a:xfrm>
          <a:prstGeom prst="rect">
            <a:avLst/>
          </a:prstGeom>
        </p:spPr>
      </p:pic>
    </p:spTree>
    <p:extLst>
      <p:ext uri="{BB962C8B-B14F-4D97-AF65-F5344CB8AC3E}">
        <p14:creationId xmlns:p14="http://schemas.microsoft.com/office/powerpoint/2010/main" val="4010011376"/>
      </p:ext>
    </p:extLst>
  </p:cSld>
  <p:clrMapOvr>
    <a:masterClrMapping/>
  </p:clrMapOvr>
  <mc:AlternateContent xmlns:mc="http://schemas.openxmlformats.org/markup-compatibility/2006" xmlns:p14="http://schemas.microsoft.com/office/powerpoint/2010/main">
    <mc:Choice Requires="p14">
      <p:transition spd="slow" p14:dur="2000" advTm="67001"/>
    </mc:Choice>
    <mc:Fallback xmlns="">
      <p:transition spd="slow" advTm="6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86"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C7A9AC-20F7-4EF7-BD21-51C1EA9E6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AD89E8-6A8D-4CD7-A6BB-2AA76DE63539}"/>
              </a:ext>
            </a:extLst>
          </p:cNvPr>
          <p:cNvSpPr>
            <a:spLocks noGrp="1"/>
          </p:cNvSpPr>
          <p:nvPr>
            <p:ph type="title"/>
          </p:nvPr>
        </p:nvSpPr>
        <p:spPr>
          <a:xfrm>
            <a:off x="3657600" y="1158460"/>
            <a:ext cx="5317435" cy="1939305"/>
          </a:xfrm>
          <a:noFill/>
        </p:spPr>
        <p:txBody>
          <a:bodyPr>
            <a:noAutofit/>
          </a:bodyPr>
          <a:lstStyle/>
          <a:p>
            <a:pPr algn="ctr">
              <a:lnSpc>
                <a:spcPct val="100000"/>
              </a:lnSpc>
            </a:pPr>
            <a:r>
              <a:rPr lang="en-US" sz="6600" dirty="0">
                <a:solidFill>
                  <a:schemeClr val="bg1"/>
                </a:solidFill>
                <a:latin typeface="Arial Black" panose="020B0A04020102020204" pitchFamily="34" charset="0"/>
              </a:rPr>
              <a:t>Thank you students!</a:t>
            </a:r>
            <a:endParaRPr lang="en-IN" sz="6600" dirty="0">
              <a:solidFill>
                <a:schemeClr val="bg1"/>
              </a:solidFill>
              <a:latin typeface="Arial Black" panose="020B0A04020102020204" pitchFamily="34" charset="0"/>
            </a:endParaRPr>
          </a:p>
        </p:txBody>
      </p:sp>
      <p:pic>
        <p:nvPicPr>
          <p:cNvPr id="4" name="Picture 3">
            <a:extLst>
              <a:ext uri="{FF2B5EF4-FFF2-40B4-BE49-F238E27FC236}">
                <a16:creationId xmlns:a16="http://schemas.microsoft.com/office/drawing/2014/main" id="{7FE88FD3-4538-4EA7-B29D-B3ED9012B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7402" y="4812632"/>
            <a:ext cx="5471962" cy="1939305"/>
          </a:xfrm>
          <a:prstGeom prst="rect">
            <a:avLst/>
          </a:prstGeom>
        </p:spPr>
      </p:pic>
      <p:pic>
        <p:nvPicPr>
          <p:cNvPr id="3" name="Slide 15">
            <a:hlinkClick r:id="" action="ppaction://media"/>
            <a:extLst>
              <a:ext uri="{FF2B5EF4-FFF2-40B4-BE49-F238E27FC236}">
                <a16:creationId xmlns:a16="http://schemas.microsoft.com/office/drawing/2014/main" id="{2CCDFCAB-A10D-48C9-876F-CB45B94FFC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046788" y="4376738"/>
            <a:ext cx="406400" cy="406400"/>
          </a:xfrm>
          <a:prstGeom prst="rect">
            <a:avLst/>
          </a:prstGeom>
        </p:spPr>
      </p:pic>
    </p:spTree>
    <p:custDataLst>
      <p:tags r:id="rId1"/>
    </p:custDataLst>
    <p:extLst>
      <p:ext uri="{BB962C8B-B14F-4D97-AF65-F5344CB8AC3E}">
        <p14:creationId xmlns:p14="http://schemas.microsoft.com/office/powerpoint/2010/main" val="1477794338"/>
      </p:ext>
    </p:extLst>
  </p:cSld>
  <p:clrMapOvr>
    <a:masterClrMapping/>
  </p:clrMapOvr>
  <mc:AlternateContent xmlns:mc="http://schemas.openxmlformats.org/markup-compatibility/2006" xmlns:p14="http://schemas.microsoft.com/office/powerpoint/2010/main">
    <mc:Choice Requires="p14">
      <p:transition spd="slow" p14:dur="1600" advTm="7474">
        <p14:gallery dir="l"/>
      </p:transition>
    </mc:Choice>
    <mc:Fallback xmlns="">
      <p:transition spd="slow" advTm="7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300"/>
                                  </p:iterate>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CB49-A949-4615-8A51-91D88E7DE2B0}"/>
              </a:ext>
            </a:extLst>
          </p:cNvPr>
          <p:cNvSpPr>
            <a:spLocks noGrp="1"/>
          </p:cNvSpPr>
          <p:nvPr>
            <p:ph type="title"/>
          </p:nvPr>
        </p:nvSpPr>
        <p:spPr>
          <a:xfrm>
            <a:off x="324239" y="316770"/>
            <a:ext cx="11263477" cy="1188720"/>
          </a:xfrm>
        </p:spPr>
        <p:txBody>
          <a:bodyPr>
            <a:normAutofit/>
          </a:bodyPr>
          <a:lstStyle/>
          <a:p>
            <a:r>
              <a:rPr lang="en-US" sz="7200" dirty="0">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Franklin Gothic Demi" panose="020B0703020102020204" pitchFamily="34" charset="0"/>
              </a:rPr>
              <a:t>What is reproduction?</a:t>
            </a:r>
            <a:endParaRPr lang="en-IN" sz="7200" dirty="0">
              <a:ln w="0"/>
              <a:solidFill>
                <a:schemeClr val="accent1"/>
              </a:solidFill>
              <a:effectLst>
                <a:glow rad="139700">
                  <a:schemeClr val="accent4">
                    <a:satMod val="175000"/>
                    <a:alpha val="40000"/>
                  </a:schemeClr>
                </a:glow>
                <a:outerShdw blurRad="38100" dist="25400" dir="5400000" algn="ctr" rotWithShape="0">
                  <a:srgbClr val="6E747A">
                    <a:alpha val="43000"/>
                  </a:srgbClr>
                </a:outerShdw>
              </a:effectLst>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91AB0909-DFD5-4055-94C4-6FB6ED7B51CE}"/>
              </a:ext>
            </a:extLst>
          </p:cNvPr>
          <p:cNvSpPr>
            <a:spLocks noGrp="1"/>
          </p:cNvSpPr>
          <p:nvPr>
            <p:ph idx="1"/>
          </p:nvPr>
        </p:nvSpPr>
        <p:spPr>
          <a:xfrm>
            <a:off x="183411" y="1905000"/>
            <a:ext cx="6344389" cy="4826000"/>
          </a:xfrm>
        </p:spPr>
        <p:txBody>
          <a:bodyPr>
            <a:normAutofit fontScale="77500" lnSpcReduction="20000"/>
          </a:bodyPr>
          <a:lstStyle/>
          <a:p>
            <a:pPr>
              <a:lnSpc>
                <a:spcPct val="150000"/>
              </a:lnSpc>
            </a:pPr>
            <a:r>
              <a:rPr lang="en-US" sz="4000" dirty="0">
                <a:latin typeface="Franklin Gothic Demi" panose="020B0703020102020204" pitchFamily="34" charset="0"/>
              </a:rPr>
              <a:t>Reproduction means to reproduce.</a:t>
            </a:r>
          </a:p>
          <a:p>
            <a:pPr>
              <a:lnSpc>
                <a:spcPct val="150000"/>
              </a:lnSpc>
            </a:pPr>
            <a:r>
              <a:rPr lang="en-US" sz="4000" dirty="0">
                <a:latin typeface="Franklin Gothic Demi" panose="020B0703020102020204" pitchFamily="34" charset="0"/>
              </a:rPr>
              <a:t>It is a process by which new individual organisms (offspring) are produced from their parents.</a:t>
            </a:r>
          </a:p>
          <a:p>
            <a:pPr>
              <a:lnSpc>
                <a:spcPct val="150000"/>
              </a:lnSpc>
            </a:pPr>
            <a:r>
              <a:rPr lang="en-US" sz="4000" dirty="0">
                <a:latin typeface="Franklin Gothic Demi" panose="020B0703020102020204" pitchFamily="34" charset="0"/>
              </a:rPr>
              <a:t>Both plants and animals give rise to offspring.</a:t>
            </a:r>
            <a:endParaRPr lang="en-IN" sz="4000" dirty="0">
              <a:latin typeface="Franklin Gothic Demi" panose="020B0703020102020204" pitchFamily="34" charset="0"/>
            </a:endParaRPr>
          </a:p>
        </p:txBody>
      </p:sp>
      <p:pic>
        <p:nvPicPr>
          <p:cNvPr id="8" name="Picture 7">
            <a:extLst>
              <a:ext uri="{FF2B5EF4-FFF2-40B4-BE49-F238E27FC236}">
                <a16:creationId xmlns:a16="http://schemas.microsoft.com/office/drawing/2014/main" id="{9FD7F374-3D37-404F-AA46-8184F0003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0" y="1505490"/>
            <a:ext cx="5722089" cy="4826000"/>
          </a:xfrm>
          <a:prstGeom prst="rect">
            <a:avLst/>
          </a:prstGeom>
        </p:spPr>
      </p:pic>
      <p:pic>
        <p:nvPicPr>
          <p:cNvPr id="4" name="Slide 2">
            <a:hlinkClick r:id="" action="ppaction://media"/>
            <a:extLst>
              <a:ext uri="{FF2B5EF4-FFF2-40B4-BE49-F238E27FC236}">
                <a16:creationId xmlns:a16="http://schemas.microsoft.com/office/drawing/2014/main" id="{1220A4A8-B39C-4B05-97B6-26DB537C95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375400" y="3324225"/>
            <a:ext cx="406400" cy="406400"/>
          </a:xfrm>
          <a:prstGeom prst="rect">
            <a:avLst/>
          </a:prstGeom>
        </p:spPr>
      </p:pic>
    </p:spTree>
    <p:custDataLst>
      <p:tags r:id="rId1"/>
    </p:custDataLst>
    <p:extLst>
      <p:ext uri="{BB962C8B-B14F-4D97-AF65-F5344CB8AC3E}">
        <p14:creationId xmlns:p14="http://schemas.microsoft.com/office/powerpoint/2010/main" val="2907222621"/>
      </p:ext>
    </p:extLst>
  </p:cSld>
  <p:clrMapOvr>
    <a:masterClrMapping/>
  </p:clrMapOvr>
  <mc:AlternateContent xmlns:mc="http://schemas.openxmlformats.org/markup-compatibility/2006" xmlns:p14="http://schemas.microsoft.com/office/powerpoint/2010/main">
    <mc:Choice Requires="p14">
      <p:transition spd="slow" p14:dur="2000" advTm="20438"/>
    </mc:Choice>
    <mc:Fallback xmlns="">
      <p:transition spd="slow" advTm="2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BA35277-BFD1-46B3-9F2E-A0BA6D867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74469E-E99C-4006-9ED7-FBA5D56867A7}"/>
              </a:ext>
            </a:extLst>
          </p:cNvPr>
          <p:cNvSpPr>
            <a:spLocks noGrp="1"/>
          </p:cNvSpPr>
          <p:nvPr>
            <p:ph type="title"/>
          </p:nvPr>
        </p:nvSpPr>
        <p:spPr>
          <a:xfrm>
            <a:off x="133350" y="121627"/>
            <a:ext cx="7696200" cy="968375"/>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IN" sz="6600" dirty="0">
                <a:latin typeface="Franklin Gothic Demi" panose="020B0703020102020204" pitchFamily="34" charset="0"/>
              </a:rPr>
              <a:t>Reproduction in Plants</a:t>
            </a:r>
          </a:p>
        </p:txBody>
      </p:sp>
      <p:sp>
        <p:nvSpPr>
          <p:cNvPr id="9" name="Flowchart: Connector 8">
            <a:extLst>
              <a:ext uri="{FF2B5EF4-FFF2-40B4-BE49-F238E27FC236}">
                <a16:creationId xmlns:a16="http://schemas.microsoft.com/office/drawing/2014/main" id="{3DB5EF27-0D54-4F25-91B7-CE3ED5F82B4C}"/>
              </a:ext>
            </a:extLst>
          </p:cNvPr>
          <p:cNvSpPr/>
          <p:nvPr/>
        </p:nvSpPr>
        <p:spPr>
          <a:xfrm>
            <a:off x="133350" y="2699545"/>
            <a:ext cx="2673350" cy="2336005"/>
          </a:xfrm>
          <a:prstGeom prst="flowChartConnector">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Franklin Gothic Demi" panose="020B0703020102020204" pitchFamily="34" charset="0"/>
              </a:rPr>
              <a:t>Plants reproduce in two ways</a:t>
            </a:r>
            <a:r>
              <a:rPr lang="en-US" sz="1200" dirty="0">
                <a:solidFill>
                  <a:schemeClr val="bg1"/>
                </a:solidFill>
                <a:latin typeface="Franklin Gothic Demi" panose="020B0703020102020204" pitchFamily="34" charset="0"/>
              </a:rPr>
              <a:t>:</a:t>
            </a:r>
          </a:p>
        </p:txBody>
      </p:sp>
      <p:grpSp>
        <p:nvGrpSpPr>
          <p:cNvPr id="23" name="Group 22">
            <a:extLst>
              <a:ext uri="{FF2B5EF4-FFF2-40B4-BE49-F238E27FC236}">
                <a16:creationId xmlns:a16="http://schemas.microsoft.com/office/drawing/2014/main" id="{A4D9AFE9-DCDC-4AAF-A71E-71A05A88A1D2}"/>
              </a:ext>
            </a:extLst>
          </p:cNvPr>
          <p:cNvGrpSpPr/>
          <p:nvPr/>
        </p:nvGrpSpPr>
        <p:grpSpPr>
          <a:xfrm>
            <a:off x="2927350" y="1360491"/>
            <a:ext cx="9131300" cy="2678109"/>
            <a:chOff x="2927350" y="1360491"/>
            <a:chExt cx="9131300" cy="2678109"/>
          </a:xfrm>
        </p:grpSpPr>
        <p:sp>
          <p:nvSpPr>
            <p:cNvPr id="10" name="Rectangle: Rounded Corners 9">
              <a:extLst>
                <a:ext uri="{FF2B5EF4-FFF2-40B4-BE49-F238E27FC236}">
                  <a16:creationId xmlns:a16="http://schemas.microsoft.com/office/drawing/2014/main" id="{CA472CE1-CE04-45C8-A796-B614BFB5AD52}"/>
                </a:ext>
              </a:extLst>
            </p:cNvPr>
            <p:cNvSpPr/>
            <p:nvPr/>
          </p:nvSpPr>
          <p:spPr>
            <a:xfrm>
              <a:off x="2927350" y="1360491"/>
              <a:ext cx="9131300"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pic>
          <p:nvPicPr>
            <p:cNvPr id="18" name="Picture 17">
              <a:extLst>
                <a:ext uri="{FF2B5EF4-FFF2-40B4-BE49-F238E27FC236}">
                  <a16:creationId xmlns:a16="http://schemas.microsoft.com/office/drawing/2014/main" id="{63F1632B-CD41-4A0B-985A-917060CE41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665" y="1416930"/>
              <a:ext cx="3663950" cy="2559060"/>
            </a:xfrm>
            <a:prstGeom prst="rect">
              <a:avLst/>
            </a:prstGeom>
          </p:spPr>
        </p:pic>
        <p:sp>
          <p:nvSpPr>
            <p:cNvPr id="19" name="TextBox 18">
              <a:extLst>
                <a:ext uri="{FF2B5EF4-FFF2-40B4-BE49-F238E27FC236}">
                  <a16:creationId xmlns:a16="http://schemas.microsoft.com/office/drawing/2014/main" id="{CFB7ABF3-5F7E-42D5-906C-47026843FFD6}"/>
                </a:ext>
              </a:extLst>
            </p:cNvPr>
            <p:cNvSpPr txBox="1"/>
            <p:nvPr/>
          </p:nvSpPr>
          <p:spPr>
            <a:xfrm>
              <a:off x="3200398" y="1837644"/>
              <a:ext cx="4795285" cy="1754326"/>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1. Vegetative reproduction or asexual reproduction</a:t>
              </a:r>
              <a:endParaRPr lang="en-IN" sz="3600" dirty="0"/>
            </a:p>
          </p:txBody>
        </p:sp>
      </p:grpSp>
      <p:grpSp>
        <p:nvGrpSpPr>
          <p:cNvPr id="24" name="Group 23">
            <a:extLst>
              <a:ext uri="{FF2B5EF4-FFF2-40B4-BE49-F238E27FC236}">
                <a16:creationId xmlns:a16="http://schemas.microsoft.com/office/drawing/2014/main" id="{AAFC3D95-552D-49DE-979C-FB1D101181EB}"/>
              </a:ext>
            </a:extLst>
          </p:cNvPr>
          <p:cNvGrpSpPr/>
          <p:nvPr/>
        </p:nvGrpSpPr>
        <p:grpSpPr>
          <a:xfrm>
            <a:off x="2927350" y="4192868"/>
            <a:ext cx="9131300" cy="2469074"/>
            <a:chOff x="2927350" y="4192868"/>
            <a:chExt cx="9131300" cy="2469074"/>
          </a:xfrm>
        </p:grpSpPr>
        <p:sp>
          <p:nvSpPr>
            <p:cNvPr id="11" name="Rectangle: Rounded Corners 10">
              <a:extLst>
                <a:ext uri="{FF2B5EF4-FFF2-40B4-BE49-F238E27FC236}">
                  <a16:creationId xmlns:a16="http://schemas.microsoft.com/office/drawing/2014/main" id="{CCED5D9B-C8F9-4840-870C-24DF78987730}"/>
                </a:ext>
              </a:extLst>
            </p:cNvPr>
            <p:cNvSpPr/>
            <p:nvPr/>
          </p:nvSpPr>
          <p:spPr>
            <a:xfrm>
              <a:off x="2927350" y="4192868"/>
              <a:ext cx="9131300" cy="246907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pic>
          <p:nvPicPr>
            <p:cNvPr id="14" name="Picture 13">
              <a:extLst>
                <a:ext uri="{FF2B5EF4-FFF2-40B4-BE49-F238E27FC236}">
                  <a16:creationId xmlns:a16="http://schemas.microsoft.com/office/drawing/2014/main" id="{092C2834-71AA-4B16-9626-E44FC9692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5685" y="4309088"/>
              <a:ext cx="3859618" cy="2240567"/>
            </a:xfrm>
            <a:prstGeom prst="rect">
              <a:avLst/>
            </a:prstGeom>
          </p:spPr>
        </p:pic>
        <p:sp>
          <p:nvSpPr>
            <p:cNvPr id="20" name="TextBox 19">
              <a:extLst>
                <a:ext uri="{FF2B5EF4-FFF2-40B4-BE49-F238E27FC236}">
                  <a16:creationId xmlns:a16="http://schemas.microsoft.com/office/drawing/2014/main" id="{816596B5-3B57-49D9-9814-4A72372ABB6E}"/>
                </a:ext>
              </a:extLst>
            </p:cNvPr>
            <p:cNvSpPr txBox="1"/>
            <p:nvPr/>
          </p:nvSpPr>
          <p:spPr>
            <a:xfrm>
              <a:off x="3283096" y="4620346"/>
              <a:ext cx="4591939" cy="1754326"/>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2. Reproduction from seeds or sexual reproduction.</a:t>
              </a:r>
            </a:p>
          </p:txBody>
        </p:sp>
      </p:grpSp>
      <p:sp>
        <p:nvSpPr>
          <p:cNvPr id="21" name="Arrow: Right 20">
            <a:extLst>
              <a:ext uri="{FF2B5EF4-FFF2-40B4-BE49-F238E27FC236}">
                <a16:creationId xmlns:a16="http://schemas.microsoft.com/office/drawing/2014/main" id="{EC8104C5-622A-4F6C-B1CD-AAECD298A6A4}"/>
              </a:ext>
            </a:extLst>
          </p:cNvPr>
          <p:cNvSpPr/>
          <p:nvPr/>
        </p:nvSpPr>
        <p:spPr>
          <a:xfrm rot="20008698">
            <a:off x="1668777" y="2242396"/>
            <a:ext cx="1552351" cy="616789"/>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22" name="Arrow: Right 21">
            <a:extLst>
              <a:ext uri="{FF2B5EF4-FFF2-40B4-BE49-F238E27FC236}">
                <a16:creationId xmlns:a16="http://schemas.microsoft.com/office/drawing/2014/main" id="{2E8A03FD-7928-4EBC-B92B-55D5849FECE2}"/>
              </a:ext>
            </a:extLst>
          </p:cNvPr>
          <p:cNvSpPr/>
          <p:nvPr/>
        </p:nvSpPr>
        <p:spPr>
          <a:xfrm rot="1123128">
            <a:off x="1672830" y="4833405"/>
            <a:ext cx="1552351" cy="616789"/>
          </a:xfrm>
          <a:prstGeom prs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pic>
        <p:nvPicPr>
          <p:cNvPr id="3" name="Slide 3">
            <a:hlinkClick r:id="" action="ppaction://media"/>
            <a:extLst>
              <a:ext uri="{FF2B5EF4-FFF2-40B4-BE49-F238E27FC236}">
                <a16:creationId xmlns:a16="http://schemas.microsoft.com/office/drawing/2014/main" id="{FED54CB5-8028-474B-88F4-563F73545F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56313" y="3706813"/>
            <a:ext cx="406400" cy="406400"/>
          </a:xfrm>
          <a:prstGeom prst="rect">
            <a:avLst/>
          </a:prstGeom>
        </p:spPr>
      </p:pic>
    </p:spTree>
    <p:custDataLst>
      <p:tags r:id="rId1"/>
    </p:custDataLst>
    <p:extLst>
      <p:ext uri="{BB962C8B-B14F-4D97-AF65-F5344CB8AC3E}">
        <p14:creationId xmlns:p14="http://schemas.microsoft.com/office/powerpoint/2010/main" val="221315658"/>
      </p:ext>
    </p:extLst>
  </p:cSld>
  <p:clrMapOvr>
    <a:masterClrMapping/>
  </p:clrMapOvr>
  <mc:AlternateContent xmlns:mc="http://schemas.openxmlformats.org/markup-compatibility/2006" xmlns:p14="http://schemas.microsoft.com/office/powerpoint/2010/main">
    <mc:Choice Requires="p14">
      <p:transition spd="slow" p14:dur="2000" advTm="21276"/>
    </mc:Choice>
    <mc:Fallback xmlns="">
      <p:transition spd="slow" advTm="2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1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2" grpId="0" animBg="1"/>
      <p:bldP spid="9"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1B96AD-23D4-47FB-B670-A951F3C56D6D}"/>
              </a:ext>
            </a:extLst>
          </p:cNvPr>
          <p:cNvSpPr>
            <a:spLocks noGrp="1"/>
          </p:cNvSpPr>
          <p:nvPr>
            <p:ph idx="1"/>
          </p:nvPr>
        </p:nvSpPr>
        <p:spPr>
          <a:xfrm>
            <a:off x="76201" y="5053810"/>
            <a:ext cx="9418112" cy="827773"/>
          </a:xfrm>
          <a:solidFill>
            <a:srgbClr val="00B050"/>
          </a:solidFill>
        </p:spPr>
        <p:txBody>
          <a:bodyPr anchor="ctr">
            <a:noAutofit/>
          </a:bodyPr>
          <a:lstStyle/>
          <a:p>
            <a:pPr marL="0" indent="0">
              <a:buNone/>
            </a:pPr>
            <a:r>
              <a:rPr lang="en-US" sz="2400" dirty="0">
                <a:solidFill>
                  <a:schemeClr val="bg1"/>
                </a:solidFill>
                <a:latin typeface="Franklin Gothic Demi" panose="020B0703020102020204" pitchFamily="34" charset="0"/>
              </a:rPr>
              <a:t>Some plants grow from the bulbs (underground stem ) of the mother plant. Example Lily and onions.</a:t>
            </a:r>
            <a:endParaRPr lang="en-IN" sz="2400" dirty="0">
              <a:solidFill>
                <a:schemeClr val="bg1"/>
              </a:solidFill>
              <a:latin typeface="Franklin Gothic Demi" panose="020B0703020102020204" pitchFamily="34" charset="0"/>
            </a:endParaRPr>
          </a:p>
        </p:txBody>
      </p:sp>
      <p:sp>
        <p:nvSpPr>
          <p:cNvPr id="4" name="Title 1">
            <a:extLst>
              <a:ext uri="{FF2B5EF4-FFF2-40B4-BE49-F238E27FC236}">
                <a16:creationId xmlns:a16="http://schemas.microsoft.com/office/drawing/2014/main" id="{F8B449D9-7C3E-4C98-BE76-918373DF601A}"/>
              </a:ext>
            </a:extLst>
          </p:cNvPr>
          <p:cNvSpPr txBox="1">
            <a:spLocks/>
          </p:cNvSpPr>
          <p:nvPr/>
        </p:nvSpPr>
        <p:spPr>
          <a:xfrm>
            <a:off x="76200" y="87923"/>
            <a:ext cx="11899900" cy="1007905"/>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tabLst>
                <a:tab pos="8882063" algn="l"/>
              </a:tabLst>
            </a:pPr>
            <a:r>
              <a:rPr lang="en-US" sz="2300" b="1" dirty="0">
                <a:latin typeface="Franklin Gothic Demi" panose="020B0703020102020204" pitchFamily="34" charset="0"/>
              </a:rPr>
              <a:t>VEGETATIVE REPRODUCTION:</a:t>
            </a:r>
            <a:endParaRPr lang="en-IN" sz="2400" b="1" dirty="0">
              <a:latin typeface="Franklin Gothic Demi" panose="020B0703020102020204" pitchFamily="34" charset="0"/>
            </a:endParaRPr>
          </a:p>
        </p:txBody>
      </p:sp>
      <p:sp>
        <p:nvSpPr>
          <p:cNvPr id="6" name="Content Placeholder 2">
            <a:extLst>
              <a:ext uri="{FF2B5EF4-FFF2-40B4-BE49-F238E27FC236}">
                <a16:creationId xmlns:a16="http://schemas.microsoft.com/office/drawing/2014/main" id="{00A5735B-E512-4298-9C68-33DD12BFB3E4}"/>
              </a:ext>
            </a:extLst>
          </p:cNvPr>
          <p:cNvSpPr txBox="1">
            <a:spLocks/>
          </p:cNvSpPr>
          <p:nvPr/>
        </p:nvSpPr>
        <p:spPr>
          <a:xfrm>
            <a:off x="76200" y="2713112"/>
            <a:ext cx="9440313" cy="1211367"/>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plants like potato and ginger grow from their underground stems. These stems bear buds on them. New plants grow from these buds.</a:t>
            </a:r>
            <a:endParaRPr lang="en-IN" sz="2400" dirty="0">
              <a:solidFill>
                <a:schemeClr val="bg1"/>
              </a:solidFill>
              <a:latin typeface="Franklin Gothic Demi" panose="020B0703020102020204" pitchFamily="34" charset="0"/>
            </a:endParaRPr>
          </a:p>
        </p:txBody>
      </p:sp>
      <p:sp>
        <p:nvSpPr>
          <p:cNvPr id="7" name="Content Placeholder 2">
            <a:extLst>
              <a:ext uri="{FF2B5EF4-FFF2-40B4-BE49-F238E27FC236}">
                <a16:creationId xmlns:a16="http://schemas.microsoft.com/office/drawing/2014/main" id="{D9B9A8C9-CDFB-4B25-B2C1-D33E5BDF4D42}"/>
              </a:ext>
            </a:extLst>
          </p:cNvPr>
          <p:cNvSpPr txBox="1">
            <a:spLocks/>
          </p:cNvSpPr>
          <p:nvPr/>
        </p:nvSpPr>
        <p:spPr>
          <a:xfrm>
            <a:off x="76200" y="4019688"/>
            <a:ext cx="9440313" cy="933563"/>
          </a:xfrm>
          <a:prstGeom prst="rect">
            <a:avLst/>
          </a:prstGeom>
          <a:solidFill>
            <a:schemeClr val="accent2">
              <a:lumMod val="75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plants grow from their underground roots. Example : radish, sweet potato.</a:t>
            </a:r>
            <a:endParaRPr lang="en-IN" sz="2400" dirty="0">
              <a:solidFill>
                <a:schemeClr val="bg1"/>
              </a:solidFill>
              <a:latin typeface="Franklin Gothic Demi" panose="020B0703020102020204" pitchFamily="34" charset="0"/>
            </a:endParaRPr>
          </a:p>
        </p:txBody>
      </p:sp>
      <p:sp>
        <p:nvSpPr>
          <p:cNvPr id="8" name="Content Placeholder 2">
            <a:extLst>
              <a:ext uri="{FF2B5EF4-FFF2-40B4-BE49-F238E27FC236}">
                <a16:creationId xmlns:a16="http://schemas.microsoft.com/office/drawing/2014/main" id="{8C8ADC75-C7FF-4C9D-A951-15A67885E3BC}"/>
              </a:ext>
            </a:extLst>
          </p:cNvPr>
          <p:cNvSpPr txBox="1">
            <a:spLocks/>
          </p:cNvSpPr>
          <p:nvPr/>
        </p:nvSpPr>
        <p:spPr>
          <a:xfrm>
            <a:off x="76200" y="5957491"/>
            <a:ext cx="9440313" cy="812587"/>
          </a:xfrm>
          <a:prstGeom prst="rect">
            <a:avLst/>
          </a:prstGeom>
          <a:solidFill>
            <a:srgbClr val="FF0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plants like </a:t>
            </a:r>
            <a:r>
              <a:rPr lang="en-US" sz="2400" dirty="0" err="1">
                <a:solidFill>
                  <a:schemeClr val="bg1"/>
                </a:solidFill>
                <a:latin typeface="Franklin Gothic Demi" panose="020B0703020102020204" pitchFamily="34" charset="0"/>
              </a:rPr>
              <a:t>bryophyllum</a:t>
            </a:r>
            <a:r>
              <a:rPr lang="en-US" sz="2400" dirty="0">
                <a:solidFill>
                  <a:schemeClr val="bg1"/>
                </a:solidFill>
                <a:latin typeface="Franklin Gothic Demi" panose="020B0703020102020204" pitchFamily="34" charset="0"/>
              </a:rPr>
              <a:t> grow from the buds present on their leaves.</a:t>
            </a:r>
          </a:p>
        </p:txBody>
      </p:sp>
      <p:sp>
        <p:nvSpPr>
          <p:cNvPr id="9" name="Content Placeholder 2">
            <a:extLst>
              <a:ext uri="{FF2B5EF4-FFF2-40B4-BE49-F238E27FC236}">
                <a16:creationId xmlns:a16="http://schemas.microsoft.com/office/drawing/2014/main" id="{C5D66BD4-BC30-4DD7-8EE8-FC9D18F3DA75}"/>
              </a:ext>
            </a:extLst>
          </p:cNvPr>
          <p:cNvSpPr txBox="1">
            <a:spLocks/>
          </p:cNvSpPr>
          <p:nvPr/>
        </p:nvSpPr>
        <p:spPr>
          <a:xfrm>
            <a:off x="76200" y="1725061"/>
            <a:ext cx="9440313" cy="802822"/>
          </a:xfrm>
          <a:prstGeom prst="rect">
            <a:avLst/>
          </a:prstGeom>
          <a:solidFill>
            <a:srgbClr val="00B0F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plants grow from the pieces of their stems. These pieces are called stem cutting. Examples: Rose, hibiscus, sugarcane etc.</a:t>
            </a:r>
            <a:endParaRPr lang="en-IN" sz="2400" dirty="0">
              <a:solidFill>
                <a:schemeClr val="bg1"/>
              </a:solidFill>
              <a:latin typeface="Franklin Gothic Demi" panose="020B0703020102020204" pitchFamily="34" charset="0"/>
            </a:endParaRPr>
          </a:p>
        </p:txBody>
      </p:sp>
      <p:pic>
        <p:nvPicPr>
          <p:cNvPr id="11" name="Picture 10">
            <a:extLst>
              <a:ext uri="{FF2B5EF4-FFF2-40B4-BE49-F238E27FC236}">
                <a16:creationId xmlns:a16="http://schemas.microsoft.com/office/drawing/2014/main" id="{B2732B1F-03BA-4C14-B9E8-2D4EB8563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8868" y="3097612"/>
            <a:ext cx="2437362" cy="1795190"/>
          </a:xfrm>
          <a:prstGeom prst="rect">
            <a:avLst/>
          </a:prstGeom>
        </p:spPr>
      </p:pic>
      <p:pic>
        <p:nvPicPr>
          <p:cNvPr id="13" name="Picture 12">
            <a:extLst>
              <a:ext uri="{FF2B5EF4-FFF2-40B4-BE49-F238E27FC236}">
                <a16:creationId xmlns:a16="http://schemas.microsoft.com/office/drawing/2014/main" id="{AC37A6D5-41F9-448E-83C5-07C0657D2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300" y="1439213"/>
            <a:ext cx="2476499" cy="1538943"/>
          </a:xfrm>
          <a:prstGeom prst="rect">
            <a:avLst/>
          </a:prstGeom>
        </p:spPr>
      </p:pic>
      <p:pic>
        <p:nvPicPr>
          <p:cNvPr id="15" name="Picture 14">
            <a:extLst>
              <a:ext uri="{FF2B5EF4-FFF2-40B4-BE49-F238E27FC236}">
                <a16:creationId xmlns:a16="http://schemas.microsoft.com/office/drawing/2014/main" id="{A8A55368-9EDF-442F-87F3-95B91174FC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9300" y="4968710"/>
            <a:ext cx="2437362" cy="1740064"/>
          </a:xfrm>
          <a:prstGeom prst="rect">
            <a:avLst/>
          </a:prstGeom>
        </p:spPr>
      </p:pic>
      <p:sp>
        <p:nvSpPr>
          <p:cNvPr id="16" name="Arrow: Right 15">
            <a:extLst>
              <a:ext uri="{FF2B5EF4-FFF2-40B4-BE49-F238E27FC236}">
                <a16:creationId xmlns:a16="http://schemas.microsoft.com/office/drawing/2014/main" id="{68151FFD-9B82-4341-8A74-F129AF37310D}"/>
              </a:ext>
            </a:extLst>
          </p:cNvPr>
          <p:cNvSpPr/>
          <p:nvPr/>
        </p:nvSpPr>
        <p:spPr>
          <a:xfrm>
            <a:off x="8754533" y="2125133"/>
            <a:ext cx="1346200" cy="40275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80E77DE7-4C89-4C2B-9E86-FAF00C7C5553}"/>
              </a:ext>
            </a:extLst>
          </p:cNvPr>
          <p:cNvSpPr/>
          <p:nvPr/>
        </p:nvSpPr>
        <p:spPr>
          <a:xfrm rot="716786">
            <a:off x="8781639" y="3513197"/>
            <a:ext cx="1346200" cy="40275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19" name="Arrow: Right 18">
            <a:extLst>
              <a:ext uri="{FF2B5EF4-FFF2-40B4-BE49-F238E27FC236}">
                <a16:creationId xmlns:a16="http://schemas.microsoft.com/office/drawing/2014/main" id="{2B421EB4-8181-4FEE-8CAD-57646C793B26}"/>
              </a:ext>
            </a:extLst>
          </p:cNvPr>
          <p:cNvSpPr/>
          <p:nvPr/>
        </p:nvSpPr>
        <p:spPr>
          <a:xfrm rot="20715691">
            <a:off x="8725448" y="6202711"/>
            <a:ext cx="1346200" cy="402750"/>
          </a:xfrm>
          <a:prstGeom prst="right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51A2033C-7792-4D5C-A059-6DAE400D13FC}"/>
              </a:ext>
            </a:extLst>
          </p:cNvPr>
          <p:cNvSpPr txBox="1"/>
          <p:nvPr/>
        </p:nvSpPr>
        <p:spPr>
          <a:xfrm>
            <a:off x="3894667" y="175290"/>
            <a:ext cx="7984067" cy="769441"/>
          </a:xfrm>
          <a:prstGeom prst="rect">
            <a:avLst/>
          </a:prstGeom>
          <a:noFill/>
        </p:spPr>
        <p:txBody>
          <a:bodyPr wrap="square" rtlCol="0" anchor="ctr">
            <a:spAutoFit/>
          </a:bodyPr>
          <a:lstStyle/>
          <a:p>
            <a:r>
              <a:rPr lang="en-US" sz="2200" dirty="0">
                <a:latin typeface="Franklin Gothic Demi" panose="020B0703020102020204" pitchFamily="34" charset="0"/>
              </a:rPr>
              <a:t>It is a type of reproduction in which new plants similar to the parent plant are reproduced through the stem, root or leaf.</a:t>
            </a:r>
            <a:endParaRPr lang="en-IN" sz="2200" dirty="0"/>
          </a:p>
        </p:txBody>
      </p:sp>
      <p:pic>
        <p:nvPicPr>
          <p:cNvPr id="2" name="Slide 4">
            <a:hlinkClick r:id="" action="ppaction://media"/>
            <a:extLst>
              <a:ext uri="{FF2B5EF4-FFF2-40B4-BE49-F238E27FC236}">
                <a16:creationId xmlns:a16="http://schemas.microsoft.com/office/drawing/2014/main" id="{B272405D-A740-4A4B-8D35-46B784DF8C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15038" y="4356100"/>
            <a:ext cx="406400" cy="406400"/>
          </a:xfrm>
          <a:prstGeom prst="rect">
            <a:avLst/>
          </a:prstGeom>
        </p:spPr>
      </p:pic>
    </p:spTree>
    <p:custDataLst>
      <p:tags r:id="rId1"/>
    </p:custDataLst>
    <p:extLst>
      <p:ext uri="{BB962C8B-B14F-4D97-AF65-F5344CB8AC3E}">
        <p14:creationId xmlns:p14="http://schemas.microsoft.com/office/powerpoint/2010/main" val="3616463281"/>
      </p:ext>
    </p:extLst>
  </p:cSld>
  <p:clrMapOvr>
    <a:masterClrMapping/>
  </p:clrMapOvr>
  <mc:AlternateContent xmlns:mc="http://schemas.openxmlformats.org/markup-compatibility/2006" xmlns:p14="http://schemas.microsoft.com/office/powerpoint/2010/main">
    <mc:Choice Requires="p14">
      <p:transition spd="slow" p14:dur="2000" advTm="61457"/>
    </mc:Choice>
    <mc:Fallback xmlns="">
      <p:transition spd="slow" advTm="6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ppt_x</p:attrName>
                                        </p:attrNameLst>
                                      </p:cBhvr>
                                      <p:tavLst>
                                        <p:tav tm="0">
                                          <p:val>
                                            <p:strVal val="#ppt_x"/>
                                          </p:val>
                                        </p:tav>
                                        <p:tav tm="100000">
                                          <p:val>
                                            <p:strVal val="#ppt_x"/>
                                          </p:val>
                                        </p:tav>
                                      </p:tavLst>
                                    </p:anim>
                                    <p:anim calcmode="lin" valueType="num">
                                      <p:cBhvr>
                                        <p:cTn id="17"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500" fill="hold"/>
                                        <p:tgtEl>
                                          <p:spTgt spid="9"/>
                                        </p:tgtEl>
                                        <p:attrNameLst>
                                          <p:attrName>ppt_w</p:attrName>
                                        </p:attrNameLst>
                                      </p:cBhvr>
                                      <p:tavLst>
                                        <p:tav tm="0">
                                          <p:val>
                                            <p:fltVal val="0"/>
                                          </p:val>
                                        </p:tav>
                                        <p:tav tm="100000">
                                          <p:val>
                                            <p:strVal val="#ppt_w"/>
                                          </p:val>
                                        </p:tav>
                                      </p:tavLst>
                                    </p:anim>
                                    <p:anim calcmode="lin" valueType="num">
                                      <p:cBhvr>
                                        <p:cTn id="23" dur="1500" fill="hold"/>
                                        <p:tgtEl>
                                          <p:spTgt spid="9"/>
                                        </p:tgtEl>
                                        <p:attrNameLst>
                                          <p:attrName>ppt_h</p:attrName>
                                        </p:attrNameLst>
                                      </p:cBhvr>
                                      <p:tavLst>
                                        <p:tav tm="0">
                                          <p:val>
                                            <p:fltVal val="0"/>
                                          </p:val>
                                        </p:tav>
                                        <p:tav tm="100000">
                                          <p:val>
                                            <p:strVal val="#ppt_h"/>
                                          </p:val>
                                        </p:tav>
                                      </p:tavLst>
                                    </p:anim>
                                    <p:animEffect transition="in" filter="fade">
                                      <p:cBhvr>
                                        <p:cTn id="24" dur="1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500" fill="hold"/>
                                        <p:tgtEl>
                                          <p:spTgt spid="13"/>
                                        </p:tgtEl>
                                        <p:attrNameLst>
                                          <p:attrName>ppt_w</p:attrName>
                                        </p:attrNameLst>
                                      </p:cBhvr>
                                      <p:tavLst>
                                        <p:tav tm="0">
                                          <p:val>
                                            <p:fltVal val="0"/>
                                          </p:val>
                                        </p:tav>
                                        <p:tav tm="100000">
                                          <p:val>
                                            <p:strVal val="#ppt_w"/>
                                          </p:val>
                                        </p:tav>
                                      </p:tavLst>
                                    </p:anim>
                                    <p:anim calcmode="lin" valueType="num">
                                      <p:cBhvr>
                                        <p:cTn id="28" dur="1500" fill="hold"/>
                                        <p:tgtEl>
                                          <p:spTgt spid="13"/>
                                        </p:tgtEl>
                                        <p:attrNameLst>
                                          <p:attrName>ppt_h</p:attrName>
                                        </p:attrNameLst>
                                      </p:cBhvr>
                                      <p:tavLst>
                                        <p:tav tm="0">
                                          <p:val>
                                            <p:fltVal val="0"/>
                                          </p:val>
                                        </p:tav>
                                        <p:tav tm="100000">
                                          <p:val>
                                            <p:strVal val="#ppt_h"/>
                                          </p:val>
                                        </p:tav>
                                      </p:tavLst>
                                    </p:anim>
                                    <p:animEffect transition="in" filter="fade">
                                      <p:cBhvr>
                                        <p:cTn id="29" dur="1500"/>
                                        <p:tgtEl>
                                          <p:spTgt spid="1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500" fill="hold"/>
                                        <p:tgtEl>
                                          <p:spTgt spid="16"/>
                                        </p:tgtEl>
                                        <p:attrNameLst>
                                          <p:attrName>ppt_w</p:attrName>
                                        </p:attrNameLst>
                                      </p:cBhvr>
                                      <p:tavLst>
                                        <p:tav tm="0">
                                          <p:val>
                                            <p:fltVal val="0"/>
                                          </p:val>
                                        </p:tav>
                                        <p:tav tm="100000">
                                          <p:val>
                                            <p:strVal val="#ppt_w"/>
                                          </p:val>
                                        </p:tav>
                                      </p:tavLst>
                                    </p:anim>
                                    <p:anim calcmode="lin" valueType="num">
                                      <p:cBhvr>
                                        <p:cTn id="33" dur="1500" fill="hold"/>
                                        <p:tgtEl>
                                          <p:spTgt spid="16"/>
                                        </p:tgtEl>
                                        <p:attrNameLst>
                                          <p:attrName>ppt_h</p:attrName>
                                        </p:attrNameLst>
                                      </p:cBhvr>
                                      <p:tavLst>
                                        <p:tav tm="0">
                                          <p:val>
                                            <p:fltVal val="0"/>
                                          </p:val>
                                        </p:tav>
                                        <p:tav tm="100000">
                                          <p:val>
                                            <p:strVal val="#ppt_h"/>
                                          </p:val>
                                        </p:tav>
                                      </p:tavLst>
                                    </p:anim>
                                    <p:anim calcmode="lin" valueType="num">
                                      <p:cBhvr>
                                        <p:cTn id="34" dur="1500" fill="hold"/>
                                        <p:tgtEl>
                                          <p:spTgt spid="16"/>
                                        </p:tgtEl>
                                        <p:attrNameLst>
                                          <p:attrName>style.rotation</p:attrName>
                                        </p:attrNameLst>
                                      </p:cBhvr>
                                      <p:tavLst>
                                        <p:tav tm="0">
                                          <p:val>
                                            <p:fltVal val="90"/>
                                          </p:val>
                                        </p:tav>
                                        <p:tav tm="100000">
                                          <p:val>
                                            <p:fltVal val="0"/>
                                          </p:val>
                                        </p:tav>
                                      </p:tavLst>
                                    </p:anim>
                                    <p:animEffect transition="in" filter="fade">
                                      <p:cBhvr>
                                        <p:cTn id="35" dur="1500"/>
                                        <p:tgtEl>
                                          <p:spTgt spid="16"/>
                                        </p:tgtEl>
                                      </p:cBhvr>
                                    </p:animEffect>
                                  </p:childTnLst>
                                </p:cTn>
                              </p:par>
                              <p:par>
                                <p:cTn id="36" presetID="32" presetClass="emph" presetSubtype="0" fill="hold" grpId="1" nodeType="withEffect">
                                  <p:stCondLst>
                                    <p:cond delay="0"/>
                                  </p:stCondLst>
                                  <p:childTnLst>
                                    <p:animRot by="120000">
                                      <p:cBhvr>
                                        <p:cTn id="37" dur="1" fill="hold">
                                          <p:stCondLst>
                                            <p:cond delay="0"/>
                                          </p:stCondLst>
                                        </p:cTn>
                                        <p:tgtEl>
                                          <p:spTgt spid="16"/>
                                        </p:tgtEl>
                                        <p:attrNameLst>
                                          <p:attrName>r</p:attrName>
                                        </p:attrNameLst>
                                      </p:cBhvr>
                                    </p:animRot>
                                    <p:animRot by="-240000">
                                      <p:cBhvr>
                                        <p:cTn id="38" dur="2" fill="hold">
                                          <p:stCondLst>
                                            <p:cond delay="297"/>
                                          </p:stCondLst>
                                        </p:cTn>
                                        <p:tgtEl>
                                          <p:spTgt spid="16"/>
                                        </p:tgtEl>
                                        <p:attrNameLst>
                                          <p:attrName>r</p:attrName>
                                        </p:attrNameLst>
                                      </p:cBhvr>
                                    </p:animRot>
                                    <p:animRot by="240000">
                                      <p:cBhvr>
                                        <p:cTn id="39" dur="2" fill="hold">
                                          <p:stCondLst>
                                            <p:cond delay="593"/>
                                          </p:stCondLst>
                                        </p:cTn>
                                        <p:tgtEl>
                                          <p:spTgt spid="16"/>
                                        </p:tgtEl>
                                        <p:attrNameLst>
                                          <p:attrName>r</p:attrName>
                                        </p:attrNameLst>
                                      </p:cBhvr>
                                    </p:animRot>
                                    <p:animRot by="-240000">
                                      <p:cBhvr>
                                        <p:cTn id="40" dur="2" fill="hold">
                                          <p:stCondLst>
                                            <p:cond delay="890"/>
                                          </p:stCondLst>
                                        </p:cTn>
                                        <p:tgtEl>
                                          <p:spTgt spid="16"/>
                                        </p:tgtEl>
                                        <p:attrNameLst>
                                          <p:attrName>r</p:attrName>
                                        </p:attrNameLst>
                                      </p:cBhvr>
                                    </p:animRot>
                                    <p:animRot by="120000">
                                      <p:cBhvr>
                                        <p:cTn id="41" dur="2" fill="hold">
                                          <p:stCondLst>
                                            <p:cond delay="1499"/>
                                          </p:stCondLst>
                                        </p:cTn>
                                        <p:tgtEl>
                                          <p:spTgt spid="16"/>
                                        </p:tgtEl>
                                        <p:attrNameLst>
                                          <p:attrName>r</p:attrName>
                                        </p:attrNameLst>
                                      </p:cBhvr>
                                    </p:animRot>
                                  </p:childTnLst>
                                </p:cTn>
                              </p:par>
                            </p:childTnLst>
                          </p:cTn>
                        </p:par>
                        <p:par>
                          <p:cTn id="42" fill="hold">
                            <p:stCondLst>
                              <p:cond delay="1501"/>
                            </p:stCondLst>
                            <p:childTnLst>
                              <p:par>
                                <p:cTn id="43" presetID="32" presetClass="emph" presetSubtype="0" fill="hold" grpId="2" nodeType="afterEffect">
                                  <p:stCondLst>
                                    <p:cond delay="0"/>
                                  </p:stCondLst>
                                  <p:childTnLst>
                                    <p:animRot by="120000">
                                      <p:cBhvr>
                                        <p:cTn id="44" dur="1" fill="hold">
                                          <p:stCondLst>
                                            <p:cond delay="0"/>
                                          </p:stCondLst>
                                        </p:cTn>
                                        <p:tgtEl>
                                          <p:spTgt spid="16"/>
                                        </p:tgtEl>
                                        <p:attrNameLst>
                                          <p:attrName>r</p:attrName>
                                        </p:attrNameLst>
                                      </p:cBhvr>
                                    </p:animRot>
                                    <p:animRot by="-240000">
                                      <p:cBhvr>
                                        <p:cTn id="45" dur="2" fill="hold">
                                          <p:stCondLst>
                                            <p:cond delay="297"/>
                                          </p:stCondLst>
                                        </p:cTn>
                                        <p:tgtEl>
                                          <p:spTgt spid="16"/>
                                        </p:tgtEl>
                                        <p:attrNameLst>
                                          <p:attrName>r</p:attrName>
                                        </p:attrNameLst>
                                      </p:cBhvr>
                                    </p:animRot>
                                    <p:animRot by="240000">
                                      <p:cBhvr>
                                        <p:cTn id="46" dur="2" fill="hold">
                                          <p:stCondLst>
                                            <p:cond delay="593"/>
                                          </p:stCondLst>
                                        </p:cTn>
                                        <p:tgtEl>
                                          <p:spTgt spid="16"/>
                                        </p:tgtEl>
                                        <p:attrNameLst>
                                          <p:attrName>r</p:attrName>
                                        </p:attrNameLst>
                                      </p:cBhvr>
                                    </p:animRot>
                                    <p:animRot by="-240000">
                                      <p:cBhvr>
                                        <p:cTn id="47" dur="2" fill="hold">
                                          <p:stCondLst>
                                            <p:cond delay="890"/>
                                          </p:stCondLst>
                                        </p:cTn>
                                        <p:tgtEl>
                                          <p:spTgt spid="16"/>
                                        </p:tgtEl>
                                        <p:attrNameLst>
                                          <p:attrName>r</p:attrName>
                                        </p:attrNameLst>
                                      </p:cBhvr>
                                    </p:animRot>
                                    <p:animRot by="120000">
                                      <p:cBhvr>
                                        <p:cTn id="48" dur="2" fill="hold">
                                          <p:stCondLst>
                                            <p:cond delay="1499"/>
                                          </p:stCondLst>
                                        </p:cTn>
                                        <p:tgtEl>
                                          <p:spTgt spid="16"/>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500" fill="hold"/>
                                        <p:tgtEl>
                                          <p:spTgt spid="18"/>
                                        </p:tgtEl>
                                        <p:attrNameLst>
                                          <p:attrName>ppt_w</p:attrName>
                                        </p:attrNameLst>
                                      </p:cBhvr>
                                      <p:tavLst>
                                        <p:tav tm="0">
                                          <p:val>
                                            <p:fltVal val="0"/>
                                          </p:val>
                                        </p:tav>
                                        <p:tav tm="100000">
                                          <p:val>
                                            <p:strVal val="#ppt_w"/>
                                          </p:val>
                                        </p:tav>
                                      </p:tavLst>
                                    </p:anim>
                                    <p:anim calcmode="lin" valueType="num">
                                      <p:cBhvr>
                                        <p:cTn id="54" dur="1500" fill="hold"/>
                                        <p:tgtEl>
                                          <p:spTgt spid="18"/>
                                        </p:tgtEl>
                                        <p:attrNameLst>
                                          <p:attrName>ppt_h</p:attrName>
                                        </p:attrNameLst>
                                      </p:cBhvr>
                                      <p:tavLst>
                                        <p:tav tm="0">
                                          <p:val>
                                            <p:fltVal val="0"/>
                                          </p:val>
                                        </p:tav>
                                        <p:tav tm="100000">
                                          <p:val>
                                            <p:strVal val="#ppt_h"/>
                                          </p:val>
                                        </p:tav>
                                      </p:tavLst>
                                    </p:anim>
                                    <p:animEffect transition="in" filter="fade">
                                      <p:cBhvr>
                                        <p:cTn id="55" dur="15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500" fill="hold"/>
                                        <p:tgtEl>
                                          <p:spTgt spid="6"/>
                                        </p:tgtEl>
                                        <p:attrNameLst>
                                          <p:attrName>ppt_w</p:attrName>
                                        </p:attrNameLst>
                                      </p:cBhvr>
                                      <p:tavLst>
                                        <p:tav tm="0">
                                          <p:val>
                                            <p:fltVal val="0"/>
                                          </p:val>
                                        </p:tav>
                                        <p:tav tm="100000">
                                          <p:val>
                                            <p:strVal val="#ppt_w"/>
                                          </p:val>
                                        </p:tav>
                                      </p:tavLst>
                                    </p:anim>
                                    <p:anim calcmode="lin" valueType="num">
                                      <p:cBhvr>
                                        <p:cTn id="59" dur="1500" fill="hold"/>
                                        <p:tgtEl>
                                          <p:spTgt spid="6"/>
                                        </p:tgtEl>
                                        <p:attrNameLst>
                                          <p:attrName>ppt_h</p:attrName>
                                        </p:attrNameLst>
                                      </p:cBhvr>
                                      <p:tavLst>
                                        <p:tav tm="0">
                                          <p:val>
                                            <p:fltVal val="0"/>
                                          </p:val>
                                        </p:tav>
                                        <p:tav tm="100000">
                                          <p:val>
                                            <p:strVal val="#ppt_h"/>
                                          </p:val>
                                        </p:tav>
                                      </p:tavLst>
                                    </p:anim>
                                    <p:animEffect transition="in" filter="fade">
                                      <p:cBhvr>
                                        <p:cTn id="60" dur="1500"/>
                                        <p:tgtEl>
                                          <p:spTgt spid="6"/>
                                        </p:tgtEl>
                                      </p:cBhvr>
                                    </p:animEffect>
                                  </p:childTnLst>
                                </p:cTn>
                              </p:par>
                              <p:par>
                                <p:cTn id="61" presetID="53" presetClass="entr" presetSubtype="16"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500" fill="hold"/>
                                        <p:tgtEl>
                                          <p:spTgt spid="11"/>
                                        </p:tgtEl>
                                        <p:attrNameLst>
                                          <p:attrName>ppt_w</p:attrName>
                                        </p:attrNameLst>
                                      </p:cBhvr>
                                      <p:tavLst>
                                        <p:tav tm="0">
                                          <p:val>
                                            <p:fltVal val="0"/>
                                          </p:val>
                                        </p:tav>
                                        <p:tav tm="100000">
                                          <p:val>
                                            <p:strVal val="#ppt_w"/>
                                          </p:val>
                                        </p:tav>
                                      </p:tavLst>
                                    </p:anim>
                                    <p:anim calcmode="lin" valueType="num">
                                      <p:cBhvr>
                                        <p:cTn id="64" dur="1500" fill="hold"/>
                                        <p:tgtEl>
                                          <p:spTgt spid="11"/>
                                        </p:tgtEl>
                                        <p:attrNameLst>
                                          <p:attrName>ppt_h</p:attrName>
                                        </p:attrNameLst>
                                      </p:cBhvr>
                                      <p:tavLst>
                                        <p:tav tm="0">
                                          <p:val>
                                            <p:fltVal val="0"/>
                                          </p:val>
                                        </p:tav>
                                        <p:tav tm="100000">
                                          <p:val>
                                            <p:strVal val="#ppt_h"/>
                                          </p:val>
                                        </p:tav>
                                      </p:tavLst>
                                    </p:anim>
                                    <p:animEffect transition="in" filter="fade">
                                      <p:cBhvr>
                                        <p:cTn id="65" dur="1500"/>
                                        <p:tgtEl>
                                          <p:spTgt spid="11"/>
                                        </p:tgtEl>
                                      </p:cBhvr>
                                    </p:animEffect>
                                  </p:childTnLst>
                                </p:cTn>
                              </p:par>
                            </p:childTnLst>
                          </p:cTn>
                        </p:par>
                        <p:par>
                          <p:cTn id="66" fill="hold">
                            <p:stCondLst>
                              <p:cond delay="1500"/>
                            </p:stCondLst>
                            <p:childTnLst>
                              <p:par>
                                <p:cTn id="67" presetID="32" presetClass="emph" presetSubtype="0" fill="hold" grpId="1" nodeType="after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1500" fill="hold"/>
                                        <p:tgtEl>
                                          <p:spTgt spid="7"/>
                                        </p:tgtEl>
                                        <p:attrNameLst>
                                          <p:attrName>ppt_w</p:attrName>
                                        </p:attrNameLst>
                                      </p:cBhvr>
                                      <p:tavLst>
                                        <p:tav tm="0">
                                          <p:val>
                                            <p:fltVal val="0"/>
                                          </p:val>
                                        </p:tav>
                                        <p:tav tm="100000">
                                          <p:val>
                                            <p:strVal val="#ppt_w"/>
                                          </p:val>
                                        </p:tav>
                                      </p:tavLst>
                                    </p:anim>
                                    <p:anim calcmode="lin" valueType="num">
                                      <p:cBhvr>
                                        <p:cTn id="78" dur="1500" fill="hold"/>
                                        <p:tgtEl>
                                          <p:spTgt spid="7"/>
                                        </p:tgtEl>
                                        <p:attrNameLst>
                                          <p:attrName>ppt_h</p:attrName>
                                        </p:attrNameLst>
                                      </p:cBhvr>
                                      <p:tavLst>
                                        <p:tav tm="0">
                                          <p:val>
                                            <p:fltVal val="0"/>
                                          </p:val>
                                        </p:tav>
                                        <p:tav tm="100000">
                                          <p:val>
                                            <p:strVal val="#ppt_h"/>
                                          </p:val>
                                        </p:tav>
                                      </p:tavLst>
                                    </p:anim>
                                    <p:animEffect transition="in" filter="fade">
                                      <p:cBhvr>
                                        <p:cTn id="79" dur="1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
                                            <p:bg/>
                                          </p:spTgt>
                                        </p:tgtEl>
                                        <p:attrNameLst>
                                          <p:attrName>style.visibility</p:attrName>
                                        </p:attrNameLst>
                                      </p:cBhvr>
                                      <p:to>
                                        <p:strVal val="visible"/>
                                      </p:to>
                                    </p:set>
                                    <p:anim calcmode="lin" valueType="num">
                                      <p:cBhvr>
                                        <p:cTn id="84" dur="1500" fill="hold"/>
                                        <p:tgtEl>
                                          <p:spTgt spid="3">
                                            <p:bg/>
                                          </p:spTgt>
                                        </p:tgtEl>
                                        <p:attrNameLst>
                                          <p:attrName>ppt_w</p:attrName>
                                        </p:attrNameLst>
                                      </p:cBhvr>
                                      <p:tavLst>
                                        <p:tav tm="0">
                                          <p:val>
                                            <p:fltVal val="0"/>
                                          </p:val>
                                        </p:tav>
                                        <p:tav tm="100000">
                                          <p:val>
                                            <p:strVal val="#ppt_w"/>
                                          </p:val>
                                        </p:tav>
                                      </p:tavLst>
                                    </p:anim>
                                    <p:anim calcmode="lin" valueType="num">
                                      <p:cBhvr>
                                        <p:cTn id="85" dur="1500" fill="hold"/>
                                        <p:tgtEl>
                                          <p:spTgt spid="3">
                                            <p:bg/>
                                          </p:spTgt>
                                        </p:tgtEl>
                                        <p:attrNameLst>
                                          <p:attrName>ppt_h</p:attrName>
                                        </p:attrNameLst>
                                      </p:cBhvr>
                                      <p:tavLst>
                                        <p:tav tm="0">
                                          <p:val>
                                            <p:fltVal val="0"/>
                                          </p:val>
                                        </p:tav>
                                        <p:tav tm="100000">
                                          <p:val>
                                            <p:strVal val="#ppt_h"/>
                                          </p:val>
                                        </p:tav>
                                      </p:tavLst>
                                    </p:anim>
                                    <p:animEffect transition="in" filter="fade">
                                      <p:cBhvr>
                                        <p:cTn id="86" dur="1500"/>
                                        <p:tgtEl>
                                          <p:spTgt spid="3">
                                            <p:bg/>
                                          </p:spTgt>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anim calcmode="lin" valueType="num">
                                      <p:cBhvr>
                                        <p:cTn id="89"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90"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1" dur="1500"/>
                                        <p:tgtEl>
                                          <p:spTgt spid="3">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1500" fill="hold"/>
                                        <p:tgtEl>
                                          <p:spTgt spid="8"/>
                                        </p:tgtEl>
                                        <p:attrNameLst>
                                          <p:attrName>ppt_w</p:attrName>
                                        </p:attrNameLst>
                                      </p:cBhvr>
                                      <p:tavLst>
                                        <p:tav tm="0">
                                          <p:val>
                                            <p:fltVal val="0"/>
                                          </p:val>
                                        </p:tav>
                                        <p:tav tm="100000">
                                          <p:val>
                                            <p:strVal val="#ppt_w"/>
                                          </p:val>
                                        </p:tav>
                                      </p:tavLst>
                                    </p:anim>
                                    <p:anim calcmode="lin" valueType="num">
                                      <p:cBhvr>
                                        <p:cTn id="97" dur="1500" fill="hold"/>
                                        <p:tgtEl>
                                          <p:spTgt spid="8"/>
                                        </p:tgtEl>
                                        <p:attrNameLst>
                                          <p:attrName>ppt_h</p:attrName>
                                        </p:attrNameLst>
                                      </p:cBhvr>
                                      <p:tavLst>
                                        <p:tav tm="0">
                                          <p:val>
                                            <p:fltVal val="0"/>
                                          </p:val>
                                        </p:tav>
                                        <p:tav tm="100000">
                                          <p:val>
                                            <p:strVal val="#ppt_h"/>
                                          </p:val>
                                        </p:tav>
                                      </p:tavLst>
                                    </p:anim>
                                    <p:animEffect transition="in" filter="fade">
                                      <p:cBhvr>
                                        <p:cTn id="98" dur="1500"/>
                                        <p:tgtEl>
                                          <p:spTgt spid="8"/>
                                        </p:tgtEl>
                                      </p:cBhvr>
                                    </p:animEffect>
                                  </p:childTnLst>
                                </p:cTn>
                              </p:par>
                              <p:par>
                                <p:cTn id="99" presetID="53" presetClass="entr" presetSubtype="16"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1500" fill="hold"/>
                                        <p:tgtEl>
                                          <p:spTgt spid="15"/>
                                        </p:tgtEl>
                                        <p:attrNameLst>
                                          <p:attrName>ppt_w</p:attrName>
                                        </p:attrNameLst>
                                      </p:cBhvr>
                                      <p:tavLst>
                                        <p:tav tm="0">
                                          <p:val>
                                            <p:fltVal val="0"/>
                                          </p:val>
                                        </p:tav>
                                        <p:tav tm="100000">
                                          <p:val>
                                            <p:strVal val="#ppt_w"/>
                                          </p:val>
                                        </p:tav>
                                      </p:tavLst>
                                    </p:anim>
                                    <p:anim calcmode="lin" valueType="num">
                                      <p:cBhvr>
                                        <p:cTn id="102" dur="1500" fill="hold"/>
                                        <p:tgtEl>
                                          <p:spTgt spid="15"/>
                                        </p:tgtEl>
                                        <p:attrNameLst>
                                          <p:attrName>ppt_h</p:attrName>
                                        </p:attrNameLst>
                                      </p:cBhvr>
                                      <p:tavLst>
                                        <p:tav tm="0">
                                          <p:val>
                                            <p:fltVal val="0"/>
                                          </p:val>
                                        </p:tav>
                                        <p:tav tm="100000">
                                          <p:val>
                                            <p:strVal val="#ppt_h"/>
                                          </p:val>
                                        </p:tav>
                                      </p:tavLst>
                                    </p:anim>
                                    <p:animEffect transition="in" filter="fade">
                                      <p:cBhvr>
                                        <p:cTn id="103" dur="1500"/>
                                        <p:tgtEl>
                                          <p:spTgt spid="1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1500" fill="hold"/>
                                        <p:tgtEl>
                                          <p:spTgt spid="19"/>
                                        </p:tgtEl>
                                        <p:attrNameLst>
                                          <p:attrName>ppt_w</p:attrName>
                                        </p:attrNameLst>
                                      </p:cBhvr>
                                      <p:tavLst>
                                        <p:tav tm="0">
                                          <p:val>
                                            <p:fltVal val="0"/>
                                          </p:val>
                                        </p:tav>
                                        <p:tav tm="100000">
                                          <p:val>
                                            <p:strVal val="#ppt_w"/>
                                          </p:val>
                                        </p:tav>
                                      </p:tavLst>
                                    </p:anim>
                                    <p:anim calcmode="lin" valueType="num">
                                      <p:cBhvr>
                                        <p:cTn id="107" dur="1500" fill="hold"/>
                                        <p:tgtEl>
                                          <p:spTgt spid="19"/>
                                        </p:tgtEl>
                                        <p:attrNameLst>
                                          <p:attrName>ppt_h</p:attrName>
                                        </p:attrNameLst>
                                      </p:cBhvr>
                                      <p:tavLst>
                                        <p:tav tm="0">
                                          <p:val>
                                            <p:fltVal val="0"/>
                                          </p:val>
                                        </p:tav>
                                        <p:tav tm="100000">
                                          <p:val>
                                            <p:strVal val="#ppt_h"/>
                                          </p:val>
                                        </p:tav>
                                      </p:tavLst>
                                    </p:anim>
                                    <p:animEffect transition="in" filter="fade">
                                      <p:cBhvr>
                                        <p:cTn id="108" dur="1500"/>
                                        <p:tgtEl>
                                          <p:spTgt spid="19"/>
                                        </p:tgtEl>
                                      </p:cBhvr>
                                    </p:animEffect>
                                  </p:childTnLst>
                                </p:cTn>
                              </p:par>
                              <p:par>
                                <p:cTn id="109" presetID="32" presetClass="emph" presetSubtype="0" fill="hold" grpId="1" nodeType="withEffect">
                                  <p:stCondLst>
                                    <p:cond delay="0"/>
                                  </p:stCondLst>
                                  <p:childTnLst>
                                    <p:animRot by="120000">
                                      <p:cBhvr>
                                        <p:cTn id="110" dur="100" fill="hold">
                                          <p:stCondLst>
                                            <p:cond delay="0"/>
                                          </p:stCondLst>
                                        </p:cTn>
                                        <p:tgtEl>
                                          <p:spTgt spid="19"/>
                                        </p:tgtEl>
                                        <p:attrNameLst>
                                          <p:attrName>r</p:attrName>
                                        </p:attrNameLst>
                                      </p:cBhvr>
                                    </p:animRot>
                                    <p:animRot by="-240000">
                                      <p:cBhvr>
                                        <p:cTn id="111" dur="200" fill="hold">
                                          <p:stCondLst>
                                            <p:cond delay="200"/>
                                          </p:stCondLst>
                                        </p:cTn>
                                        <p:tgtEl>
                                          <p:spTgt spid="19"/>
                                        </p:tgtEl>
                                        <p:attrNameLst>
                                          <p:attrName>r</p:attrName>
                                        </p:attrNameLst>
                                      </p:cBhvr>
                                    </p:animRot>
                                    <p:animRot by="240000">
                                      <p:cBhvr>
                                        <p:cTn id="112" dur="200" fill="hold">
                                          <p:stCondLst>
                                            <p:cond delay="400"/>
                                          </p:stCondLst>
                                        </p:cTn>
                                        <p:tgtEl>
                                          <p:spTgt spid="19"/>
                                        </p:tgtEl>
                                        <p:attrNameLst>
                                          <p:attrName>r</p:attrName>
                                        </p:attrNameLst>
                                      </p:cBhvr>
                                    </p:animRot>
                                    <p:animRot by="-240000">
                                      <p:cBhvr>
                                        <p:cTn id="113" dur="200" fill="hold">
                                          <p:stCondLst>
                                            <p:cond delay="600"/>
                                          </p:stCondLst>
                                        </p:cTn>
                                        <p:tgtEl>
                                          <p:spTgt spid="19"/>
                                        </p:tgtEl>
                                        <p:attrNameLst>
                                          <p:attrName>r</p:attrName>
                                        </p:attrNameLst>
                                      </p:cBhvr>
                                    </p:animRot>
                                    <p:animRot by="120000">
                                      <p:cBhvr>
                                        <p:cTn id="114" dur="200" fill="hold">
                                          <p:stCondLst>
                                            <p:cond delay="800"/>
                                          </p:stCondLst>
                                        </p:cTn>
                                        <p:tgtEl>
                                          <p:spTgt spid="19"/>
                                        </p:tgtEl>
                                        <p:attrNameLst>
                                          <p:attrName>r</p:attrName>
                                        </p:attrNameLst>
                                      </p:cBhvr>
                                    </p:animRot>
                                  </p:childTnLst>
                                </p:cTn>
                              </p:par>
                            </p:childTnLst>
                          </p:cTn>
                        </p:par>
                        <p:par>
                          <p:cTn id="115" fill="hold">
                            <p:stCondLst>
                              <p:cond delay="1500"/>
                            </p:stCondLst>
                            <p:childTnLst>
                              <p:par>
                                <p:cTn id="116" presetID="32" presetClass="emph" presetSubtype="0" fill="hold" grpId="2" nodeType="afterEffect">
                                  <p:stCondLst>
                                    <p:cond delay="0"/>
                                  </p:stCondLst>
                                  <p:childTnLst>
                                    <p:animRot by="120000">
                                      <p:cBhvr>
                                        <p:cTn id="117" dur="100" fill="hold">
                                          <p:stCondLst>
                                            <p:cond delay="0"/>
                                          </p:stCondLst>
                                        </p:cTn>
                                        <p:tgtEl>
                                          <p:spTgt spid="19"/>
                                        </p:tgtEl>
                                        <p:attrNameLst>
                                          <p:attrName>r</p:attrName>
                                        </p:attrNameLst>
                                      </p:cBhvr>
                                    </p:animRot>
                                    <p:animRot by="-240000">
                                      <p:cBhvr>
                                        <p:cTn id="118" dur="200" fill="hold">
                                          <p:stCondLst>
                                            <p:cond delay="200"/>
                                          </p:stCondLst>
                                        </p:cTn>
                                        <p:tgtEl>
                                          <p:spTgt spid="19"/>
                                        </p:tgtEl>
                                        <p:attrNameLst>
                                          <p:attrName>r</p:attrName>
                                        </p:attrNameLst>
                                      </p:cBhvr>
                                    </p:animRot>
                                    <p:animRot by="240000">
                                      <p:cBhvr>
                                        <p:cTn id="119" dur="200" fill="hold">
                                          <p:stCondLst>
                                            <p:cond delay="400"/>
                                          </p:stCondLst>
                                        </p:cTn>
                                        <p:tgtEl>
                                          <p:spTgt spid="19"/>
                                        </p:tgtEl>
                                        <p:attrNameLst>
                                          <p:attrName>r</p:attrName>
                                        </p:attrNameLst>
                                      </p:cBhvr>
                                    </p:animRot>
                                    <p:animRot by="-240000">
                                      <p:cBhvr>
                                        <p:cTn id="120" dur="200" fill="hold">
                                          <p:stCondLst>
                                            <p:cond delay="600"/>
                                          </p:stCondLst>
                                        </p:cTn>
                                        <p:tgtEl>
                                          <p:spTgt spid="19"/>
                                        </p:tgtEl>
                                        <p:attrNameLst>
                                          <p:attrName>r</p:attrName>
                                        </p:attrNameLst>
                                      </p:cBhvr>
                                    </p:animRot>
                                    <p:animRot by="120000">
                                      <p:cBhvr>
                                        <p:cTn id="121"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
                </p:tgtEl>
              </p:cMediaNode>
            </p:audio>
          </p:childTnLst>
        </p:cTn>
      </p:par>
    </p:tnLst>
    <p:bldLst>
      <p:bldP spid="3" grpId="0" build="p" animBg="1"/>
      <p:bldP spid="4" grpId="0" animBg="1"/>
      <p:bldP spid="6" grpId="0" animBg="1"/>
      <p:bldP spid="7" grpId="0" animBg="1"/>
      <p:bldP spid="8" grpId="0" animBg="1"/>
      <p:bldP spid="9" grpId="0" animBg="1"/>
      <p:bldP spid="16" grpId="0" animBg="1"/>
      <p:bldP spid="16" grpId="1" animBg="1"/>
      <p:bldP spid="16" grpId="2" animBg="1"/>
      <p:bldP spid="18" grpId="0" animBg="1"/>
      <p:bldP spid="18" grpId="1" animBg="1"/>
      <p:bldP spid="19" grpId="0" animBg="1"/>
      <p:bldP spid="19" grpId="1" animBg="1"/>
      <p:bldP spid="19" grpId="2"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AE3860F-C1F3-4F00-92BA-0D4B727AE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2192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C4BFEF-7055-4CE3-B02A-14BD99F352F8}"/>
              </a:ext>
            </a:extLst>
          </p:cNvPr>
          <p:cNvSpPr>
            <a:spLocks noGrp="1"/>
          </p:cNvSpPr>
          <p:nvPr>
            <p:ph type="title"/>
          </p:nvPr>
        </p:nvSpPr>
        <p:spPr>
          <a:xfrm>
            <a:off x="190500" y="120649"/>
            <a:ext cx="7200900" cy="831851"/>
          </a:xfrm>
          <a:solidFill>
            <a:srgbClr val="92D050"/>
          </a:solidFill>
        </p:spPr>
        <p:txBody>
          <a:bodyPr/>
          <a:lstStyle/>
          <a:p>
            <a:pPr algn="ctr"/>
            <a:r>
              <a:rPr lang="en-IN" dirty="0">
                <a:solidFill>
                  <a:schemeClr val="bg1"/>
                </a:solidFill>
                <a:latin typeface="Franklin Gothic Demi" panose="020B0703020102020204" pitchFamily="34" charset="0"/>
              </a:rPr>
              <a:t>Reproduction through seeds</a:t>
            </a:r>
          </a:p>
        </p:txBody>
      </p:sp>
      <p:sp>
        <p:nvSpPr>
          <p:cNvPr id="3" name="Content Placeholder 2">
            <a:extLst>
              <a:ext uri="{FF2B5EF4-FFF2-40B4-BE49-F238E27FC236}">
                <a16:creationId xmlns:a16="http://schemas.microsoft.com/office/drawing/2014/main" id="{CF5B90C7-0403-40C2-9974-45E16C880567}"/>
              </a:ext>
            </a:extLst>
          </p:cNvPr>
          <p:cNvSpPr>
            <a:spLocks noGrp="1"/>
          </p:cNvSpPr>
          <p:nvPr>
            <p:ph idx="1"/>
          </p:nvPr>
        </p:nvSpPr>
        <p:spPr>
          <a:xfrm>
            <a:off x="180976" y="1089023"/>
            <a:ext cx="5413371" cy="5648327"/>
          </a:xfrm>
          <a:solidFill>
            <a:schemeClr val="tx1">
              <a:alpha val="56000"/>
            </a:schemeClr>
          </a:solidFill>
          <a:ln w="38100">
            <a:solidFill>
              <a:srgbClr val="00B0F0"/>
            </a:solidFill>
          </a:ln>
        </p:spPr>
        <p:txBody>
          <a:bodyPr anchor="ctr">
            <a:noAutofit/>
          </a:bodyPr>
          <a:lstStyle/>
          <a:p>
            <a:pPr>
              <a:lnSpc>
                <a:spcPct val="150000"/>
              </a:lnSpc>
              <a:buFont typeface="Wingdings" panose="05000000000000000000" pitchFamily="2" charset="2"/>
              <a:buChar char="§"/>
            </a:pPr>
            <a:r>
              <a:rPr lang="en-US" sz="2200" dirty="0">
                <a:solidFill>
                  <a:schemeClr val="bg1"/>
                </a:solidFill>
                <a:latin typeface="Franklin Gothic Demi" panose="020B0703020102020204" pitchFamily="34" charset="0"/>
              </a:rPr>
              <a:t>In flowering plants, after pollination and fertilisation, a special structure called seeds are formed.</a:t>
            </a:r>
          </a:p>
          <a:p>
            <a:pPr>
              <a:lnSpc>
                <a:spcPct val="200000"/>
              </a:lnSpc>
              <a:buFont typeface="Wingdings" panose="05000000000000000000" pitchFamily="2" charset="2"/>
              <a:buChar char="§"/>
            </a:pPr>
            <a:r>
              <a:rPr lang="en-US" sz="2200" dirty="0">
                <a:solidFill>
                  <a:schemeClr val="bg1"/>
                </a:solidFill>
                <a:latin typeface="Franklin Gothic Demi" panose="020B0703020102020204" pitchFamily="34" charset="0"/>
              </a:rPr>
              <a:t>Seeds themselves grow into a new plant.</a:t>
            </a:r>
          </a:p>
          <a:p>
            <a:pPr>
              <a:lnSpc>
                <a:spcPct val="200000"/>
              </a:lnSpc>
              <a:buFont typeface="Wingdings" panose="05000000000000000000" pitchFamily="2" charset="2"/>
              <a:buChar char="§"/>
            </a:pPr>
            <a:r>
              <a:rPr lang="en-US" sz="2200" dirty="0">
                <a:solidFill>
                  <a:schemeClr val="bg1"/>
                </a:solidFill>
                <a:latin typeface="Franklin Gothic Demi" panose="020B0703020102020204" pitchFamily="34" charset="0"/>
              </a:rPr>
              <a:t>The seeds are dispersed by agents air, water and animals.</a:t>
            </a:r>
          </a:p>
          <a:p>
            <a:pPr>
              <a:lnSpc>
                <a:spcPct val="200000"/>
              </a:lnSpc>
              <a:buFont typeface="Wingdings" panose="05000000000000000000" pitchFamily="2" charset="2"/>
              <a:buChar char="§"/>
            </a:pPr>
            <a:r>
              <a:rPr lang="en-US" sz="2200" dirty="0">
                <a:solidFill>
                  <a:schemeClr val="bg1"/>
                </a:solidFill>
                <a:latin typeface="Franklin Gothic Demi" panose="020B0703020102020204" pitchFamily="34" charset="0"/>
              </a:rPr>
              <a:t>All seeds do not grow into plants. Most of them are eaten or crushed.</a:t>
            </a:r>
            <a:endParaRPr lang="en-IN" sz="2200" dirty="0">
              <a:solidFill>
                <a:schemeClr val="bg1"/>
              </a:solidFill>
              <a:latin typeface="Franklin Gothic Demi" panose="020B0703020102020204" pitchFamily="34" charset="0"/>
            </a:endParaRPr>
          </a:p>
        </p:txBody>
      </p:sp>
      <p:pic>
        <p:nvPicPr>
          <p:cNvPr id="7" name="Picture 6">
            <a:extLst>
              <a:ext uri="{FF2B5EF4-FFF2-40B4-BE49-F238E27FC236}">
                <a16:creationId xmlns:a16="http://schemas.microsoft.com/office/drawing/2014/main" id="{67F1CE7D-876D-4831-99EA-FAE5BB066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323" y="1089023"/>
            <a:ext cx="6235701" cy="5648326"/>
          </a:xfrm>
          <a:prstGeom prst="rect">
            <a:avLst/>
          </a:prstGeom>
          <a:ln w="38100">
            <a:solidFill>
              <a:srgbClr val="00B050"/>
            </a:solidFill>
          </a:ln>
        </p:spPr>
      </p:pic>
      <p:pic>
        <p:nvPicPr>
          <p:cNvPr id="4" name="Slide 5">
            <a:hlinkClick r:id="" action="ppaction://media"/>
            <a:extLst>
              <a:ext uri="{FF2B5EF4-FFF2-40B4-BE49-F238E27FC236}">
                <a16:creationId xmlns:a16="http://schemas.microsoft.com/office/drawing/2014/main" id="{3AE488BF-875E-40E4-A47D-F9C87BB8D6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451475" y="4175125"/>
            <a:ext cx="406400" cy="406400"/>
          </a:xfrm>
          <a:prstGeom prst="rect">
            <a:avLst/>
          </a:prstGeom>
        </p:spPr>
      </p:pic>
    </p:spTree>
    <p:custDataLst>
      <p:tags r:id="rId1"/>
    </p:custDataLst>
    <p:extLst>
      <p:ext uri="{BB962C8B-B14F-4D97-AF65-F5344CB8AC3E}">
        <p14:creationId xmlns:p14="http://schemas.microsoft.com/office/powerpoint/2010/main" val="2427353282"/>
      </p:ext>
    </p:extLst>
  </p:cSld>
  <p:clrMapOvr>
    <a:masterClrMapping/>
  </p:clrMapOvr>
  <mc:AlternateContent xmlns:mc="http://schemas.openxmlformats.org/markup-compatibility/2006" xmlns:p14="http://schemas.microsoft.com/office/powerpoint/2010/main">
    <mc:Choice Requires="p14">
      <p:transition spd="slow" p14:dur="2000" advTm="29977"/>
    </mc:Choice>
    <mc:Fallback xmlns="">
      <p:transition spd="slow" advTm="2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fade">
                                      <p:cBhvr>
                                        <p:cTn id="21" dur="1000"/>
                                        <p:tgtEl>
                                          <p:spTgt spid="3">
                                            <p:bg/>
                                          </p:spTgt>
                                        </p:tgtEl>
                                      </p:cBhvr>
                                    </p:animEffect>
                                    <p:anim calcmode="lin" valueType="num">
                                      <p:cBhvr>
                                        <p:cTn id="22" dur="1000" fill="hold"/>
                                        <p:tgtEl>
                                          <p:spTgt spid="3">
                                            <p:bg/>
                                          </p:spTgt>
                                        </p:tgtEl>
                                        <p:attrNameLst>
                                          <p:attrName>ppt_x</p:attrName>
                                        </p:attrNameLst>
                                      </p:cBhvr>
                                      <p:tavLst>
                                        <p:tav tm="0">
                                          <p:val>
                                            <p:strVal val="#ppt_x"/>
                                          </p:val>
                                        </p:tav>
                                        <p:tav tm="100000">
                                          <p:val>
                                            <p:strVal val="#ppt_x"/>
                                          </p:val>
                                        </p:tav>
                                      </p:tavLst>
                                    </p:anim>
                                    <p:anim calcmode="lin" valueType="num">
                                      <p:cBhvr>
                                        <p:cTn id="2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4"/>
                </p:tgtEl>
              </p:cMediaNode>
            </p:audio>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BFBF2-2864-4D31-84A5-9A339B184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5D5C8A-E514-416B-A223-C4E5118579C5}"/>
              </a:ext>
            </a:extLst>
          </p:cNvPr>
          <p:cNvSpPr>
            <a:spLocks noGrp="1"/>
          </p:cNvSpPr>
          <p:nvPr>
            <p:ph type="title"/>
          </p:nvPr>
        </p:nvSpPr>
        <p:spPr>
          <a:xfrm>
            <a:off x="165100" y="165100"/>
            <a:ext cx="6159500" cy="993775"/>
          </a:xfrm>
          <a:solidFill>
            <a:srgbClr val="FFC000"/>
          </a:solidFill>
        </p:spPr>
        <p:txBody>
          <a:bodyPr>
            <a:normAutofit fontScale="90000"/>
          </a:bodyPr>
          <a:lstStyle/>
          <a:p>
            <a:pPr algn="ctr"/>
            <a:r>
              <a:rPr lang="en-IN" sz="6600" dirty="0">
                <a:latin typeface="Franklin Gothic Demi" panose="020B0703020102020204" pitchFamily="34" charset="0"/>
              </a:rPr>
              <a:t>Structure of Seed</a:t>
            </a:r>
          </a:p>
        </p:txBody>
      </p:sp>
      <p:sp>
        <p:nvSpPr>
          <p:cNvPr id="3" name="Content Placeholder 2">
            <a:extLst>
              <a:ext uri="{FF2B5EF4-FFF2-40B4-BE49-F238E27FC236}">
                <a16:creationId xmlns:a16="http://schemas.microsoft.com/office/drawing/2014/main" id="{A668BEE6-0B47-48DD-9B73-B17592C7661B}"/>
              </a:ext>
            </a:extLst>
          </p:cNvPr>
          <p:cNvSpPr>
            <a:spLocks noGrp="1"/>
          </p:cNvSpPr>
          <p:nvPr>
            <p:ph idx="1"/>
          </p:nvPr>
        </p:nvSpPr>
        <p:spPr>
          <a:xfrm>
            <a:off x="6489700" y="184149"/>
            <a:ext cx="5537200" cy="6489702"/>
          </a:xfrm>
          <a:solidFill>
            <a:schemeClr val="accent2">
              <a:lumMod val="50000"/>
              <a:alpha val="85000"/>
            </a:schemeClr>
          </a:solidFill>
          <a:ln w="28575">
            <a:solidFill>
              <a:schemeClr val="bg1"/>
            </a:solidFill>
          </a:ln>
        </p:spPr>
        <p:txBody>
          <a:bodyPr anchor="ctr">
            <a:noAutofit/>
          </a:bodyPr>
          <a:lstStyle/>
          <a:p>
            <a:pPr>
              <a:lnSpc>
                <a:spcPct val="150000"/>
              </a:lnSpc>
              <a:buFont typeface="Wingdings" panose="05000000000000000000" pitchFamily="2" charset="2"/>
              <a:buChar char="§"/>
            </a:pPr>
            <a:r>
              <a:rPr lang="en-US" sz="2300" b="1" dirty="0">
                <a:solidFill>
                  <a:srgbClr val="FFFF00"/>
                </a:solidFill>
                <a:latin typeface="Franklin Gothic Demi" panose="020B0703020102020204" pitchFamily="34" charset="0"/>
              </a:rPr>
              <a:t>Seed coat : </a:t>
            </a:r>
            <a:r>
              <a:rPr lang="en-US" sz="2300" dirty="0">
                <a:solidFill>
                  <a:schemeClr val="bg1"/>
                </a:solidFill>
                <a:latin typeface="Franklin Gothic Demi" panose="020B0703020102020204" pitchFamily="34" charset="0"/>
              </a:rPr>
              <a:t>Outer protective covering of a seed.</a:t>
            </a:r>
          </a:p>
          <a:p>
            <a:pPr>
              <a:lnSpc>
                <a:spcPct val="150000"/>
              </a:lnSpc>
              <a:buFont typeface="Wingdings" panose="05000000000000000000" pitchFamily="2" charset="2"/>
              <a:buChar char="§"/>
            </a:pPr>
            <a:r>
              <a:rPr lang="en-US" sz="2300" b="1" dirty="0">
                <a:solidFill>
                  <a:srgbClr val="FFFF00"/>
                </a:solidFill>
                <a:latin typeface="Franklin Gothic Demi" panose="020B0703020102020204" pitchFamily="34" charset="0"/>
              </a:rPr>
              <a:t>Micropyle</a:t>
            </a:r>
            <a:r>
              <a:rPr lang="en-US" sz="2300" dirty="0">
                <a:solidFill>
                  <a:srgbClr val="FFFF00"/>
                </a:solidFill>
                <a:latin typeface="Franklin Gothic Demi" panose="020B0703020102020204" pitchFamily="34" charset="0"/>
              </a:rPr>
              <a:t> : </a:t>
            </a:r>
            <a:r>
              <a:rPr lang="en-US" sz="2300" dirty="0">
                <a:solidFill>
                  <a:schemeClr val="bg1"/>
                </a:solidFill>
                <a:latin typeface="Franklin Gothic Demi" panose="020B0703020102020204" pitchFamily="34" charset="0"/>
              </a:rPr>
              <a:t>Tiny hole through which water enters.</a:t>
            </a:r>
          </a:p>
          <a:p>
            <a:pPr>
              <a:lnSpc>
                <a:spcPct val="150000"/>
              </a:lnSpc>
              <a:buFont typeface="Wingdings" panose="05000000000000000000" pitchFamily="2" charset="2"/>
              <a:buChar char="§"/>
            </a:pPr>
            <a:r>
              <a:rPr lang="en-US" sz="2300" b="1" dirty="0">
                <a:solidFill>
                  <a:srgbClr val="FFFF00"/>
                </a:solidFill>
                <a:latin typeface="Franklin Gothic Demi" panose="020B0703020102020204" pitchFamily="34" charset="0"/>
              </a:rPr>
              <a:t>Cotyledons</a:t>
            </a:r>
            <a:r>
              <a:rPr lang="en-US" sz="2300" dirty="0">
                <a:solidFill>
                  <a:srgbClr val="FFFF00"/>
                </a:solidFill>
                <a:latin typeface="Franklin Gothic Demi" panose="020B0703020102020204" pitchFamily="34" charset="0"/>
              </a:rPr>
              <a:t> : </a:t>
            </a:r>
            <a:r>
              <a:rPr lang="en-US" sz="2300" dirty="0">
                <a:solidFill>
                  <a:schemeClr val="bg1"/>
                </a:solidFill>
                <a:latin typeface="Franklin Gothic Demi" panose="020B0703020102020204" pitchFamily="34" charset="0"/>
              </a:rPr>
              <a:t>They are the first leaves produced by plants and are also called ‘seed leaves’. It stores food for new plants.</a:t>
            </a:r>
          </a:p>
          <a:p>
            <a:pPr>
              <a:lnSpc>
                <a:spcPct val="150000"/>
              </a:lnSpc>
              <a:buFont typeface="Wingdings" panose="05000000000000000000" pitchFamily="2" charset="2"/>
              <a:buChar char="§"/>
            </a:pPr>
            <a:r>
              <a:rPr lang="en-US" sz="2300" b="1" dirty="0">
                <a:solidFill>
                  <a:srgbClr val="FFFF00"/>
                </a:solidFill>
                <a:latin typeface="Franklin Gothic Demi" panose="020B0703020102020204" pitchFamily="34" charset="0"/>
              </a:rPr>
              <a:t>Plumule</a:t>
            </a:r>
            <a:r>
              <a:rPr lang="en-US" sz="2300" dirty="0">
                <a:solidFill>
                  <a:srgbClr val="FFFF00"/>
                </a:solidFill>
                <a:latin typeface="Franklin Gothic Demi" panose="020B0703020102020204" pitchFamily="34" charset="0"/>
              </a:rPr>
              <a:t> : </a:t>
            </a:r>
            <a:r>
              <a:rPr lang="en-US" sz="2300" dirty="0">
                <a:solidFill>
                  <a:schemeClr val="bg1"/>
                </a:solidFill>
                <a:latin typeface="Franklin Gothic Demi" panose="020B0703020102020204" pitchFamily="34" charset="0"/>
              </a:rPr>
              <a:t>Tiny shoot that grows upward.</a:t>
            </a:r>
          </a:p>
          <a:p>
            <a:pPr>
              <a:lnSpc>
                <a:spcPct val="150000"/>
              </a:lnSpc>
              <a:buFont typeface="Wingdings" panose="05000000000000000000" pitchFamily="2" charset="2"/>
              <a:buChar char="§"/>
            </a:pPr>
            <a:r>
              <a:rPr lang="en-US" sz="2300" b="1" dirty="0">
                <a:solidFill>
                  <a:srgbClr val="FFFF00"/>
                </a:solidFill>
                <a:latin typeface="Franklin Gothic Demi" panose="020B0703020102020204" pitchFamily="34" charset="0"/>
              </a:rPr>
              <a:t>Radicle</a:t>
            </a:r>
            <a:r>
              <a:rPr lang="en-US" sz="2300" dirty="0">
                <a:solidFill>
                  <a:srgbClr val="FFFF00"/>
                </a:solidFill>
                <a:latin typeface="Franklin Gothic Demi" panose="020B0703020102020204" pitchFamily="34" charset="0"/>
              </a:rPr>
              <a:t> : </a:t>
            </a:r>
            <a:r>
              <a:rPr lang="en-US" sz="2300" dirty="0">
                <a:solidFill>
                  <a:schemeClr val="bg1"/>
                </a:solidFill>
                <a:latin typeface="Franklin Gothic Demi" panose="020B0703020102020204" pitchFamily="34" charset="0"/>
              </a:rPr>
              <a:t>Tiny root that grows downward.</a:t>
            </a:r>
            <a:endParaRPr lang="en-IN" sz="2300" dirty="0">
              <a:solidFill>
                <a:schemeClr val="bg1"/>
              </a:solidFill>
              <a:latin typeface="Franklin Gothic Demi" panose="020B0703020102020204" pitchFamily="34" charset="0"/>
            </a:endParaRPr>
          </a:p>
        </p:txBody>
      </p:sp>
      <p:pic>
        <p:nvPicPr>
          <p:cNvPr id="9" name="Picture 8">
            <a:extLst>
              <a:ext uri="{FF2B5EF4-FFF2-40B4-BE49-F238E27FC236}">
                <a16:creationId xmlns:a16="http://schemas.microsoft.com/office/drawing/2014/main" id="{4AC907E5-3941-475B-8AEB-75B204D062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 y="1933574"/>
            <a:ext cx="5727700" cy="4149726"/>
          </a:xfrm>
          <a:prstGeom prst="rect">
            <a:avLst/>
          </a:prstGeom>
          <a:ln w="38100">
            <a:solidFill>
              <a:srgbClr val="00B0F0"/>
            </a:solidFill>
          </a:ln>
        </p:spPr>
      </p:pic>
      <p:pic>
        <p:nvPicPr>
          <p:cNvPr id="7" name="Slide 6">
            <a:hlinkClick r:id="" action="ppaction://media"/>
            <a:extLst>
              <a:ext uri="{FF2B5EF4-FFF2-40B4-BE49-F238E27FC236}">
                <a16:creationId xmlns:a16="http://schemas.microsoft.com/office/drawing/2014/main" id="{CA8C618F-F7C0-4120-9817-D82D6A02D7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386388" y="4186238"/>
            <a:ext cx="406400" cy="406400"/>
          </a:xfrm>
          <a:prstGeom prst="rect">
            <a:avLst/>
          </a:prstGeom>
        </p:spPr>
      </p:pic>
    </p:spTree>
    <p:custDataLst>
      <p:tags r:id="rId1"/>
    </p:custDataLst>
    <p:extLst>
      <p:ext uri="{BB962C8B-B14F-4D97-AF65-F5344CB8AC3E}">
        <p14:creationId xmlns:p14="http://schemas.microsoft.com/office/powerpoint/2010/main" val="825306157"/>
      </p:ext>
    </p:extLst>
  </p:cSld>
  <p:clrMapOvr>
    <a:masterClrMapping/>
  </p:clrMapOvr>
  <mc:AlternateContent xmlns:mc="http://schemas.openxmlformats.org/markup-compatibility/2006" xmlns:p14="http://schemas.microsoft.com/office/powerpoint/2010/main">
    <mc:Choice Requires="p14">
      <p:transition spd="slow" p14:dur="2000" advTm="3555"/>
    </mc:Choice>
    <mc:Fallback xmlns="">
      <p:transition spd="slow" advTm="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4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1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5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50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50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50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FABE82-3360-4869-B53B-B40D420EE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FD3376B-33AE-49DE-9013-FCEF3A202B91}"/>
              </a:ext>
            </a:extLst>
          </p:cNvPr>
          <p:cNvSpPr>
            <a:spLocks noGrp="1"/>
          </p:cNvSpPr>
          <p:nvPr>
            <p:ph idx="1"/>
          </p:nvPr>
        </p:nvSpPr>
        <p:spPr>
          <a:xfrm>
            <a:off x="91997" y="1232080"/>
            <a:ext cx="5606276" cy="2998383"/>
          </a:xfrm>
          <a:noFill/>
        </p:spPr>
        <p:txBody>
          <a:bodyPr anchor="ctr">
            <a:noAutofit/>
          </a:bodyPr>
          <a:lstStyle/>
          <a:p>
            <a:pPr>
              <a:lnSpc>
                <a:spcPct val="150000"/>
              </a:lnSpc>
              <a:buFont typeface="Wingdings" panose="05000000000000000000" pitchFamily="2" charset="2"/>
              <a:buChar char="§"/>
            </a:pPr>
            <a:r>
              <a:rPr lang="en-US" sz="2200" dirty="0">
                <a:solidFill>
                  <a:srgbClr val="7030A0"/>
                </a:solidFill>
                <a:latin typeface="Franklin Gothic Demi" panose="020B0703020102020204" pitchFamily="34" charset="0"/>
              </a:rPr>
              <a:t>The process of growing of a seedling from a seed is called germination.</a:t>
            </a:r>
          </a:p>
          <a:p>
            <a:pPr>
              <a:lnSpc>
                <a:spcPct val="150000"/>
              </a:lnSpc>
              <a:buFont typeface="Wingdings" panose="05000000000000000000" pitchFamily="2" charset="2"/>
              <a:buChar char="§"/>
            </a:pPr>
            <a:r>
              <a:rPr lang="en-US" sz="2200" dirty="0">
                <a:solidFill>
                  <a:srgbClr val="7030A0"/>
                </a:solidFill>
                <a:latin typeface="Franklin Gothic Demi" panose="020B0703020102020204" pitchFamily="34" charset="0"/>
              </a:rPr>
              <a:t>Plants produce many seeds but only a few of them are able to grow into new plants.</a:t>
            </a:r>
          </a:p>
          <a:p>
            <a:pPr>
              <a:lnSpc>
                <a:spcPct val="150000"/>
              </a:lnSpc>
              <a:buFont typeface="Wingdings" panose="05000000000000000000" pitchFamily="2" charset="2"/>
              <a:buChar char="§"/>
            </a:pPr>
            <a:r>
              <a:rPr lang="en-US" sz="2200" dirty="0">
                <a:solidFill>
                  <a:srgbClr val="7030A0"/>
                </a:solidFill>
                <a:latin typeface="Franklin Gothic Demi" panose="020B0703020102020204" pitchFamily="34" charset="0"/>
              </a:rPr>
              <a:t>The seed will germinate only if the conditions are right.</a:t>
            </a:r>
            <a:endParaRPr lang="en-IN" sz="2200" dirty="0">
              <a:solidFill>
                <a:srgbClr val="7030A0"/>
              </a:solidFill>
              <a:latin typeface="Franklin Gothic Demi" panose="020B0703020102020204" pitchFamily="34" charset="0"/>
            </a:endParaRPr>
          </a:p>
        </p:txBody>
      </p:sp>
      <p:pic>
        <p:nvPicPr>
          <p:cNvPr id="2" name="Slide 7">
            <a:hlinkClick r:id="" action="ppaction://media"/>
            <a:extLst>
              <a:ext uri="{FF2B5EF4-FFF2-40B4-BE49-F238E27FC236}">
                <a16:creationId xmlns:a16="http://schemas.microsoft.com/office/drawing/2014/main" id="{9B01BAE3-34A1-42C2-9ACF-9FD8C24E03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110288" y="4227513"/>
            <a:ext cx="406400" cy="406400"/>
          </a:xfrm>
          <a:prstGeom prst="rect">
            <a:avLst/>
          </a:prstGeom>
        </p:spPr>
      </p:pic>
    </p:spTree>
    <p:custDataLst>
      <p:tags r:id="rId1"/>
    </p:custDataLst>
    <p:extLst>
      <p:ext uri="{BB962C8B-B14F-4D97-AF65-F5344CB8AC3E}">
        <p14:creationId xmlns:p14="http://schemas.microsoft.com/office/powerpoint/2010/main" val="3427498995"/>
      </p:ext>
    </p:extLst>
  </p:cSld>
  <p:clrMapOvr>
    <a:masterClrMapping/>
  </p:clrMapOvr>
  <mc:AlternateContent xmlns:mc="http://schemas.openxmlformats.org/markup-compatibility/2006" xmlns:p14="http://schemas.microsoft.com/office/powerpoint/2010/main">
    <mc:Choice Requires="p14">
      <p:transition spd="slow" p14:dur="2000" advTm="24632"/>
    </mc:Choice>
    <mc:Fallback xmlns="">
      <p:transition spd="slow" advTm="2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64B4B32-27F7-4034-95AA-559366CFD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2E19206F-0408-4224-B1A0-97CC85EB8415}"/>
              </a:ext>
            </a:extLst>
          </p:cNvPr>
          <p:cNvGraphicFramePr>
            <a:graphicFrameLocks noGrp="1"/>
          </p:cNvGraphicFramePr>
          <p:nvPr>
            <p:extLst>
              <p:ext uri="{D42A27DB-BD31-4B8C-83A1-F6EECF244321}">
                <p14:modId xmlns:p14="http://schemas.microsoft.com/office/powerpoint/2010/main" val="1114818111"/>
              </p:ext>
            </p:extLst>
          </p:nvPr>
        </p:nvGraphicFramePr>
        <p:xfrm>
          <a:off x="85060" y="839973"/>
          <a:ext cx="12004160" cy="5977882"/>
        </p:xfrm>
        <a:graphic>
          <a:graphicData uri="http://schemas.openxmlformats.org/drawingml/2006/table">
            <a:tbl>
              <a:tblPr/>
              <a:tblGrid>
                <a:gridCol w="3000394">
                  <a:extLst>
                    <a:ext uri="{9D8B030D-6E8A-4147-A177-3AD203B41FA5}">
                      <a16:colId xmlns:a16="http://schemas.microsoft.com/office/drawing/2014/main" val="1425211014"/>
                    </a:ext>
                  </a:extLst>
                </a:gridCol>
                <a:gridCol w="3000394">
                  <a:extLst>
                    <a:ext uri="{9D8B030D-6E8A-4147-A177-3AD203B41FA5}">
                      <a16:colId xmlns:a16="http://schemas.microsoft.com/office/drawing/2014/main" val="194846689"/>
                    </a:ext>
                  </a:extLst>
                </a:gridCol>
                <a:gridCol w="3001686">
                  <a:extLst>
                    <a:ext uri="{9D8B030D-6E8A-4147-A177-3AD203B41FA5}">
                      <a16:colId xmlns:a16="http://schemas.microsoft.com/office/drawing/2014/main" val="288246680"/>
                    </a:ext>
                  </a:extLst>
                </a:gridCol>
                <a:gridCol w="3001686">
                  <a:extLst>
                    <a:ext uri="{9D8B030D-6E8A-4147-A177-3AD203B41FA5}">
                      <a16:colId xmlns:a16="http://schemas.microsoft.com/office/drawing/2014/main" val="4225080498"/>
                    </a:ext>
                  </a:extLst>
                </a:gridCol>
              </a:tblGrid>
              <a:tr h="405998">
                <a:tc>
                  <a:txBody>
                    <a:bodyPr/>
                    <a:lstStyle/>
                    <a:p>
                      <a:pPr algn="ctr">
                        <a:spcAft>
                          <a:spcPts val="0"/>
                        </a:spcAft>
                      </a:pPr>
                      <a:r>
                        <a:rPr lang="en-IN" sz="2700" dirty="0">
                          <a:solidFill>
                            <a:schemeClr val="tx1"/>
                          </a:solidFill>
                          <a:effectLst/>
                          <a:latin typeface="Franklin Gothic Demi" panose="020B0703020102020204" pitchFamily="34" charset="0"/>
                        </a:rPr>
                        <a:t>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IN" sz="2700" dirty="0">
                          <a:solidFill>
                            <a:schemeClr val="tx1"/>
                          </a:solidFill>
                          <a:effectLst/>
                          <a:latin typeface="Franklin Gothic Demi" panose="020B0703020102020204" pitchFamily="34" charset="0"/>
                        </a:rPr>
                        <a:t>PROCEDURE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IN" sz="2700" dirty="0">
                          <a:solidFill>
                            <a:schemeClr val="tx1"/>
                          </a:solidFill>
                          <a:effectLst/>
                          <a:latin typeface="Franklin Gothic Demi" panose="020B0703020102020204" pitchFamily="34" charset="0"/>
                        </a:rPr>
                        <a:t>Observation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IN" sz="2700" dirty="0">
                          <a:solidFill>
                            <a:schemeClr val="tx1"/>
                          </a:solidFill>
                          <a:effectLst/>
                          <a:latin typeface="Franklin Gothic Demi" panose="020B0703020102020204" pitchFamily="34" charset="0"/>
                        </a:rPr>
                        <a:t>Result/Conclusion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extLst>
                  <a:ext uri="{0D108BD9-81ED-4DB2-BD59-A6C34878D82A}">
                    <a16:rowId xmlns:a16="http://schemas.microsoft.com/office/drawing/2014/main" val="585478419"/>
                  </a:ext>
                </a:extLst>
              </a:tr>
              <a:tr h="1428511">
                <a:tc>
                  <a:txBody>
                    <a:bodyPr/>
                    <a:lstStyle/>
                    <a:p>
                      <a:pPr algn="l">
                        <a:spcAft>
                          <a:spcPts val="0"/>
                        </a:spcAft>
                      </a:pPr>
                      <a:r>
                        <a:rPr lang="en-IN" sz="3600" dirty="0">
                          <a:solidFill>
                            <a:schemeClr val="tx1"/>
                          </a:solidFill>
                          <a:effectLst/>
                          <a:latin typeface="Franklin Gothic Demi" panose="020B0703020102020204" pitchFamily="34" charset="0"/>
                        </a:rPr>
                        <a:t>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Take two troughs.</a:t>
                      </a:r>
                    </a:p>
                    <a:p>
                      <a:pPr algn="ctr">
                        <a:spcAft>
                          <a:spcPts val="0"/>
                        </a:spcAft>
                      </a:pPr>
                      <a:r>
                        <a:rPr lang="en-US" sz="1900" dirty="0">
                          <a:solidFill>
                            <a:schemeClr val="tx1"/>
                          </a:solidFill>
                          <a:effectLst/>
                          <a:latin typeface="Franklin Gothic Demi" panose="020B0703020102020204" pitchFamily="34" charset="0"/>
                        </a:rPr>
                        <a:t>Trough 1- Dry seeds</a:t>
                      </a:r>
                    </a:p>
                    <a:p>
                      <a:pPr algn="ctr">
                        <a:spcAft>
                          <a:spcPts val="0"/>
                        </a:spcAft>
                      </a:pPr>
                      <a:r>
                        <a:rPr lang="en-US" sz="1900" dirty="0">
                          <a:solidFill>
                            <a:schemeClr val="tx1"/>
                          </a:solidFill>
                          <a:effectLst/>
                          <a:latin typeface="Franklin Gothic Demi" panose="020B0703020102020204" pitchFamily="34" charset="0"/>
                        </a:rPr>
                        <a:t>Trough 2- Wet seeds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Trough 1- Shows  no germination as water is absent.</a:t>
                      </a:r>
                    </a:p>
                    <a:p>
                      <a:pPr algn="ctr">
                        <a:spcAft>
                          <a:spcPts val="0"/>
                        </a:spcAft>
                      </a:pPr>
                      <a:r>
                        <a:rPr lang="en-US" sz="1900" dirty="0">
                          <a:solidFill>
                            <a:schemeClr val="tx1"/>
                          </a:solidFill>
                          <a:effectLst/>
                          <a:latin typeface="Franklin Gothic Demi" panose="020B0703020102020204" pitchFamily="34" charset="0"/>
                        </a:rPr>
                        <a:t>Trough2- Shows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Water is essential for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extLst>
                  <a:ext uri="{0D108BD9-81ED-4DB2-BD59-A6C34878D82A}">
                    <a16:rowId xmlns:a16="http://schemas.microsoft.com/office/drawing/2014/main" val="937830957"/>
                  </a:ext>
                </a:extLst>
              </a:tr>
              <a:tr h="975333">
                <a:tc>
                  <a:txBody>
                    <a:bodyPr/>
                    <a:lstStyle/>
                    <a:p>
                      <a:pPr algn="l">
                        <a:spcAft>
                          <a:spcPts val="0"/>
                        </a:spcAft>
                      </a:pPr>
                      <a:r>
                        <a:rPr lang="en-IN" sz="3600" dirty="0">
                          <a:solidFill>
                            <a:schemeClr val="tx1"/>
                          </a:solidFill>
                          <a:effectLst/>
                          <a:latin typeface="Franklin Gothic Demi" panose="020B0703020102020204" pitchFamily="34" charset="0"/>
                        </a:rPr>
                        <a:t>Air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Take soaked seeds in a air tight container.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Seeds show no germination although water was present.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a:solidFill>
                            <a:schemeClr val="tx1"/>
                          </a:solidFill>
                          <a:effectLst/>
                          <a:latin typeface="Franklin Gothic Demi" panose="020B0703020102020204" pitchFamily="34" charset="0"/>
                        </a:rPr>
                        <a:t>Air is essential  for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extLst>
                  <a:ext uri="{0D108BD9-81ED-4DB2-BD59-A6C34878D82A}">
                    <a16:rowId xmlns:a16="http://schemas.microsoft.com/office/drawing/2014/main" val="996808993"/>
                  </a:ext>
                </a:extLst>
              </a:tr>
              <a:tr h="1192606">
                <a:tc>
                  <a:txBody>
                    <a:bodyPr/>
                    <a:lstStyle/>
                    <a:p>
                      <a:pPr algn="l">
                        <a:spcAft>
                          <a:spcPts val="0"/>
                        </a:spcAft>
                      </a:pPr>
                      <a:r>
                        <a:rPr lang="en-IN" sz="3600" dirty="0">
                          <a:solidFill>
                            <a:schemeClr val="tx1"/>
                          </a:solidFill>
                          <a:effectLst/>
                          <a:latin typeface="Franklin Gothic Demi" panose="020B0703020102020204" pitchFamily="34" charset="0"/>
                        </a:rPr>
                        <a:t>Sunlight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Take some seeds soaked in water. Keep them in a dark room ( no sunlight).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IN" sz="1900" dirty="0">
                          <a:solidFill>
                            <a:schemeClr val="tx1"/>
                          </a:solidFill>
                          <a:effectLst/>
                          <a:latin typeface="Franklin Gothic Demi" panose="020B0703020102020204" pitchFamily="34" charset="0"/>
                        </a:rPr>
                        <a:t>Seeds show no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Sunlight is necessary for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extLst>
                  <a:ext uri="{0D108BD9-81ED-4DB2-BD59-A6C34878D82A}">
                    <a16:rowId xmlns:a16="http://schemas.microsoft.com/office/drawing/2014/main" val="4069094407"/>
                  </a:ext>
                </a:extLst>
              </a:tr>
              <a:tr h="1950663">
                <a:tc>
                  <a:txBody>
                    <a:bodyPr/>
                    <a:lstStyle/>
                    <a:p>
                      <a:pPr algn="l">
                        <a:spcAft>
                          <a:spcPts val="0"/>
                        </a:spcAft>
                      </a:pPr>
                      <a:r>
                        <a:rPr lang="en-IN" sz="3600" dirty="0">
                          <a:solidFill>
                            <a:schemeClr val="tx1"/>
                          </a:solidFill>
                          <a:effectLst/>
                          <a:latin typeface="Franklin Gothic Demi" panose="020B0703020102020204" pitchFamily="34" charset="0"/>
                        </a:rPr>
                        <a:t>Temperature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Take some soaked seeds and put it in a refrigerator.</a:t>
                      </a:r>
                    </a:p>
                    <a:p>
                      <a:pPr algn="ctr">
                        <a:spcAft>
                          <a:spcPts val="0"/>
                        </a:spcAft>
                      </a:pPr>
                      <a:r>
                        <a:rPr lang="en-US" sz="1900" dirty="0">
                          <a:solidFill>
                            <a:schemeClr val="tx1"/>
                          </a:solidFill>
                          <a:effectLst/>
                          <a:latin typeface="Franklin Gothic Demi" panose="020B0703020102020204" pitchFamily="34" charset="0"/>
                        </a:rPr>
                        <a:t>Take some more seeds and place it in a high temperature.</a:t>
                      </a:r>
                    </a:p>
                    <a:p>
                      <a:pPr algn="ctr">
                        <a:spcAft>
                          <a:spcPts val="0"/>
                        </a:spcAft>
                      </a:pPr>
                      <a:r>
                        <a:rPr lang="en-US" sz="1900" dirty="0">
                          <a:solidFill>
                            <a:schemeClr val="tx1"/>
                          </a:solidFill>
                          <a:effectLst/>
                          <a:latin typeface="Franklin Gothic Demi" panose="020B07030201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Seeds show no germination.</a:t>
                      </a:r>
                    </a:p>
                    <a:p>
                      <a:pPr algn="ctr">
                        <a:spcAft>
                          <a:spcPts val="0"/>
                        </a:spcAft>
                      </a:pPr>
                      <a:r>
                        <a:rPr lang="en-US" sz="1900" dirty="0">
                          <a:solidFill>
                            <a:schemeClr val="tx1"/>
                          </a:solidFill>
                          <a:effectLst/>
                          <a:latin typeface="Franklin Gothic Demi" panose="020B0703020102020204" pitchFamily="34" charset="0"/>
                        </a:rPr>
                        <a:t> </a:t>
                      </a:r>
                    </a:p>
                    <a:p>
                      <a:pPr algn="ctr">
                        <a:spcAft>
                          <a:spcPts val="0"/>
                        </a:spcAft>
                      </a:pPr>
                      <a:r>
                        <a:rPr lang="en-US" sz="1900" dirty="0">
                          <a:solidFill>
                            <a:schemeClr val="tx1"/>
                          </a:solidFill>
                          <a:effectLst/>
                          <a:latin typeface="Franklin Gothic Demi" panose="020B0703020102020204" pitchFamily="34" charset="0"/>
                        </a:rPr>
                        <a:t>Seeds show no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tc>
                  <a:txBody>
                    <a:bodyPr/>
                    <a:lstStyle/>
                    <a:p>
                      <a:pPr algn="ctr">
                        <a:spcAft>
                          <a:spcPts val="0"/>
                        </a:spcAft>
                      </a:pPr>
                      <a:r>
                        <a:rPr lang="en-US" sz="1900" dirty="0">
                          <a:solidFill>
                            <a:schemeClr val="tx1"/>
                          </a:solidFill>
                          <a:effectLst/>
                          <a:latin typeface="Franklin Gothic Demi" panose="020B0703020102020204" pitchFamily="34" charset="0"/>
                        </a:rPr>
                        <a:t>Right temperature is necessary for germination.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4000"/>
                      </a:srgbClr>
                    </a:solidFill>
                  </a:tcPr>
                </a:tc>
                <a:extLst>
                  <a:ext uri="{0D108BD9-81ED-4DB2-BD59-A6C34878D82A}">
                    <a16:rowId xmlns:a16="http://schemas.microsoft.com/office/drawing/2014/main" val="3372026305"/>
                  </a:ext>
                </a:extLst>
              </a:tr>
            </a:tbl>
          </a:graphicData>
        </a:graphic>
      </p:graphicFrame>
      <p:sp>
        <p:nvSpPr>
          <p:cNvPr id="5" name="Rectangle 1">
            <a:extLst>
              <a:ext uri="{FF2B5EF4-FFF2-40B4-BE49-F238E27FC236}">
                <a16:creationId xmlns:a16="http://schemas.microsoft.com/office/drawing/2014/main" id="{45F61766-0791-4131-8651-CD7FF500533F}"/>
              </a:ext>
            </a:extLst>
          </p:cNvPr>
          <p:cNvSpPr>
            <a:spLocks noChangeArrowheads="1"/>
          </p:cNvSpPr>
          <p:nvPr/>
        </p:nvSpPr>
        <p:spPr bwMode="auto">
          <a:xfrm>
            <a:off x="2235201" y="64917"/>
            <a:ext cx="83229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FFFF00"/>
                </a:solidFill>
                <a:effectLst/>
                <a:latin typeface="Franklin Gothic Demi" panose="020B0703020102020204" pitchFamily="34" charset="0"/>
                <a:cs typeface="Calibri" panose="020F0502020204030204" pitchFamily="34" charset="0"/>
              </a:rPr>
              <a:t>Conditions necessary for germination</a:t>
            </a:r>
            <a:endParaRPr kumimoji="0" lang="en-US" altLang="en-US" sz="3600" b="0" i="0" u="none" strike="noStrike" cap="none" normalizeH="0" baseline="0" dirty="0">
              <a:ln>
                <a:noFill/>
              </a:ln>
              <a:solidFill>
                <a:srgbClr val="FFFF00"/>
              </a:solidFill>
              <a:effectLst/>
              <a:latin typeface="Franklin Gothic Demi" panose="020B0703020102020204" pitchFamily="34" charset="0"/>
            </a:endParaRPr>
          </a:p>
        </p:txBody>
      </p:sp>
      <p:pic>
        <p:nvPicPr>
          <p:cNvPr id="2" name="Slide 8">
            <a:hlinkClick r:id="" action="ppaction://media"/>
            <a:extLst>
              <a:ext uri="{FF2B5EF4-FFF2-40B4-BE49-F238E27FC236}">
                <a16:creationId xmlns:a16="http://schemas.microsoft.com/office/drawing/2014/main" id="{24A8C878-865B-4B25-86C7-7D68B8115D6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578475" y="4525963"/>
            <a:ext cx="406400" cy="406400"/>
          </a:xfrm>
          <a:prstGeom prst="rect">
            <a:avLst/>
          </a:prstGeom>
        </p:spPr>
      </p:pic>
    </p:spTree>
    <p:custDataLst>
      <p:tags r:id="rId1"/>
    </p:custDataLst>
    <p:extLst>
      <p:ext uri="{BB962C8B-B14F-4D97-AF65-F5344CB8AC3E}">
        <p14:creationId xmlns:p14="http://schemas.microsoft.com/office/powerpoint/2010/main" val="1480164071"/>
      </p:ext>
    </p:extLst>
  </p:cSld>
  <p:clrMapOvr>
    <a:masterClrMapping/>
  </p:clrMapOvr>
  <mc:AlternateContent xmlns:mc="http://schemas.openxmlformats.org/markup-compatibility/2006" xmlns:p14="http://schemas.microsoft.com/office/powerpoint/2010/main">
    <mc:Choice Requires="p14">
      <p:transition spd="slow" p14:dur="2000" advTm="37893"/>
    </mc:Choice>
    <mc:Fallback xmlns="">
      <p:transition spd="slow" advTm="3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9961DF-F1F4-43C8-96E1-0E20DE388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2001" cy="6868633"/>
          </a:xfrm>
          <a:prstGeom prst="rect">
            <a:avLst/>
          </a:prstGeom>
        </p:spPr>
      </p:pic>
      <p:sp>
        <p:nvSpPr>
          <p:cNvPr id="2" name="Title 1">
            <a:extLst>
              <a:ext uri="{FF2B5EF4-FFF2-40B4-BE49-F238E27FC236}">
                <a16:creationId xmlns:a16="http://schemas.microsoft.com/office/drawing/2014/main" id="{F6558B6C-900D-4E4A-81FA-363E362FA1B4}"/>
              </a:ext>
            </a:extLst>
          </p:cNvPr>
          <p:cNvSpPr>
            <a:spLocks noGrp="1"/>
          </p:cNvSpPr>
          <p:nvPr>
            <p:ph type="title"/>
          </p:nvPr>
        </p:nvSpPr>
        <p:spPr>
          <a:xfrm>
            <a:off x="250157" y="111790"/>
            <a:ext cx="6595730" cy="1084520"/>
          </a:xfrm>
        </p:spPr>
        <p:txBody>
          <a:bodyPr>
            <a:normAutofit/>
          </a:bodyPr>
          <a:lstStyle/>
          <a:p>
            <a:pPr algn="ctr"/>
            <a:r>
              <a:rPr lang="en-IN" sz="6000" dirty="0">
                <a:solidFill>
                  <a:srgbClr val="FFC000"/>
                </a:solidFill>
                <a:latin typeface="Franklin Gothic Demi" panose="020B0703020102020204" pitchFamily="34" charset="0"/>
              </a:rPr>
              <a:t>Dispersal of seeds</a:t>
            </a:r>
          </a:p>
        </p:txBody>
      </p:sp>
      <p:sp>
        <p:nvSpPr>
          <p:cNvPr id="4" name="Title 1">
            <a:extLst>
              <a:ext uri="{FF2B5EF4-FFF2-40B4-BE49-F238E27FC236}">
                <a16:creationId xmlns:a16="http://schemas.microsoft.com/office/drawing/2014/main" id="{BD0C296D-51A3-471B-ADC0-ABC47325E3F1}"/>
              </a:ext>
            </a:extLst>
          </p:cNvPr>
          <p:cNvSpPr txBox="1">
            <a:spLocks/>
          </p:cNvSpPr>
          <p:nvPr/>
        </p:nvSpPr>
        <p:spPr>
          <a:xfrm>
            <a:off x="6478862" y="1677949"/>
            <a:ext cx="5497548" cy="492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50000"/>
              </a:lnSpc>
              <a:buFont typeface="Wingdings" panose="05000000000000000000" pitchFamily="2" charset="2"/>
              <a:buChar char="§"/>
            </a:pPr>
            <a:r>
              <a:rPr lang="en-IN" sz="3200" dirty="0">
                <a:latin typeface="Franklin Gothic Demi" panose="020B0703020102020204" pitchFamily="34" charset="0"/>
              </a:rPr>
              <a:t> </a:t>
            </a:r>
            <a:r>
              <a:rPr lang="en-US" sz="3200" dirty="0">
                <a:latin typeface="Franklin Gothic Demi" panose="020B0703020102020204" pitchFamily="34" charset="0"/>
              </a:rPr>
              <a:t>It is a natural process of  movement or transfer of seeds  away from the parent plant.</a:t>
            </a:r>
          </a:p>
          <a:p>
            <a:pPr marL="571500" indent="-571500">
              <a:lnSpc>
                <a:spcPct val="150000"/>
              </a:lnSpc>
              <a:buFont typeface="Wingdings" panose="05000000000000000000" pitchFamily="2" charset="2"/>
              <a:buChar char="§"/>
            </a:pPr>
            <a:r>
              <a:rPr lang="en-US" sz="3200" dirty="0">
                <a:latin typeface="Franklin Gothic Demi" panose="020B0703020102020204" pitchFamily="34" charset="0"/>
              </a:rPr>
              <a:t>There are many agents to transport seed from one place to another.</a:t>
            </a:r>
            <a:endParaRPr lang="en-IN" sz="3200" dirty="0">
              <a:latin typeface="Franklin Gothic Demi" panose="020B0703020102020204" pitchFamily="34" charset="0"/>
            </a:endParaRPr>
          </a:p>
        </p:txBody>
      </p:sp>
      <p:pic>
        <p:nvPicPr>
          <p:cNvPr id="3" name="Slide 9">
            <a:hlinkClick r:id="" action="ppaction://media"/>
            <a:extLst>
              <a:ext uri="{FF2B5EF4-FFF2-40B4-BE49-F238E27FC236}">
                <a16:creationId xmlns:a16="http://schemas.microsoft.com/office/drawing/2014/main" id="{6569A2DC-A188-456F-8501-CC06321851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492750" y="5153025"/>
            <a:ext cx="406400" cy="406400"/>
          </a:xfrm>
          <a:prstGeom prst="rect">
            <a:avLst/>
          </a:prstGeom>
        </p:spPr>
      </p:pic>
    </p:spTree>
    <p:custDataLst>
      <p:tags r:id="rId1"/>
    </p:custDataLst>
    <p:extLst>
      <p:ext uri="{BB962C8B-B14F-4D97-AF65-F5344CB8AC3E}">
        <p14:creationId xmlns:p14="http://schemas.microsoft.com/office/powerpoint/2010/main" val="331882677"/>
      </p:ext>
    </p:extLst>
  </p:cSld>
  <p:clrMapOvr>
    <a:masterClrMapping/>
  </p:clrMapOvr>
  <mc:AlternateContent xmlns:mc="http://schemas.openxmlformats.org/markup-compatibility/2006" xmlns:p14="http://schemas.microsoft.com/office/powerpoint/2010/main">
    <mc:Choice Requires="p14">
      <p:transition spd="slow" p14:dur="2000" advTm="19414"/>
    </mc:Choice>
    <mc:Fallback xmlns="">
      <p:transition spd="slow" advTm="1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1.3"/>
</p:tagLst>
</file>

<file path=ppt/tags/tag10.xml><?xml version="1.0" encoding="utf-8"?>
<p:tagLst xmlns:a="http://schemas.openxmlformats.org/drawingml/2006/main" xmlns:r="http://schemas.openxmlformats.org/officeDocument/2006/relationships" xmlns:p="http://schemas.openxmlformats.org/presentationml/2006/main">
  <p:tag name="TIMING" val="|0.9|19.5"/>
</p:tagLst>
</file>

<file path=ppt/tags/tag11.xml><?xml version="1.0" encoding="utf-8"?>
<p:tagLst xmlns:a="http://schemas.openxmlformats.org/drawingml/2006/main" xmlns:r="http://schemas.openxmlformats.org/officeDocument/2006/relationships" xmlns:p="http://schemas.openxmlformats.org/presentationml/2006/main">
  <p:tag name="TIMING" val="|1.1|35.3"/>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1.4|2.1|2.8|7.4"/>
</p:tagLst>
</file>

<file path=ppt/tags/tag3.xml><?xml version="1.0" encoding="utf-8"?>
<p:tagLst xmlns:a="http://schemas.openxmlformats.org/drawingml/2006/main" xmlns:r="http://schemas.openxmlformats.org/officeDocument/2006/relationships" xmlns:p="http://schemas.openxmlformats.org/presentationml/2006/main">
  <p:tag name="TIMING" val="|1.5|2.4|3.7|0.8|5.1|0.9"/>
</p:tagLst>
</file>

<file path=ppt/tags/tag4.xml><?xml version="1.0" encoding="utf-8"?>
<p:tagLst xmlns:a="http://schemas.openxmlformats.org/drawingml/2006/main" xmlns:r="http://schemas.openxmlformats.org/officeDocument/2006/relationships" xmlns:p="http://schemas.openxmlformats.org/presentationml/2006/main">
  <p:tag name="TIMING" val="|1.4|9.2|10.8|11.9|7.5|8.4"/>
</p:tagLst>
</file>

<file path=ppt/tags/tag5.xml><?xml version="1.0" encoding="utf-8"?>
<p:tagLst xmlns:a="http://schemas.openxmlformats.org/drawingml/2006/main" xmlns:r="http://schemas.openxmlformats.org/officeDocument/2006/relationships" xmlns:p="http://schemas.openxmlformats.org/presentationml/2006/main">
  <p:tag name="TIMING" val="|1|3|1.5|7.7|4|5.7"/>
</p:tagLst>
</file>

<file path=ppt/tags/tag6.xml><?xml version="1.0" encoding="utf-8"?>
<p:tagLst xmlns:a="http://schemas.openxmlformats.org/drawingml/2006/main" xmlns:r="http://schemas.openxmlformats.org/officeDocument/2006/relationships" xmlns:p="http://schemas.openxmlformats.org/presentationml/2006/main">
  <p:tag name="TIMING" val="|1|3|1.6|1.8|4.4|4.8|12.3|4.9"/>
</p:tagLst>
</file>

<file path=ppt/tags/tag7.xml><?xml version="1.0" encoding="utf-8"?>
<p:tagLst xmlns:a="http://schemas.openxmlformats.org/drawingml/2006/main" xmlns:r="http://schemas.openxmlformats.org/officeDocument/2006/relationships" xmlns:p="http://schemas.openxmlformats.org/presentationml/2006/main">
  <p:tag name="TIMING" val="|2.1|7.6|8"/>
</p:tagLst>
</file>

<file path=ppt/tags/tag8.xml><?xml version="1.0" encoding="utf-8"?>
<p:tagLst xmlns:a="http://schemas.openxmlformats.org/drawingml/2006/main" xmlns:r="http://schemas.openxmlformats.org/officeDocument/2006/relationships" xmlns:p="http://schemas.openxmlformats.org/presentationml/2006/main">
  <p:tag name="TIMING" val="|1.6"/>
</p:tagLst>
</file>

<file path=ppt/tags/tag9.xml><?xml version="1.0" encoding="utf-8"?>
<p:tagLst xmlns:a="http://schemas.openxmlformats.org/drawingml/2006/main" xmlns:r="http://schemas.openxmlformats.org/officeDocument/2006/relationships" xmlns:p="http://schemas.openxmlformats.org/presentationml/2006/main">
  <p:tag name="TIMING" val="|1.3|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531</TotalTime>
  <Words>1062</Words>
  <Application>Microsoft Office PowerPoint</Application>
  <PresentationFormat>Widescreen</PresentationFormat>
  <Paragraphs>97</Paragraphs>
  <Slides>15</Slides>
  <Notes>5</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Calibri Light</vt:lpstr>
      <vt:lpstr>Franklin Gothic Demi</vt:lpstr>
      <vt:lpstr>Times New Roman</vt:lpstr>
      <vt:lpstr>Wingdings</vt:lpstr>
      <vt:lpstr>Office Theme</vt:lpstr>
      <vt:lpstr>Reproduction</vt:lpstr>
      <vt:lpstr>What is reproduction?</vt:lpstr>
      <vt:lpstr>Reproduction in Plants</vt:lpstr>
      <vt:lpstr>PowerPoint Presentation</vt:lpstr>
      <vt:lpstr>Reproduction through seeds</vt:lpstr>
      <vt:lpstr>Structure of Seed</vt:lpstr>
      <vt:lpstr>PowerPoint Presentation</vt:lpstr>
      <vt:lpstr>PowerPoint Presentation</vt:lpstr>
      <vt:lpstr>Dispersal of seeds</vt:lpstr>
      <vt:lpstr>PowerPoint Presentation</vt:lpstr>
      <vt:lpstr>PowerPoint Presentation</vt:lpstr>
      <vt:lpstr>CROPS AND VEGETABLES</vt:lpstr>
      <vt:lpstr>Protection of crops</vt:lpstr>
      <vt:lpstr>Response to stimuli in Living Things</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Reproduction</dc:title>
  <dc:creator>Clarence D'Rosario</dc:creator>
  <cp:lastModifiedBy>Clarence D'Rosario</cp:lastModifiedBy>
  <cp:revision>186</cp:revision>
  <dcterms:created xsi:type="dcterms:W3CDTF">2020-06-07T06:22:57Z</dcterms:created>
  <dcterms:modified xsi:type="dcterms:W3CDTF">2020-06-13T10:11:10Z</dcterms:modified>
</cp:coreProperties>
</file>