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74" r:id="rId2"/>
    <p:sldId id="262" r:id="rId3"/>
    <p:sldId id="265" r:id="rId4"/>
    <p:sldId id="275" r:id="rId5"/>
    <p:sldId id="264" r:id="rId6"/>
    <p:sldId id="276" r:id="rId7"/>
    <p:sldId id="266" r:id="rId8"/>
    <p:sldId id="277" r:id="rId9"/>
    <p:sldId id="267" r:id="rId10"/>
    <p:sldId id="268" r:id="rId11"/>
    <p:sldId id="27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a:t>Click to edit Master subtitle style</a:t>
            </a:r>
            <a:endParaRPr lang="en-US" dirty="0"/>
          </a:p>
        </p:txBody>
      </p:sp>
      <p:sp>
        <p:nvSpPr>
          <p:cNvPr id="7" name="Date Placeholder 6"/>
          <p:cNvSpPr>
            <a:spLocks noGrp="1"/>
          </p:cNvSpPr>
          <p:nvPr>
            <p:ph type="dt" sz="half" idx="10"/>
          </p:nvPr>
        </p:nvSpPr>
        <p:spPr/>
        <p:txBody>
          <a:bodyPr/>
          <a:lstStyle/>
          <a:p>
            <a:fld id="{C8630A1E-41E4-4FD4-8F26-C7759CF86AB1}" type="datetimeFigureOut">
              <a:rPr lang="en-IN" smtClean="0"/>
              <a:t>07-07-2020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219431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630A1E-41E4-4FD4-8F26-C7759CF86AB1}"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2547977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630A1E-41E4-4FD4-8F26-C7759CF86AB1}"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3864212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630A1E-41E4-4FD4-8F26-C7759CF86AB1}"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4EDB032-082B-4C77-B5DA-A8647B0D459E}" type="slidenum">
              <a:rPr lang="en-IN" smtClean="0"/>
              <a:t>‹#›</a:t>
            </a:fld>
            <a:endParaRPr lang="en-IN"/>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80948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630A1E-41E4-4FD4-8F26-C7759CF86AB1}"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1068957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630A1E-41E4-4FD4-8F26-C7759CF86AB1}" type="datetimeFigureOut">
              <a:rPr lang="en-IN" smtClean="0"/>
              <a:t>07-07-2020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3746458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630A1E-41E4-4FD4-8F26-C7759CF86AB1}" type="datetimeFigureOut">
              <a:rPr lang="en-IN" smtClean="0"/>
              <a:t>07-07-2020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1265966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630A1E-41E4-4FD4-8F26-C7759CF86AB1}" type="datetimeFigureOut">
              <a:rPr lang="en-IN" smtClean="0"/>
              <a:t>07-07-2020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2389877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630A1E-41E4-4FD4-8F26-C7759CF86AB1}" type="datetimeFigureOut">
              <a:rPr lang="en-IN" smtClean="0"/>
              <a:t>07-07-2020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40020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630A1E-41E4-4FD4-8F26-C7759CF86AB1}" type="datetimeFigureOut">
              <a:rPr lang="en-IN" smtClean="0"/>
              <a:t>07-07-2020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389682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630A1E-41E4-4FD4-8F26-C7759CF86AB1}" type="datetimeFigureOut">
              <a:rPr lang="en-IN" smtClean="0"/>
              <a:t>07-07-2020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2065385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630A1E-41E4-4FD4-8F26-C7759CF86AB1}"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3478704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630A1E-41E4-4FD4-8F26-C7759CF86AB1}" type="datetimeFigureOut">
              <a:rPr lang="en-IN" smtClean="0"/>
              <a:t>07-07-2020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345159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630A1E-41E4-4FD4-8F26-C7759CF86AB1}" type="datetimeFigureOut">
              <a:rPr lang="en-IN" smtClean="0"/>
              <a:t>07-07-2020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747365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30A1E-41E4-4FD4-8F26-C7759CF86AB1}" type="datetimeFigureOut">
              <a:rPr lang="en-IN" smtClean="0"/>
              <a:t>07-07-2020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101477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630A1E-41E4-4FD4-8F26-C7759CF86AB1}"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1520605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630A1E-41E4-4FD4-8F26-C7759CF86AB1}" type="datetimeFigureOut">
              <a:rPr lang="en-IN" smtClean="0"/>
              <a:t>07-07-2020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4EDB032-082B-4C77-B5DA-A8647B0D459E}" type="slidenum">
              <a:rPr lang="en-IN" smtClean="0"/>
              <a:t>‹#›</a:t>
            </a:fld>
            <a:endParaRPr lang="en-IN"/>
          </a:p>
        </p:txBody>
      </p:sp>
    </p:spTree>
    <p:extLst>
      <p:ext uri="{BB962C8B-B14F-4D97-AF65-F5344CB8AC3E}">
        <p14:creationId xmlns:p14="http://schemas.microsoft.com/office/powerpoint/2010/main" val="424520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8630A1E-41E4-4FD4-8F26-C7759CF86AB1}" type="datetimeFigureOut">
              <a:rPr lang="en-IN" smtClean="0"/>
              <a:t>07-07-2020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4EDB032-082B-4C77-B5DA-A8647B0D459E}" type="slidenum">
              <a:rPr lang="en-IN" smtClean="0"/>
              <a:t>‹#›</a:t>
            </a:fld>
            <a:endParaRPr lang="en-IN"/>
          </a:p>
        </p:txBody>
      </p:sp>
    </p:spTree>
    <p:extLst>
      <p:ext uri="{BB962C8B-B14F-4D97-AF65-F5344CB8AC3E}">
        <p14:creationId xmlns:p14="http://schemas.microsoft.com/office/powerpoint/2010/main" val="224723569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jpe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2.mp3"/><Relationship Id="rId4" Type="http://schemas.microsoft.com/office/2007/relationships/media" Target="../media/media2.mp3"/></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video" Target="../media/media11.mp4"/><Relationship Id="rId7" Type="http://schemas.openxmlformats.org/officeDocument/2006/relationships/image" Target="../media/image19.jpeg"/><Relationship Id="rId2" Type="http://schemas.microsoft.com/office/2007/relationships/media" Target="../media/media11.mp4"/><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audio" Target="../media/media12.mp3"/><Relationship Id="rId10" Type="http://schemas.openxmlformats.org/officeDocument/2006/relationships/image" Target="../media/image3.png"/><Relationship Id="rId4" Type="http://schemas.microsoft.com/office/2007/relationships/media" Target="../media/media12.mp3"/><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3.png"/><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6.gif"/><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gi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3.png"/><Relationship Id="rId2" Type="http://schemas.microsoft.com/office/2007/relationships/media" Target="../media/media5.mp3"/><Relationship Id="rId1" Type="http://schemas.openxmlformats.org/officeDocument/2006/relationships/tags" Target="../tags/tag4.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6.mp3"/><Relationship Id="rId2" Type="http://schemas.microsoft.com/office/2007/relationships/media" Target="../media/media6.mp3"/><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media7.mp3"/><Relationship Id="rId7" Type="http://schemas.openxmlformats.org/officeDocument/2006/relationships/image" Target="../media/image3.png"/><Relationship Id="rId2" Type="http://schemas.microsoft.com/office/2007/relationships/media" Target="../media/media7.mp3"/><Relationship Id="rId1" Type="http://schemas.openxmlformats.org/officeDocument/2006/relationships/tags" Target="../tags/tag6.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media8.mp3"/><Relationship Id="rId7" Type="http://schemas.openxmlformats.org/officeDocument/2006/relationships/image" Target="../media/image3.png"/><Relationship Id="rId2" Type="http://schemas.microsoft.com/office/2007/relationships/media" Target="../media/media8.mp3"/><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17.gif"/><Relationship Id="rId2" Type="http://schemas.microsoft.com/office/2007/relationships/media" Target="../media/media9.mp3"/><Relationship Id="rId1" Type="http://schemas.openxmlformats.org/officeDocument/2006/relationships/tags" Target="../tags/tag8.xml"/><Relationship Id="rId6" Type="http://schemas.openxmlformats.org/officeDocument/2006/relationships/image" Target="../media/image16.gif"/><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10.mp3"/><Relationship Id="rId2" Type="http://schemas.microsoft.com/office/2007/relationships/media" Target="../media/media10.mp3"/><Relationship Id="rId1" Type="http://schemas.openxmlformats.org/officeDocument/2006/relationships/tags" Target="../tags/tag9.xml"/><Relationship Id="rId6" Type="http://schemas.openxmlformats.org/officeDocument/2006/relationships/image" Target="../media/image18.gif"/><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DB04C-6EC2-4810-A42B-117AF637AC11}"/>
              </a:ext>
            </a:extLst>
          </p:cNvPr>
          <p:cNvSpPr>
            <a:spLocks noGrp="1"/>
          </p:cNvSpPr>
          <p:nvPr>
            <p:ph type="title"/>
          </p:nvPr>
        </p:nvSpPr>
        <p:spPr>
          <a:xfrm>
            <a:off x="335360" y="173931"/>
            <a:ext cx="5040560" cy="1651694"/>
          </a:xfrm>
          <a:ln w="28575">
            <a:noFill/>
          </a:ln>
        </p:spPr>
        <p:txBody>
          <a:bodyPr>
            <a:normAutofit/>
          </a:bodyPr>
          <a:lstStyle/>
          <a:p>
            <a:pPr algn="ctr"/>
            <a:r>
              <a:rPr lang="en-IN" sz="8800" b="1" dirty="0">
                <a:latin typeface="Jokerman" panose="04090605060D06020702" pitchFamily="82" charset="0"/>
              </a:rPr>
              <a:t>JOINTS</a:t>
            </a:r>
          </a:p>
        </p:txBody>
      </p:sp>
      <p:sp>
        <p:nvSpPr>
          <p:cNvPr id="3" name="Content Placeholder 2">
            <a:extLst>
              <a:ext uri="{FF2B5EF4-FFF2-40B4-BE49-F238E27FC236}">
                <a16:creationId xmlns:a16="http://schemas.microsoft.com/office/drawing/2014/main" id="{F95B7C31-5970-4993-B47F-89BEE8636DBD}"/>
              </a:ext>
            </a:extLst>
          </p:cNvPr>
          <p:cNvSpPr>
            <a:spLocks noGrp="1"/>
          </p:cNvSpPr>
          <p:nvPr>
            <p:ph idx="1"/>
          </p:nvPr>
        </p:nvSpPr>
        <p:spPr>
          <a:xfrm>
            <a:off x="335360" y="1825625"/>
            <a:ext cx="5400600" cy="4858445"/>
          </a:xfrm>
        </p:spPr>
        <p:txBody>
          <a:bodyPr anchor="ctr">
            <a:normAutofit fontScale="92500"/>
          </a:bodyPr>
          <a:lstStyle/>
          <a:p>
            <a:pPr>
              <a:lnSpc>
                <a:spcPct val="160000"/>
              </a:lnSpc>
              <a:buFont typeface="Wingdings" panose="05000000000000000000" pitchFamily="2" charset="2"/>
              <a:buChar char="§"/>
            </a:pPr>
            <a:r>
              <a:rPr lang="en-IN" dirty="0">
                <a:latin typeface="Franklin Gothic Demi" panose="020B0703020102020204" pitchFamily="34" charset="0"/>
              </a:rPr>
              <a:t>A point where two bones meet is called a joint.</a:t>
            </a:r>
          </a:p>
          <a:p>
            <a:pPr>
              <a:lnSpc>
                <a:spcPct val="160000"/>
              </a:lnSpc>
              <a:buFont typeface="Wingdings" panose="05000000000000000000" pitchFamily="2" charset="2"/>
              <a:buChar char="§"/>
            </a:pPr>
            <a:r>
              <a:rPr lang="en-IN" dirty="0">
                <a:latin typeface="Franklin Gothic Demi" panose="020B0703020102020204" pitchFamily="34" charset="0"/>
              </a:rPr>
              <a:t>Ligaments are strong tissues which connect bone to bone and give support to the joints.</a:t>
            </a:r>
          </a:p>
          <a:p>
            <a:pPr>
              <a:lnSpc>
                <a:spcPct val="160000"/>
              </a:lnSpc>
              <a:buFont typeface="Wingdings" panose="05000000000000000000" pitchFamily="2" charset="2"/>
              <a:buChar char="§"/>
            </a:pPr>
            <a:r>
              <a:rPr lang="en-IN" dirty="0">
                <a:latin typeface="Franklin Gothic Demi" panose="020B0703020102020204" pitchFamily="34" charset="0"/>
              </a:rPr>
              <a:t>Tendons are fibrous tissues which connect muscles to bones.</a:t>
            </a:r>
            <a:endParaRPr lang="en-IN" dirty="0"/>
          </a:p>
        </p:txBody>
      </p:sp>
      <p:pic>
        <p:nvPicPr>
          <p:cNvPr id="6" name="Picture 5">
            <a:extLst>
              <a:ext uri="{FF2B5EF4-FFF2-40B4-BE49-F238E27FC236}">
                <a16:creationId xmlns:a16="http://schemas.microsoft.com/office/drawing/2014/main" id="{F64BC217-025F-4AE8-B1BA-4B7E5DEBA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968" y="173930"/>
            <a:ext cx="6264696" cy="6510140"/>
          </a:xfrm>
          <a:prstGeom prst="rect">
            <a:avLst/>
          </a:prstGeom>
        </p:spPr>
      </p:pic>
      <p:pic>
        <p:nvPicPr>
          <p:cNvPr id="9" name="Slide 9">
            <a:hlinkClick r:id="" action="ppaction://media"/>
            <a:extLst>
              <a:ext uri="{FF2B5EF4-FFF2-40B4-BE49-F238E27FC236}">
                <a16:creationId xmlns:a16="http://schemas.microsoft.com/office/drawing/2014/main" id="{DB261064-CF02-4E66-97CD-C3076462386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92800" y="3225800"/>
            <a:ext cx="406400" cy="406400"/>
          </a:xfrm>
          <a:prstGeom prst="rect">
            <a:avLst/>
          </a:prstGeom>
        </p:spPr>
      </p:pic>
      <p:pic>
        <p:nvPicPr>
          <p:cNvPr id="4" name="science-bk reduced and compressed">
            <a:hlinkClick r:id="" action="ppaction://media"/>
            <a:extLst>
              <a:ext uri="{FF2B5EF4-FFF2-40B4-BE49-F238E27FC236}">
                <a16:creationId xmlns:a16="http://schemas.microsoft.com/office/drawing/2014/main" id="{1F4F268C-B245-4403-8B86-F482018E2DAF}"/>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92088" y="3570288"/>
            <a:ext cx="406400" cy="406400"/>
          </a:xfrm>
          <a:prstGeom prst="rect">
            <a:avLst/>
          </a:prstGeom>
        </p:spPr>
      </p:pic>
    </p:spTree>
    <p:custDataLst>
      <p:tags r:id="rId1"/>
    </p:custDataLst>
    <p:extLst>
      <p:ext uri="{BB962C8B-B14F-4D97-AF65-F5344CB8AC3E}">
        <p14:creationId xmlns:p14="http://schemas.microsoft.com/office/powerpoint/2010/main" val="1702934773"/>
      </p:ext>
    </p:extLst>
  </p:cSld>
  <p:clrMapOvr>
    <a:masterClrMapping/>
  </p:clrMapOvr>
  <mc:AlternateContent xmlns:mc="http://schemas.openxmlformats.org/markup-compatibility/2006" xmlns:p14="http://schemas.microsoft.com/office/powerpoint/2010/main">
    <mc:Choice Requires="p14">
      <p:transition spd="slow" p14:dur="2000" advTm="18428"/>
    </mc:Choice>
    <mc:Fallback xmlns="">
      <p:transition spd="slow" advTm="18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214"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0"/>
                                        <p:tgtEl>
                                          <p:spTgt spid="3">
                                            <p:txEl>
                                              <p:pRg st="1" end="1"/>
                                            </p:txEl>
                                          </p:spTgt>
                                        </p:tgtEl>
                                      </p:cBhvr>
                                    </p:animEffect>
                                    <p:anim calcmode="lin" valueType="num">
                                      <p:cBhvr>
                                        <p:cTn id="3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1000"/>
                                        <p:tgtEl>
                                          <p:spTgt spid="3">
                                            <p:txEl>
                                              <p:pRg st="2" end="2"/>
                                            </p:txEl>
                                          </p:spTgt>
                                        </p:tgtEl>
                                      </p:cBhvr>
                                    </p:animEffect>
                                    <p:anim calcmode="lin" valueType="num">
                                      <p:cBhvr>
                                        <p:cTn id="4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4" fill="hold" display="0">
                  <p:stCondLst>
                    <p:cond delay="indefinite"/>
                  </p:stCondLst>
                  <p:endCondLst>
                    <p:cond evt="onStopAudio" delay="0">
                      <p:tgtEl>
                        <p:sldTgt/>
                      </p:tgtEl>
                    </p:cond>
                  </p:endCondLst>
                </p:cTn>
                <p:tgtEl>
                  <p:spTgt spid="9"/>
                </p:tgtEl>
              </p:cMediaNode>
            </p:audio>
            <p:audio>
              <p:cMediaNode vol="80000" numSld="999" showWhenStopped="0">
                <p:cTn id="45" repeatCount="indefinite" fill="remove"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CDB4-CF30-403A-88E2-374135B40ACB}"/>
              </a:ext>
            </a:extLst>
          </p:cNvPr>
          <p:cNvSpPr>
            <a:spLocks noGrp="1"/>
          </p:cNvSpPr>
          <p:nvPr>
            <p:ph type="title"/>
          </p:nvPr>
        </p:nvSpPr>
        <p:spPr>
          <a:xfrm>
            <a:off x="3096037" y="113019"/>
            <a:ext cx="6696744" cy="847195"/>
          </a:xfrm>
        </p:spPr>
        <p:txBody>
          <a:bodyPr/>
          <a:lstStyle/>
          <a:p>
            <a:pPr algn="ctr"/>
            <a:r>
              <a:rPr lang="en-IN" dirty="0">
                <a:latin typeface="Lucida Bright" panose="02040602050505020304" pitchFamily="18" charset="0"/>
              </a:rPr>
              <a:t>PARTS OF A BRAIN</a:t>
            </a:r>
          </a:p>
        </p:txBody>
      </p:sp>
      <p:pic>
        <p:nvPicPr>
          <p:cNvPr id="5" name="Picture 4">
            <a:extLst>
              <a:ext uri="{FF2B5EF4-FFF2-40B4-BE49-F238E27FC236}">
                <a16:creationId xmlns:a16="http://schemas.microsoft.com/office/drawing/2014/main" id="{902F0E09-1C3F-4225-9640-C0B3A1B818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82" y="921738"/>
            <a:ext cx="2347442" cy="2049016"/>
          </a:xfrm>
          <a:prstGeom prst="rect">
            <a:avLst/>
          </a:prstGeom>
        </p:spPr>
      </p:pic>
      <p:pic>
        <p:nvPicPr>
          <p:cNvPr id="7" name="Picture 6">
            <a:extLst>
              <a:ext uri="{FF2B5EF4-FFF2-40B4-BE49-F238E27FC236}">
                <a16:creationId xmlns:a16="http://schemas.microsoft.com/office/drawing/2014/main" id="{525E1153-F5C8-4437-ADC2-2F1124C152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84" y="4744080"/>
            <a:ext cx="2364558" cy="2031421"/>
          </a:xfrm>
          <a:prstGeom prst="rect">
            <a:avLst/>
          </a:prstGeom>
        </p:spPr>
      </p:pic>
      <p:pic>
        <p:nvPicPr>
          <p:cNvPr id="8" name="WhatsApp Video 2020-07-04 at 1.16.39 PM">
            <a:hlinkClick r:id="" action="ppaction://media"/>
            <a:extLst>
              <a:ext uri="{FF2B5EF4-FFF2-40B4-BE49-F238E27FC236}">
                <a16:creationId xmlns:a16="http://schemas.microsoft.com/office/drawing/2014/main" id="{2711ABFF-4859-47DF-BE40-E56D6A7FB5DA}"/>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0882" y="3032612"/>
            <a:ext cx="2347442" cy="1590358"/>
          </a:xfrm>
          <a:prstGeom prst="rect">
            <a:avLst/>
          </a:prstGeom>
        </p:spPr>
      </p:pic>
      <p:grpSp>
        <p:nvGrpSpPr>
          <p:cNvPr id="36" name="Group 35">
            <a:extLst>
              <a:ext uri="{FF2B5EF4-FFF2-40B4-BE49-F238E27FC236}">
                <a16:creationId xmlns:a16="http://schemas.microsoft.com/office/drawing/2014/main" id="{F2329A18-DA48-4E45-AE96-780C905F4B0C}"/>
              </a:ext>
            </a:extLst>
          </p:cNvPr>
          <p:cNvGrpSpPr/>
          <p:nvPr/>
        </p:nvGrpSpPr>
        <p:grpSpPr>
          <a:xfrm>
            <a:off x="2567608" y="933329"/>
            <a:ext cx="9533510" cy="2010953"/>
            <a:chOff x="2567608" y="933329"/>
            <a:chExt cx="9533510" cy="2010953"/>
          </a:xfrm>
        </p:grpSpPr>
        <p:sp>
          <p:nvSpPr>
            <p:cNvPr id="33" name="Rectangle 32">
              <a:extLst>
                <a:ext uri="{FF2B5EF4-FFF2-40B4-BE49-F238E27FC236}">
                  <a16:creationId xmlns:a16="http://schemas.microsoft.com/office/drawing/2014/main" id="{08853949-8B95-4B3B-B184-D4B7C189B6D4}"/>
                </a:ext>
              </a:extLst>
            </p:cNvPr>
            <p:cNvSpPr/>
            <p:nvPr/>
          </p:nvSpPr>
          <p:spPr>
            <a:xfrm>
              <a:off x="2567608" y="933329"/>
              <a:ext cx="9533510" cy="2010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27">
              <a:extLst>
                <a:ext uri="{FF2B5EF4-FFF2-40B4-BE49-F238E27FC236}">
                  <a16:creationId xmlns:a16="http://schemas.microsoft.com/office/drawing/2014/main" id="{69E209C5-4803-41AD-AD34-66FFF6BBA1C6}"/>
                </a:ext>
              </a:extLst>
            </p:cNvPr>
            <p:cNvSpPr txBox="1"/>
            <p:nvPr/>
          </p:nvSpPr>
          <p:spPr>
            <a:xfrm>
              <a:off x="2756772" y="1302719"/>
              <a:ext cx="9155181" cy="1200329"/>
            </a:xfrm>
            <a:prstGeom prst="rect">
              <a:avLst/>
            </a:prstGeom>
            <a:noFill/>
          </p:spPr>
          <p:txBody>
            <a:bodyPr wrap="square" rtlCol="0">
              <a:spAutoFit/>
            </a:bodyPr>
            <a:lstStyle/>
            <a:p>
              <a:pPr marL="514350" indent="-514350">
                <a:buAutoNum type="arabicPeriod"/>
              </a:pPr>
              <a:r>
                <a:rPr lang="en-IN" sz="2400" dirty="0">
                  <a:solidFill>
                    <a:schemeClr val="bg1"/>
                  </a:solidFill>
                  <a:latin typeface="Franklin Gothic Demi" panose="020B0703020102020204" pitchFamily="34" charset="0"/>
                </a:rPr>
                <a:t>Cerebrum: It is the largest part of the brain and has deep folds.</a:t>
              </a:r>
            </a:p>
            <a:p>
              <a:pPr marL="0" indent="0">
                <a:buNone/>
              </a:pPr>
              <a:r>
                <a:rPr lang="en-IN" sz="2400" dirty="0">
                  <a:solidFill>
                    <a:schemeClr val="bg1"/>
                  </a:solidFill>
                  <a:latin typeface="Franklin Gothic Demi" panose="020B0703020102020204" pitchFamily="34" charset="0"/>
                </a:rPr>
                <a:t>Function: It is the centre of our intelligence. It controls our memory, thinking and reasoning.</a:t>
              </a:r>
              <a:endParaRPr lang="en-IN" sz="2400" dirty="0"/>
            </a:p>
          </p:txBody>
        </p:sp>
      </p:grpSp>
      <p:grpSp>
        <p:nvGrpSpPr>
          <p:cNvPr id="37" name="Group 36">
            <a:extLst>
              <a:ext uri="{FF2B5EF4-FFF2-40B4-BE49-F238E27FC236}">
                <a16:creationId xmlns:a16="http://schemas.microsoft.com/office/drawing/2014/main" id="{DCE8065A-AD79-4256-A028-044953DF23CF}"/>
              </a:ext>
            </a:extLst>
          </p:cNvPr>
          <p:cNvGrpSpPr/>
          <p:nvPr/>
        </p:nvGrpSpPr>
        <p:grpSpPr>
          <a:xfrm>
            <a:off x="2567608" y="3025068"/>
            <a:ext cx="9533510" cy="1590358"/>
            <a:chOff x="2567608" y="3025068"/>
            <a:chExt cx="9533510" cy="1590358"/>
          </a:xfrm>
        </p:grpSpPr>
        <p:sp>
          <p:nvSpPr>
            <p:cNvPr id="34" name="Rectangle 33">
              <a:extLst>
                <a:ext uri="{FF2B5EF4-FFF2-40B4-BE49-F238E27FC236}">
                  <a16:creationId xmlns:a16="http://schemas.microsoft.com/office/drawing/2014/main" id="{C55DDFF4-3E6A-47CD-A2F3-EA7174E05E94}"/>
                </a:ext>
              </a:extLst>
            </p:cNvPr>
            <p:cNvSpPr/>
            <p:nvPr/>
          </p:nvSpPr>
          <p:spPr>
            <a:xfrm>
              <a:off x="2567608" y="3025068"/>
              <a:ext cx="9533510" cy="1590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TextBox 28">
              <a:extLst>
                <a:ext uri="{FF2B5EF4-FFF2-40B4-BE49-F238E27FC236}">
                  <a16:creationId xmlns:a16="http://schemas.microsoft.com/office/drawing/2014/main" id="{EAB404CE-C945-4D54-AFFA-34A9DE6DDC1A}"/>
                </a:ext>
              </a:extLst>
            </p:cNvPr>
            <p:cNvSpPr txBox="1"/>
            <p:nvPr/>
          </p:nvSpPr>
          <p:spPr>
            <a:xfrm>
              <a:off x="2686756" y="3256723"/>
              <a:ext cx="9295214" cy="1200329"/>
            </a:xfrm>
            <a:prstGeom prst="rect">
              <a:avLst/>
            </a:prstGeom>
            <a:noFill/>
          </p:spPr>
          <p:txBody>
            <a:bodyPr wrap="square" rtlCol="0">
              <a:spAutoFit/>
            </a:bodyPr>
            <a:lstStyle/>
            <a:p>
              <a:pPr marL="0" indent="0">
                <a:buNone/>
              </a:pPr>
              <a:r>
                <a:rPr lang="en-IN" sz="2400" dirty="0">
                  <a:solidFill>
                    <a:schemeClr val="bg1"/>
                  </a:solidFill>
                  <a:latin typeface="Franklin Gothic Demi" panose="020B0703020102020204" pitchFamily="34" charset="0"/>
                </a:rPr>
                <a:t>2. Cerebellum: It is located under the cerebrum.</a:t>
              </a:r>
            </a:p>
            <a:p>
              <a:pPr marL="0" indent="0">
                <a:buNone/>
              </a:pPr>
              <a:r>
                <a:rPr lang="en-IN" sz="2400" dirty="0">
                  <a:solidFill>
                    <a:schemeClr val="bg1"/>
                  </a:solidFill>
                  <a:latin typeface="Franklin Gothic Demi" panose="020B0703020102020204" pitchFamily="34" charset="0"/>
                </a:rPr>
                <a:t>Function: It maintains posture, balance and coordinates muscle movement.</a:t>
              </a:r>
            </a:p>
          </p:txBody>
        </p:sp>
      </p:grpSp>
      <p:grpSp>
        <p:nvGrpSpPr>
          <p:cNvPr id="38" name="Group 37">
            <a:extLst>
              <a:ext uri="{FF2B5EF4-FFF2-40B4-BE49-F238E27FC236}">
                <a16:creationId xmlns:a16="http://schemas.microsoft.com/office/drawing/2014/main" id="{35E39294-55D7-429C-ADAC-E39BBD734F07}"/>
              </a:ext>
            </a:extLst>
          </p:cNvPr>
          <p:cNvGrpSpPr/>
          <p:nvPr/>
        </p:nvGrpSpPr>
        <p:grpSpPr>
          <a:xfrm>
            <a:off x="2567607" y="4745599"/>
            <a:ext cx="9533510" cy="2040474"/>
            <a:chOff x="2567607" y="4745599"/>
            <a:chExt cx="9533510" cy="2040474"/>
          </a:xfrm>
        </p:grpSpPr>
        <p:sp>
          <p:nvSpPr>
            <p:cNvPr id="35" name="Rectangle 34">
              <a:extLst>
                <a:ext uri="{FF2B5EF4-FFF2-40B4-BE49-F238E27FC236}">
                  <a16:creationId xmlns:a16="http://schemas.microsoft.com/office/drawing/2014/main" id="{FCA993EC-DE85-4197-A0F7-84B16D29153F}"/>
                </a:ext>
              </a:extLst>
            </p:cNvPr>
            <p:cNvSpPr/>
            <p:nvPr/>
          </p:nvSpPr>
          <p:spPr>
            <a:xfrm>
              <a:off x="2567607" y="4745599"/>
              <a:ext cx="9533510" cy="201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TextBox 29">
              <a:extLst>
                <a:ext uri="{FF2B5EF4-FFF2-40B4-BE49-F238E27FC236}">
                  <a16:creationId xmlns:a16="http://schemas.microsoft.com/office/drawing/2014/main" id="{F8ADD690-98E8-4955-8562-A8E94128B3C8}"/>
                </a:ext>
              </a:extLst>
            </p:cNvPr>
            <p:cNvSpPr txBox="1"/>
            <p:nvPr/>
          </p:nvSpPr>
          <p:spPr>
            <a:xfrm>
              <a:off x="2651255" y="4847081"/>
              <a:ext cx="9254049" cy="1938992"/>
            </a:xfrm>
            <a:prstGeom prst="rect">
              <a:avLst/>
            </a:prstGeom>
            <a:noFill/>
          </p:spPr>
          <p:txBody>
            <a:bodyPr wrap="square" rtlCol="0">
              <a:spAutoFit/>
            </a:bodyPr>
            <a:lstStyle/>
            <a:p>
              <a:pPr marL="0" indent="0">
                <a:buNone/>
              </a:pPr>
              <a:r>
                <a:rPr lang="en-IN" sz="2400" dirty="0">
                  <a:solidFill>
                    <a:schemeClr val="bg1"/>
                  </a:solidFill>
                  <a:latin typeface="Franklin Gothic Demi" panose="020B0703020102020204" pitchFamily="34" charset="0"/>
                </a:rPr>
                <a:t>3. Medulla Oblongata: It is a long stem like structure which makes up part of the brainstem. It remains active when we are asleep.</a:t>
              </a:r>
            </a:p>
            <a:p>
              <a:pPr marL="0" indent="0">
                <a:buNone/>
              </a:pPr>
              <a:r>
                <a:rPr lang="en-IN" sz="2400" dirty="0">
                  <a:solidFill>
                    <a:schemeClr val="bg1"/>
                  </a:solidFill>
                  <a:latin typeface="Franklin Gothic Demi" panose="020B0703020102020204" pitchFamily="34" charset="0"/>
                </a:rPr>
                <a:t>Function: It controls the involuntary actions like the movement of the lungs, heart etc. Injury to medulla oblongata can even cause death.</a:t>
              </a:r>
            </a:p>
          </p:txBody>
        </p:sp>
      </p:grpSp>
      <p:pic>
        <p:nvPicPr>
          <p:cNvPr id="4" name="Slide 18">
            <a:hlinkClick r:id="" action="ppaction://media"/>
            <a:extLst>
              <a:ext uri="{FF2B5EF4-FFF2-40B4-BE49-F238E27FC236}">
                <a16:creationId xmlns:a16="http://schemas.microsoft.com/office/drawing/2014/main" id="{B2875AD3-82F9-4BDB-AFEC-3A62C88CA1D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1402977507"/>
      </p:ext>
    </p:extLst>
  </p:cSld>
  <p:clrMapOvr>
    <a:masterClrMapping/>
  </p:clrMapOvr>
  <mc:AlternateContent xmlns:mc="http://schemas.openxmlformats.org/markup-compatibility/2006" xmlns:p14="http://schemas.microsoft.com/office/powerpoint/2010/main">
    <mc:Choice Requires="p14">
      <p:transition spd="slow" p14:dur="2000" advTm="53739"/>
    </mc:Choice>
    <mc:Fallback xmlns="">
      <p:transition spd="slow" advTm="53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8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1500" fill="hold"/>
                                        <p:tgtEl>
                                          <p:spTgt spid="36"/>
                                        </p:tgtEl>
                                        <p:attrNameLst>
                                          <p:attrName>ppt_x</p:attrName>
                                        </p:attrNameLst>
                                      </p:cBhvr>
                                      <p:tavLst>
                                        <p:tav tm="0">
                                          <p:val>
                                            <p:strVal val="1+#ppt_w/2"/>
                                          </p:val>
                                        </p:tav>
                                        <p:tav tm="100000">
                                          <p:val>
                                            <p:strVal val="#ppt_x"/>
                                          </p:val>
                                        </p:tav>
                                      </p:tavLst>
                                    </p:anim>
                                    <p:anim calcmode="lin" valueType="num">
                                      <p:cBhvr additive="base">
                                        <p:cTn id="19" dur="1500" fill="hold"/>
                                        <p:tgtEl>
                                          <p:spTgt spid="36"/>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500" fill="hold"/>
                                        <p:tgtEl>
                                          <p:spTgt spid="5"/>
                                        </p:tgtEl>
                                        <p:attrNameLst>
                                          <p:attrName>ppt_w</p:attrName>
                                        </p:attrNameLst>
                                      </p:cBhvr>
                                      <p:tavLst>
                                        <p:tav tm="0">
                                          <p:val>
                                            <p:fltVal val="0"/>
                                          </p:val>
                                        </p:tav>
                                        <p:tav tm="100000">
                                          <p:val>
                                            <p:strVal val="#ppt_w"/>
                                          </p:val>
                                        </p:tav>
                                      </p:tavLst>
                                    </p:anim>
                                    <p:anim calcmode="lin" valueType="num">
                                      <p:cBhvr>
                                        <p:cTn id="23" dur="1500" fill="hold"/>
                                        <p:tgtEl>
                                          <p:spTgt spid="5"/>
                                        </p:tgtEl>
                                        <p:attrNameLst>
                                          <p:attrName>ppt_h</p:attrName>
                                        </p:attrNameLst>
                                      </p:cBhvr>
                                      <p:tavLst>
                                        <p:tav tm="0">
                                          <p:val>
                                            <p:fltVal val="0"/>
                                          </p:val>
                                        </p:tav>
                                        <p:tav tm="100000">
                                          <p:val>
                                            <p:strVal val="#ppt_h"/>
                                          </p:val>
                                        </p:tav>
                                      </p:tavLst>
                                    </p:anim>
                                    <p:animEffect transition="in" filter="fade">
                                      <p:cBhvr>
                                        <p:cTn id="24" dur="1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1500" fill="hold"/>
                                        <p:tgtEl>
                                          <p:spTgt spid="37"/>
                                        </p:tgtEl>
                                        <p:attrNameLst>
                                          <p:attrName>ppt_x</p:attrName>
                                        </p:attrNameLst>
                                      </p:cBhvr>
                                      <p:tavLst>
                                        <p:tav tm="0">
                                          <p:val>
                                            <p:strVal val="1+#ppt_w/2"/>
                                          </p:val>
                                        </p:tav>
                                        <p:tav tm="100000">
                                          <p:val>
                                            <p:strVal val="#ppt_x"/>
                                          </p:val>
                                        </p:tav>
                                      </p:tavLst>
                                    </p:anim>
                                    <p:anim calcmode="lin" valueType="num">
                                      <p:cBhvr additive="base">
                                        <p:cTn id="30" dur="1500" fill="hold"/>
                                        <p:tgtEl>
                                          <p:spTgt spid="37"/>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500" fill="hold"/>
                                        <p:tgtEl>
                                          <p:spTgt spid="8"/>
                                        </p:tgtEl>
                                        <p:attrNameLst>
                                          <p:attrName>ppt_w</p:attrName>
                                        </p:attrNameLst>
                                      </p:cBhvr>
                                      <p:tavLst>
                                        <p:tav tm="0">
                                          <p:val>
                                            <p:fltVal val="0"/>
                                          </p:val>
                                        </p:tav>
                                        <p:tav tm="100000">
                                          <p:val>
                                            <p:strVal val="#ppt_w"/>
                                          </p:val>
                                        </p:tav>
                                      </p:tavLst>
                                    </p:anim>
                                    <p:anim calcmode="lin" valueType="num">
                                      <p:cBhvr>
                                        <p:cTn id="34" dur="1500" fill="hold"/>
                                        <p:tgtEl>
                                          <p:spTgt spid="8"/>
                                        </p:tgtEl>
                                        <p:attrNameLst>
                                          <p:attrName>ppt_h</p:attrName>
                                        </p:attrNameLst>
                                      </p:cBhvr>
                                      <p:tavLst>
                                        <p:tav tm="0">
                                          <p:val>
                                            <p:fltVal val="0"/>
                                          </p:val>
                                        </p:tav>
                                        <p:tav tm="100000">
                                          <p:val>
                                            <p:strVal val="#ppt_h"/>
                                          </p:val>
                                        </p:tav>
                                      </p:tavLst>
                                    </p:anim>
                                    <p:animEffect transition="in" filter="fade">
                                      <p:cBhvr>
                                        <p:cTn id="35" dur="1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1500" fill="hold"/>
                                        <p:tgtEl>
                                          <p:spTgt spid="38"/>
                                        </p:tgtEl>
                                        <p:attrNameLst>
                                          <p:attrName>ppt_x</p:attrName>
                                        </p:attrNameLst>
                                      </p:cBhvr>
                                      <p:tavLst>
                                        <p:tav tm="0">
                                          <p:val>
                                            <p:strVal val="1+#ppt_w/2"/>
                                          </p:val>
                                        </p:tav>
                                        <p:tav tm="100000">
                                          <p:val>
                                            <p:strVal val="#ppt_x"/>
                                          </p:val>
                                        </p:tav>
                                      </p:tavLst>
                                    </p:anim>
                                    <p:anim calcmode="lin" valueType="num">
                                      <p:cBhvr additive="base">
                                        <p:cTn id="41" dur="1500" fill="hold"/>
                                        <p:tgtEl>
                                          <p:spTgt spid="38"/>
                                        </p:tgtEl>
                                        <p:attrNameLst>
                                          <p:attrName>ppt_y</p:attrName>
                                        </p:attrNameLst>
                                      </p:cBhvr>
                                      <p:tavLst>
                                        <p:tav tm="0">
                                          <p:val>
                                            <p:strVal val="#ppt_y"/>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500" fill="hold"/>
                                        <p:tgtEl>
                                          <p:spTgt spid="7"/>
                                        </p:tgtEl>
                                        <p:attrNameLst>
                                          <p:attrName>ppt_w</p:attrName>
                                        </p:attrNameLst>
                                      </p:cBhvr>
                                      <p:tavLst>
                                        <p:tav tm="0">
                                          <p:val>
                                            <p:fltVal val="0"/>
                                          </p:val>
                                        </p:tav>
                                        <p:tav tm="100000">
                                          <p:val>
                                            <p:strVal val="#ppt_w"/>
                                          </p:val>
                                        </p:tav>
                                      </p:tavLst>
                                    </p:anim>
                                    <p:anim calcmode="lin" valueType="num">
                                      <p:cBhvr>
                                        <p:cTn id="45" dur="1500" fill="hold"/>
                                        <p:tgtEl>
                                          <p:spTgt spid="7"/>
                                        </p:tgtEl>
                                        <p:attrNameLst>
                                          <p:attrName>ppt_h</p:attrName>
                                        </p:attrNameLst>
                                      </p:cBhvr>
                                      <p:tavLst>
                                        <p:tav tm="0">
                                          <p:val>
                                            <p:fltVal val="0"/>
                                          </p:val>
                                        </p:tav>
                                        <p:tav tm="100000">
                                          <p:val>
                                            <p:strVal val="#ppt_h"/>
                                          </p:val>
                                        </p:tav>
                                      </p:tavLst>
                                    </p:anim>
                                    <p:animEffect transition="in" filter="fade">
                                      <p:cBhvr>
                                        <p:cTn id="46"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8"/>
                </p:tgtEl>
              </p:cMediaNode>
            </p:video>
            <p:audio>
              <p:cMediaNode vol="80000" showWhenStopped="0">
                <p:cTn id="4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650F6E-C974-4E7E-B126-660C587CC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7EA25-5192-4537-8CB4-AFDE93341425}"/>
              </a:ext>
            </a:extLst>
          </p:cNvPr>
          <p:cNvSpPr>
            <a:spLocks noGrp="1"/>
          </p:cNvSpPr>
          <p:nvPr>
            <p:ph type="title"/>
          </p:nvPr>
        </p:nvSpPr>
        <p:spPr>
          <a:xfrm>
            <a:off x="6447184" y="1309342"/>
            <a:ext cx="3720546" cy="3153328"/>
          </a:xfrm>
          <a:solidFill>
            <a:schemeClr val="bg1"/>
          </a:solidFill>
        </p:spPr>
        <p:txBody>
          <a:bodyPr>
            <a:noAutofit/>
          </a:bodyPr>
          <a:lstStyle/>
          <a:p>
            <a:pPr algn="ctr">
              <a:lnSpc>
                <a:spcPct val="150000"/>
              </a:lnSpc>
            </a:pPr>
            <a:r>
              <a:rPr lang="en-US" sz="4000" dirty="0">
                <a:solidFill>
                  <a:srgbClr val="00B0F0"/>
                </a:solidFill>
                <a:latin typeface="Arial Black" panose="020B0A04020102020204" pitchFamily="34" charset="0"/>
              </a:rPr>
              <a:t>THANK YOU STUDENTS!</a:t>
            </a:r>
            <a:endParaRPr lang="en-IN" sz="4000" dirty="0">
              <a:solidFill>
                <a:srgbClr val="00B0F0"/>
              </a:solidFill>
              <a:latin typeface="Arial Black" panose="020B0A04020102020204" pitchFamily="34" charset="0"/>
            </a:endParaRPr>
          </a:p>
        </p:txBody>
      </p:sp>
      <p:pic>
        <p:nvPicPr>
          <p:cNvPr id="3" name="Cc15">
            <a:hlinkClick r:id="" action="ppaction://media"/>
            <a:extLst>
              <a:ext uri="{FF2B5EF4-FFF2-40B4-BE49-F238E27FC236}">
                <a16:creationId xmlns:a16="http://schemas.microsoft.com/office/drawing/2014/main" id="{DB40014F-27F1-4D58-8B3A-86BFBC91CF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9700" y="5621338"/>
            <a:ext cx="406400" cy="406400"/>
          </a:xfrm>
          <a:prstGeom prst="rect">
            <a:avLst/>
          </a:prstGeom>
        </p:spPr>
      </p:pic>
    </p:spTree>
    <p:extLst>
      <p:ext uri="{BB962C8B-B14F-4D97-AF65-F5344CB8AC3E}">
        <p14:creationId xmlns:p14="http://schemas.microsoft.com/office/powerpoint/2010/main" val="217096280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601"/>
                            </p:stCondLst>
                            <p:childTnLst>
                              <p:par>
                                <p:cTn id="8" presetID="1" presetClass="mediacall" presetSubtype="0" fill="hold" nodeType="afterEffect">
                                  <p:stCondLst>
                                    <p:cond delay="0"/>
                                  </p:stCondLst>
                                  <p:childTnLst>
                                    <p:cmd type="call" cmd="playFrom(0.0)">
                                      <p:cBhvr>
                                        <p:cTn id="9" dur="3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5B11DDA-5656-4112-9B45-6BDA07707450}"/>
              </a:ext>
            </a:extLst>
          </p:cNvPr>
          <p:cNvSpPr/>
          <p:nvPr/>
        </p:nvSpPr>
        <p:spPr>
          <a:xfrm>
            <a:off x="6881951" y="1196752"/>
            <a:ext cx="5118707" cy="5542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TextBox 3">
            <a:extLst>
              <a:ext uri="{FF2B5EF4-FFF2-40B4-BE49-F238E27FC236}">
                <a16:creationId xmlns:a16="http://schemas.microsoft.com/office/drawing/2014/main" id="{9F8DAF11-E09F-4F0C-B350-87E6272BF6DB}"/>
              </a:ext>
            </a:extLst>
          </p:cNvPr>
          <p:cNvSpPr txBox="1"/>
          <p:nvPr/>
        </p:nvSpPr>
        <p:spPr>
          <a:xfrm>
            <a:off x="1919536" y="116632"/>
            <a:ext cx="7776864" cy="1107996"/>
          </a:xfrm>
          <a:prstGeom prst="rect">
            <a:avLst/>
          </a:prstGeom>
          <a:noFill/>
        </p:spPr>
        <p:txBody>
          <a:bodyPr wrap="square" rtlCol="0" anchor="ctr">
            <a:spAutoFit/>
          </a:bodyPr>
          <a:lstStyle/>
          <a:p>
            <a:pPr algn="ctr"/>
            <a:r>
              <a:rPr lang="en-IN" sz="6600" b="1" dirty="0">
                <a:latin typeface="Ink Free" panose="03080402000500000000" pitchFamily="66" charset="0"/>
              </a:rPr>
              <a:t> TYPES OF JOINTS</a:t>
            </a:r>
          </a:p>
        </p:txBody>
      </p:sp>
      <p:sp>
        <p:nvSpPr>
          <p:cNvPr id="14" name="Rectangle 13">
            <a:extLst>
              <a:ext uri="{FF2B5EF4-FFF2-40B4-BE49-F238E27FC236}">
                <a16:creationId xmlns:a16="http://schemas.microsoft.com/office/drawing/2014/main" id="{AAD846D0-563A-418B-8846-A753D80A1D3C}"/>
              </a:ext>
            </a:extLst>
          </p:cNvPr>
          <p:cNvSpPr/>
          <p:nvPr/>
        </p:nvSpPr>
        <p:spPr>
          <a:xfrm>
            <a:off x="191344" y="1198924"/>
            <a:ext cx="5118707" cy="5542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D67B8507-8661-4671-A0EE-F3351EC7BBE6}"/>
              </a:ext>
            </a:extLst>
          </p:cNvPr>
          <p:cNvSpPr txBox="1"/>
          <p:nvPr/>
        </p:nvSpPr>
        <p:spPr>
          <a:xfrm>
            <a:off x="413507" y="1384236"/>
            <a:ext cx="4680520" cy="769441"/>
          </a:xfrm>
          <a:prstGeom prst="rect">
            <a:avLst/>
          </a:prstGeom>
          <a:solidFill>
            <a:srgbClr val="FF0000"/>
          </a:solidFill>
        </p:spPr>
        <p:txBody>
          <a:bodyPr wrap="square" rtlCol="0" anchor="ctr">
            <a:spAutoFit/>
          </a:bodyPr>
          <a:lstStyle/>
          <a:p>
            <a:pPr algn="ctr"/>
            <a:r>
              <a:rPr lang="en-US" sz="4400" b="1" dirty="0"/>
              <a:t>Movable joints</a:t>
            </a:r>
            <a:endParaRPr lang="en-IN" sz="4400" b="1" dirty="0"/>
          </a:p>
        </p:txBody>
      </p:sp>
      <p:sp>
        <p:nvSpPr>
          <p:cNvPr id="15" name="Content Placeholder 2">
            <a:extLst>
              <a:ext uri="{FF2B5EF4-FFF2-40B4-BE49-F238E27FC236}">
                <a16:creationId xmlns:a16="http://schemas.microsoft.com/office/drawing/2014/main" id="{A36C64B1-0C94-4797-9628-796BD99F8907}"/>
              </a:ext>
            </a:extLst>
          </p:cNvPr>
          <p:cNvSpPr txBox="1">
            <a:spLocks/>
          </p:cNvSpPr>
          <p:nvPr/>
        </p:nvSpPr>
        <p:spPr>
          <a:xfrm>
            <a:off x="6986920" y="2176173"/>
            <a:ext cx="4842899" cy="1888268"/>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rPr>
              <a:t>Immovable joints are joints that connect the end of the bones by a tough fibrous tissue. Example: sutures found between the bones of the skull.</a:t>
            </a:r>
            <a:endParaRPr lang="en-IN" b="1" dirty="0">
              <a:solidFill>
                <a:schemeClr val="bg1"/>
              </a:solidFill>
            </a:endParaRPr>
          </a:p>
        </p:txBody>
      </p:sp>
      <p:pic>
        <p:nvPicPr>
          <p:cNvPr id="12" name="Picture 11">
            <a:extLst>
              <a:ext uri="{FF2B5EF4-FFF2-40B4-BE49-F238E27FC236}">
                <a16:creationId xmlns:a16="http://schemas.microsoft.com/office/drawing/2014/main" id="{E7571401-92A4-4D09-ABBB-8F00AB79C0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425" y="4227258"/>
            <a:ext cx="3816424" cy="2433068"/>
          </a:xfrm>
          <a:prstGeom prst="rect">
            <a:avLst/>
          </a:prstGeom>
        </p:spPr>
      </p:pic>
      <p:sp>
        <p:nvSpPr>
          <p:cNvPr id="9" name="TextBox 8">
            <a:extLst>
              <a:ext uri="{FF2B5EF4-FFF2-40B4-BE49-F238E27FC236}">
                <a16:creationId xmlns:a16="http://schemas.microsoft.com/office/drawing/2014/main" id="{D242BD97-C182-44DB-AE40-85ECE250AD79}"/>
              </a:ext>
            </a:extLst>
          </p:cNvPr>
          <p:cNvSpPr txBox="1"/>
          <p:nvPr/>
        </p:nvSpPr>
        <p:spPr>
          <a:xfrm>
            <a:off x="7032106" y="1315680"/>
            <a:ext cx="4752528" cy="769441"/>
          </a:xfrm>
          <a:prstGeom prst="rect">
            <a:avLst/>
          </a:prstGeom>
          <a:solidFill>
            <a:srgbClr val="FF0000"/>
          </a:solidFill>
        </p:spPr>
        <p:txBody>
          <a:bodyPr wrap="square" rtlCol="0" anchor="ctr">
            <a:spAutoFit/>
          </a:bodyPr>
          <a:lstStyle/>
          <a:p>
            <a:pPr algn="ctr"/>
            <a:r>
              <a:rPr lang="en-US" sz="4400" b="1" dirty="0"/>
              <a:t>Immovable </a:t>
            </a:r>
            <a:r>
              <a:rPr lang="en-IN" sz="4400" b="1" dirty="0"/>
              <a:t>Joints </a:t>
            </a:r>
          </a:p>
        </p:txBody>
      </p:sp>
      <p:sp>
        <p:nvSpPr>
          <p:cNvPr id="3" name="Content Placeholder 2"/>
          <p:cNvSpPr>
            <a:spLocks noGrp="1"/>
          </p:cNvSpPr>
          <p:nvPr>
            <p:ph idx="1"/>
          </p:nvPr>
        </p:nvSpPr>
        <p:spPr>
          <a:xfrm>
            <a:off x="299355" y="2279065"/>
            <a:ext cx="4902684" cy="1888268"/>
          </a:xfrm>
        </p:spPr>
        <p:txBody>
          <a:bodyPr anchor="ctr">
            <a:normAutofit lnSpcReduction="10000"/>
          </a:bodyPr>
          <a:lstStyle/>
          <a:p>
            <a:pPr marL="0" indent="0" algn="ctr">
              <a:buNone/>
            </a:pPr>
            <a:r>
              <a:rPr lang="en-IN" b="1" dirty="0">
                <a:solidFill>
                  <a:schemeClr val="bg1"/>
                </a:solidFill>
              </a:rPr>
              <a:t>Movable joints are joints which helps the bones at the  joints to move freely with the help of a fluid called synovial fluid, which acts as a lubricant. </a:t>
            </a:r>
          </a:p>
        </p:txBody>
      </p:sp>
      <p:pic>
        <p:nvPicPr>
          <p:cNvPr id="19" name="Picture 18">
            <a:extLst>
              <a:ext uri="{FF2B5EF4-FFF2-40B4-BE49-F238E27FC236}">
                <a16:creationId xmlns:a16="http://schemas.microsoft.com/office/drawing/2014/main" id="{DA65FAA8-0D00-4133-A7DD-F2A0F5E532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0197" y="4036451"/>
            <a:ext cx="3204355" cy="2595945"/>
          </a:xfrm>
          <a:prstGeom prst="rect">
            <a:avLst/>
          </a:prstGeom>
        </p:spPr>
      </p:pic>
      <p:sp>
        <p:nvSpPr>
          <p:cNvPr id="24" name="Arrow: Down 23">
            <a:extLst>
              <a:ext uri="{FF2B5EF4-FFF2-40B4-BE49-F238E27FC236}">
                <a16:creationId xmlns:a16="http://schemas.microsoft.com/office/drawing/2014/main" id="{7211843E-3D41-4CC1-8D12-BF8AB64D349B}"/>
              </a:ext>
            </a:extLst>
          </p:cNvPr>
          <p:cNvSpPr/>
          <p:nvPr/>
        </p:nvSpPr>
        <p:spPr>
          <a:xfrm rot="2834436">
            <a:off x="5041705" y="984586"/>
            <a:ext cx="320670" cy="1023542"/>
          </a:xfrm>
          <a:prstGeom prst="downArrow">
            <a:avLst/>
          </a:prstGeom>
          <a:solidFill>
            <a:srgbClr val="FFFF00"/>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Arrow: Down 24">
            <a:extLst>
              <a:ext uri="{FF2B5EF4-FFF2-40B4-BE49-F238E27FC236}">
                <a16:creationId xmlns:a16="http://schemas.microsoft.com/office/drawing/2014/main" id="{A9BA2DB2-0002-48D0-B752-CF471E5F60C5}"/>
              </a:ext>
            </a:extLst>
          </p:cNvPr>
          <p:cNvSpPr/>
          <p:nvPr/>
        </p:nvSpPr>
        <p:spPr>
          <a:xfrm rot="18433781">
            <a:off x="6662605" y="944401"/>
            <a:ext cx="283658" cy="1011229"/>
          </a:xfrm>
          <a:prstGeom prst="downArrow">
            <a:avLst/>
          </a:prstGeom>
          <a:solidFill>
            <a:srgbClr val="FFFF00"/>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Slide 10">
            <a:hlinkClick r:id="" action="ppaction://media"/>
            <a:extLst>
              <a:ext uri="{FF2B5EF4-FFF2-40B4-BE49-F238E27FC236}">
                <a16:creationId xmlns:a16="http://schemas.microsoft.com/office/drawing/2014/main" id="{A2B7FF00-6481-4A64-8108-3BBD59AA0D1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4128173026"/>
      </p:ext>
    </p:extLst>
  </p:cSld>
  <p:clrMapOvr>
    <a:masterClrMapping/>
  </p:clrMapOvr>
  <mc:AlternateContent xmlns:mc="http://schemas.openxmlformats.org/markup-compatibility/2006" xmlns:p14="http://schemas.microsoft.com/office/powerpoint/2010/main">
    <mc:Choice Requires="p14">
      <p:transition spd="slow" p14:dur="2000" advTm="26070"/>
    </mc:Choice>
    <mc:Fallback xmlns="">
      <p:transition spd="slow" advTm="2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7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500" fill="hold"/>
                                        <p:tgtEl>
                                          <p:spTgt spid="12"/>
                                        </p:tgtEl>
                                        <p:attrNameLst>
                                          <p:attrName>ppt_x</p:attrName>
                                        </p:attrNameLst>
                                      </p:cBhvr>
                                      <p:tavLst>
                                        <p:tav tm="0">
                                          <p:val>
                                            <p:strVal val="0-#ppt_w/2"/>
                                          </p:val>
                                        </p:tav>
                                        <p:tav tm="100000">
                                          <p:val>
                                            <p:strVal val="#ppt_x"/>
                                          </p:val>
                                        </p:tav>
                                      </p:tavLst>
                                    </p:anim>
                                    <p:anim calcmode="lin" valueType="num">
                                      <p:cBhvr additive="base">
                                        <p:cTn id="19" dur="1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1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1500" fill="hold"/>
                                        <p:tgtEl>
                                          <p:spTgt spid="3">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500" fill="hold"/>
                                        <p:tgtEl>
                                          <p:spTgt spid="7"/>
                                        </p:tgtEl>
                                        <p:attrNameLst>
                                          <p:attrName>ppt_x</p:attrName>
                                        </p:attrNameLst>
                                      </p:cBhvr>
                                      <p:tavLst>
                                        <p:tav tm="0">
                                          <p:val>
                                            <p:strVal val="0-#ppt_w/2"/>
                                          </p:val>
                                        </p:tav>
                                        <p:tav tm="100000">
                                          <p:val>
                                            <p:strVal val="#ppt_x"/>
                                          </p:val>
                                        </p:tav>
                                      </p:tavLst>
                                    </p:anim>
                                    <p:anim calcmode="lin" valueType="num">
                                      <p:cBhvr additive="base">
                                        <p:cTn id="27" dur="1500" fill="hold"/>
                                        <p:tgtEl>
                                          <p:spTgt spid="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500" fill="hold"/>
                                        <p:tgtEl>
                                          <p:spTgt spid="14"/>
                                        </p:tgtEl>
                                        <p:attrNameLst>
                                          <p:attrName>ppt_x</p:attrName>
                                        </p:attrNameLst>
                                      </p:cBhvr>
                                      <p:tavLst>
                                        <p:tav tm="0">
                                          <p:val>
                                            <p:strVal val="0-#ppt_w/2"/>
                                          </p:val>
                                        </p:tav>
                                        <p:tav tm="100000">
                                          <p:val>
                                            <p:strVal val="#ppt_x"/>
                                          </p:val>
                                        </p:tav>
                                      </p:tavLst>
                                    </p:anim>
                                    <p:anim calcmode="lin" valueType="num">
                                      <p:cBhvr additive="base">
                                        <p:cTn id="31" dur="1500" fill="hold"/>
                                        <p:tgtEl>
                                          <p:spTgt spid="14"/>
                                        </p:tgtEl>
                                        <p:attrNameLst>
                                          <p:attrName>ppt_y</p:attrName>
                                        </p:attrNameLst>
                                      </p:cBhvr>
                                      <p:tavLst>
                                        <p:tav tm="0">
                                          <p:val>
                                            <p:strVal val="#ppt_y"/>
                                          </p:val>
                                        </p:tav>
                                        <p:tav tm="100000">
                                          <p:val>
                                            <p:strVal val="#ppt_y"/>
                                          </p:val>
                                        </p:tav>
                                      </p:tavLst>
                                    </p:anim>
                                  </p:childTnLst>
                                </p:cTn>
                              </p:par>
                              <p:par>
                                <p:cTn id="32" presetID="3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1500" fill="hold"/>
                                        <p:tgtEl>
                                          <p:spTgt spid="24"/>
                                        </p:tgtEl>
                                        <p:attrNameLst>
                                          <p:attrName>ppt_w</p:attrName>
                                        </p:attrNameLst>
                                      </p:cBhvr>
                                      <p:tavLst>
                                        <p:tav tm="0">
                                          <p:val>
                                            <p:fltVal val="0"/>
                                          </p:val>
                                        </p:tav>
                                        <p:tav tm="100000">
                                          <p:val>
                                            <p:strVal val="#ppt_w"/>
                                          </p:val>
                                        </p:tav>
                                      </p:tavLst>
                                    </p:anim>
                                    <p:anim calcmode="lin" valueType="num">
                                      <p:cBhvr>
                                        <p:cTn id="35" dur="1500" fill="hold"/>
                                        <p:tgtEl>
                                          <p:spTgt spid="24"/>
                                        </p:tgtEl>
                                        <p:attrNameLst>
                                          <p:attrName>ppt_h</p:attrName>
                                        </p:attrNameLst>
                                      </p:cBhvr>
                                      <p:tavLst>
                                        <p:tav tm="0">
                                          <p:val>
                                            <p:fltVal val="0"/>
                                          </p:val>
                                        </p:tav>
                                        <p:tav tm="100000">
                                          <p:val>
                                            <p:strVal val="#ppt_h"/>
                                          </p:val>
                                        </p:tav>
                                      </p:tavLst>
                                    </p:anim>
                                    <p:anim calcmode="lin" valueType="num">
                                      <p:cBhvr>
                                        <p:cTn id="36" dur="1500" fill="hold"/>
                                        <p:tgtEl>
                                          <p:spTgt spid="24"/>
                                        </p:tgtEl>
                                        <p:attrNameLst>
                                          <p:attrName>style.rotation</p:attrName>
                                        </p:attrNameLst>
                                      </p:cBhvr>
                                      <p:tavLst>
                                        <p:tav tm="0">
                                          <p:val>
                                            <p:fltVal val="90"/>
                                          </p:val>
                                        </p:tav>
                                        <p:tav tm="100000">
                                          <p:val>
                                            <p:fltVal val="0"/>
                                          </p:val>
                                        </p:tav>
                                      </p:tavLst>
                                    </p:anim>
                                    <p:animEffect transition="in" filter="fade">
                                      <p:cBhvr>
                                        <p:cTn id="37" dur="1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1500" fill="hold"/>
                                        <p:tgtEl>
                                          <p:spTgt spid="15"/>
                                        </p:tgtEl>
                                        <p:attrNameLst>
                                          <p:attrName>ppt_x</p:attrName>
                                        </p:attrNameLst>
                                      </p:cBhvr>
                                      <p:tavLst>
                                        <p:tav tm="0">
                                          <p:val>
                                            <p:strVal val="1+#ppt_w/2"/>
                                          </p:val>
                                        </p:tav>
                                        <p:tav tm="100000">
                                          <p:val>
                                            <p:strVal val="#ppt_x"/>
                                          </p:val>
                                        </p:tav>
                                      </p:tavLst>
                                    </p:anim>
                                    <p:anim calcmode="lin" valueType="num">
                                      <p:cBhvr additive="base">
                                        <p:cTn id="43" dur="1500" fill="hold"/>
                                        <p:tgtEl>
                                          <p:spTgt spid="1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1500" fill="hold"/>
                                        <p:tgtEl>
                                          <p:spTgt spid="9"/>
                                        </p:tgtEl>
                                        <p:attrNameLst>
                                          <p:attrName>ppt_x</p:attrName>
                                        </p:attrNameLst>
                                      </p:cBhvr>
                                      <p:tavLst>
                                        <p:tav tm="0">
                                          <p:val>
                                            <p:strVal val="1+#ppt_w/2"/>
                                          </p:val>
                                        </p:tav>
                                        <p:tav tm="100000">
                                          <p:val>
                                            <p:strVal val="#ppt_x"/>
                                          </p:val>
                                        </p:tav>
                                      </p:tavLst>
                                    </p:anim>
                                    <p:anim calcmode="lin" valueType="num">
                                      <p:cBhvr additive="base">
                                        <p:cTn id="47" dur="1500" fill="hold"/>
                                        <p:tgtEl>
                                          <p:spTgt spid="9"/>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1500" fill="hold"/>
                                        <p:tgtEl>
                                          <p:spTgt spid="13"/>
                                        </p:tgtEl>
                                        <p:attrNameLst>
                                          <p:attrName>ppt_x</p:attrName>
                                        </p:attrNameLst>
                                      </p:cBhvr>
                                      <p:tavLst>
                                        <p:tav tm="0">
                                          <p:val>
                                            <p:strVal val="1+#ppt_w/2"/>
                                          </p:val>
                                        </p:tav>
                                        <p:tav tm="100000">
                                          <p:val>
                                            <p:strVal val="#ppt_x"/>
                                          </p:val>
                                        </p:tav>
                                      </p:tavLst>
                                    </p:anim>
                                    <p:anim calcmode="lin" valueType="num">
                                      <p:cBhvr additive="base">
                                        <p:cTn id="51" dur="1500" fill="hold"/>
                                        <p:tgtEl>
                                          <p:spTgt spid="13"/>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1500" fill="hold"/>
                                        <p:tgtEl>
                                          <p:spTgt spid="19"/>
                                        </p:tgtEl>
                                        <p:attrNameLst>
                                          <p:attrName>ppt_x</p:attrName>
                                        </p:attrNameLst>
                                      </p:cBhvr>
                                      <p:tavLst>
                                        <p:tav tm="0">
                                          <p:val>
                                            <p:strVal val="1+#ppt_w/2"/>
                                          </p:val>
                                        </p:tav>
                                        <p:tav tm="100000">
                                          <p:val>
                                            <p:strVal val="#ppt_x"/>
                                          </p:val>
                                        </p:tav>
                                      </p:tavLst>
                                    </p:anim>
                                    <p:anim calcmode="lin" valueType="num">
                                      <p:cBhvr additive="base">
                                        <p:cTn id="55" dur="1500" fill="hold"/>
                                        <p:tgtEl>
                                          <p:spTgt spid="19"/>
                                        </p:tgtEl>
                                        <p:attrNameLst>
                                          <p:attrName>ppt_y</p:attrName>
                                        </p:attrNameLst>
                                      </p:cBhvr>
                                      <p:tavLst>
                                        <p:tav tm="0">
                                          <p:val>
                                            <p:strVal val="#ppt_y"/>
                                          </p:val>
                                        </p:tav>
                                        <p:tav tm="100000">
                                          <p:val>
                                            <p:strVal val="#ppt_y"/>
                                          </p:val>
                                        </p:tav>
                                      </p:tavLst>
                                    </p:anim>
                                  </p:childTnLst>
                                </p:cTn>
                              </p:par>
                              <p:par>
                                <p:cTn id="56" presetID="3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1500" fill="hold"/>
                                        <p:tgtEl>
                                          <p:spTgt spid="25"/>
                                        </p:tgtEl>
                                        <p:attrNameLst>
                                          <p:attrName>ppt_w</p:attrName>
                                        </p:attrNameLst>
                                      </p:cBhvr>
                                      <p:tavLst>
                                        <p:tav tm="0">
                                          <p:val>
                                            <p:fltVal val="0"/>
                                          </p:val>
                                        </p:tav>
                                        <p:tav tm="100000">
                                          <p:val>
                                            <p:strVal val="#ppt_w"/>
                                          </p:val>
                                        </p:tav>
                                      </p:tavLst>
                                    </p:anim>
                                    <p:anim calcmode="lin" valueType="num">
                                      <p:cBhvr>
                                        <p:cTn id="59" dur="1500" fill="hold"/>
                                        <p:tgtEl>
                                          <p:spTgt spid="25"/>
                                        </p:tgtEl>
                                        <p:attrNameLst>
                                          <p:attrName>ppt_h</p:attrName>
                                        </p:attrNameLst>
                                      </p:cBhvr>
                                      <p:tavLst>
                                        <p:tav tm="0">
                                          <p:val>
                                            <p:fltVal val="0"/>
                                          </p:val>
                                        </p:tav>
                                        <p:tav tm="100000">
                                          <p:val>
                                            <p:strVal val="#ppt_h"/>
                                          </p:val>
                                        </p:tav>
                                      </p:tavLst>
                                    </p:anim>
                                    <p:anim calcmode="lin" valueType="num">
                                      <p:cBhvr>
                                        <p:cTn id="60" dur="1500" fill="hold"/>
                                        <p:tgtEl>
                                          <p:spTgt spid="25"/>
                                        </p:tgtEl>
                                        <p:attrNameLst>
                                          <p:attrName>style.rotation</p:attrName>
                                        </p:attrNameLst>
                                      </p:cBhvr>
                                      <p:tavLst>
                                        <p:tav tm="0">
                                          <p:val>
                                            <p:fltVal val="90"/>
                                          </p:val>
                                        </p:tav>
                                        <p:tav tm="100000">
                                          <p:val>
                                            <p:fltVal val="0"/>
                                          </p:val>
                                        </p:tav>
                                      </p:tavLst>
                                    </p:anim>
                                    <p:animEffect transition="in" filter="fade">
                                      <p:cBhvr>
                                        <p:cTn id="61"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2" fill="hold" display="0">
                  <p:stCondLst>
                    <p:cond delay="indefinite"/>
                  </p:stCondLst>
                  <p:endCondLst>
                    <p:cond evt="onStopAudio" delay="0">
                      <p:tgtEl>
                        <p:sldTgt/>
                      </p:tgtEl>
                    </p:cond>
                  </p:endCondLst>
                </p:cTn>
                <p:tgtEl>
                  <p:spTgt spid="6"/>
                </p:tgtEl>
              </p:cMediaNode>
            </p:audio>
          </p:childTnLst>
        </p:cTn>
      </p:par>
    </p:tnLst>
    <p:bldLst>
      <p:bldP spid="13" grpId="0" animBg="1"/>
      <p:bldP spid="4" grpId="0"/>
      <p:bldP spid="14" grpId="0" animBg="1"/>
      <p:bldP spid="7" grpId="0" animBg="1"/>
      <p:bldP spid="15" grpId="0"/>
      <p:bldP spid="9" grpId="0" animBg="1"/>
      <p:bldP spid="3" grpId="0" build="p"/>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9D8F94-021E-4A70-9E2D-F6AB1FF3D740}"/>
              </a:ext>
            </a:extLst>
          </p:cNvPr>
          <p:cNvSpPr txBox="1"/>
          <p:nvPr/>
        </p:nvSpPr>
        <p:spPr>
          <a:xfrm>
            <a:off x="119336" y="127956"/>
            <a:ext cx="7632848" cy="769441"/>
          </a:xfrm>
          <a:prstGeom prst="rect">
            <a:avLst/>
          </a:prstGeom>
          <a:noFill/>
        </p:spPr>
        <p:txBody>
          <a:bodyPr wrap="square" rtlCol="0" anchor="ctr">
            <a:spAutoFit/>
          </a:bodyPr>
          <a:lstStyle/>
          <a:p>
            <a:pPr algn="ctr"/>
            <a:r>
              <a:rPr lang="en-IN" sz="4400" dirty="0">
                <a:latin typeface="Arial Black" panose="020B0A04020102020204" pitchFamily="34" charset="0"/>
              </a:rPr>
              <a:t>Types of Movable Joints</a:t>
            </a:r>
          </a:p>
        </p:txBody>
      </p:sp>
      <p:grpSp>
        <p:nvGrpSpPr>
          <p:cNvPr id="21" name="Group 20">
            <a:extLst>
              <a:ext uri="{FF2B5EF4-FFF2-40B4-BE49-F238E27FC236}">
                <a16:creationId xmlns:a16="http://schemas.microsoft.com/office/drawing/2014/main" id="{BCFC9427-90CD-4CCC-A989-2317417D2596}"/>
              </a:ext>
            </a:extLst>
          </p:cNvPr>
          <p:cNvGrpSpPr/>
          <p:nvPr/>
        </p:nvGrpSpPr>
        <p:grpSpPr>
          <a:xfrm>
            <a:off x="96406" y="1175799"/>
            <a:ext cx="8015815" cy="2685245"/>
            <a:chOff x="96406" y="1175799"/>
            <a:chExt cx="8015815" cy="2685245"/>
          </a:xfrm>
        </p:grpSpPr>
        <p:sp>
          <p:nvSpPr>
            <p:cNvPr id="9" name="Freeform: Shape 8">
              <a:extLst>
                <a:ext uri="{FF2B5EF4-FFF2-40B4-BE49-F238E27FC236}">
                  <a16:creationId xmlns:a16="http://schemas.microsoft.com/office/drawing/2014/main" id="{1FAF548E-CCD5-45D8-920C-B40103501F5B}"/>
                </a:ext>
              </a:extLst>
            </p:cNvPr>
            <p:cNvSpPr/>
            <p:nvPr/>
          </p:nvSpPr>
          <p:spPr>
            <a:xfrm rot="10800000">
              <a:off x="96406" y="1175799"/>
              <a:ext cx="8015815" cy="2685245"/>
            </a:xfrm>
            <a:custGeom>
              <a:avLst/>
              <a:gdLst>
                <a:gd name="connsiteX0" fmla="*/ 0 w 3543513"/>
                <a:gd name="connsiteY0" fmla="*/ 0 h 1785078"/>
                <a:gd name="connsiteX1" fmla="*/ 2650974 w 3543513"/>
                <a:gd name="connsiteY1" fmla="*/ 0 h 1785078"/>
                <a:gd name="connsiteX2" fmla="*/ 3543513 w 3543513"/>
                <a:gd name="connsiteY2" fmla="*/ 892539 h 1785078"/>
                <a:gd name="connsiteX3" fmla="*/ 2650974 w 3543513"/>
                <a:gd name="connsiteY3" fmla="*/ 1785078 h 1785078"/>
                <a:gd name="connsiteX4" fmla="*/ 0 w 3543513"/>
                <a:gd name="connsiteY4" fmla="*/ 1785078 h 1785078"/>
                <a:gd name="connsiteX5" fmla="*/ 0 w 3543513"/>
                <a:gd name="connsiteY5" fmla="*/ 0 h 17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513" h="1785078">
                  <a:moveTo>
                    <a:pt x="3543513" y="1785077"/>
                  </a:moveTo>
                  <a:lnTo>
                    <a:pt x="892539" y="1785077"/>
                  </a:lnTo>
                  <a:lnTo>
                    <a:pt x="0" y="892539"/>
                  </a:lnTo>
                  <a:lnTo>
                    <a:pt x="892539" y="1"/>
                  </a:lnTo>
                  <a:lnTo>
                    <a:pt x="3543513" y="1"/>
                  </a:lnTo>
                  <a:lnTo>
                    <a:pt x="3543513" y="1785077"/>
                  </a:lnTo>
                  <a:close/>
                </a:path>
              </a:pathLst>
            </a:custGeom>
            <a:solidFill>
              <a:srgbClr val="00B0F0"/>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439" tIns="34291" rIns="64008" bIns="34290" numCol="1" spcCol="1270" anchor="t" anchorCtr="0">
              <a:noAutofit/>
            </a:bodyPr>
            <a:lstStyle/>
            <a:p>
              <a:pPr marL="0" lvl="0" indent="0" algn="l" defTabSz="400050">
                <a:lnSpc>
                  <a:spcPct val="90000"/>
                </a:lnSpc>
                <a:spcBef>
                  <a:spcPct val="0"/>
                </a:spcBef>
                <a:spcAft>
                  <a:spcPct val="35000"/>
                </a:spcAft>
                <a:buNone/>
              </a:pPr>
              <a:endParaRPr lang="en-IN" sz="700" kern="1200" dirty="0"/>
            </a:p>
          </p:txBody>
        </p:sp>
        <p:sp>
          <p:nvSpPr>
            <p:cNvPr id="15" name="TextBox 14">
              <a:extLst>
                <a:ext uri="{FF2B5EF4-FFF2-40B4-BE49-F238E27FC236}">
                  <a16:creationId xmlns:a16="http://schemas.microsoft.com/office/drawing/2014/main" id="{BC462BEE-BFF9-41DF-B6E7-E82DA5A188A9}"/>
                </a:ext>
              </a:extLst>
            </p:cNvPr>
            <p:cNvSpPr txBox="1"/>
            <p:nvPr/>
          </p:nvSpPr>
          <p:spPr>
            <a:xfrm>
              <a:off x="263352" y="1433509"/>
              <a:ext cx="6171944" cy="2169825"/>
            </a:xfrm>
            <a:prstGeom prst="rect">
              <a:avLst/>
            </a:prstGeom>
            <a:noFill/>
          </p:spPr>
          <p:txBody>
            <a:bodyPr wrap="square" rtlCol="0">
              <a:spAutoFit/>
            </a:bodyPr>
            <a:lstStyle/>
            <a:p>
              <a:pPr marL="0" lvl="1" algn="l" defTabSz="311150">
                <a:lnSpc>
                  <a:spcPct val="90000"/>
                </a:lnSpc>
                <a:spcBef>
                  <a:spcPct val="0"/>
                </a:spcBef>
                <a:spcAft>
                  <a:spcPct val="15000"/>
                </a:spcAft>
              </a:pPr>
              <a:r>
                <a:rPr lang="en-IN" sz="3000" b="1" u="sng" kern="1200" dirty="0">
                  <a:solidFill>
                    <a:schemeClr val="bg1"/>
                  </a:solidFill>
                </a:rPr>
                <a:t>Hinge joint:</a:t>
              </a:r>
              <a:r>
                <a:rPr lang="en-IN" sz="3000" b="1" kern="1200" dirty="0">
                  <a:solidFill>
                    <a:schemeClr val="bg1"/>
                  </a:solidFill>
                </a:rPr>
                <a:t> Bones connected in this way can move only in one direction like the hinges in a door. It allows only up and down movement. E.g. elbow, knee, toe and finger. </a:t>
              </a:r>
            </a:p>
          </p:txBody>
        </p:sp>
      </p:grpSp>
      <p:grpSp>
        <p:nvGrpSpPr>
          <p:cNvPr id="22" name="Group 21">
            <a:extLst>
              <a:ext uri="{FF2B5EF4-FFF2-40B4-BE49-F238E27FC236}">
                <a16:creationId xmlns:a16="http://schemas.microsoft.com/office/drawing/2014/main" id="{0070AE53-1F38-4A9C-8094-9D3AC9BB60A7}"/>
              </a:ext>
            </a:extLst>
          </p:cNvPr>
          <p:cNvGrpSpPr/>
          <p:nvPr/>
        </p:nvGrpSpPr>
        <p:grpSpPr>
          <a:xfrm>
            <a:off x="96405" y="4139450"/>
            <a:ext cx="8015818" cy="2590591"/>
            <a:chOff x="96405" y="4139450"/>
            <a:chExt cx="8015818" cy="2590591"/>
          </a:xfrm>
        </p:grpSpPr>
        <p:sp>
          <p:nvSpPr>
            <p:cNvPr id="11" name="Freeform: Shape 10">
              <a:extLst>
                <a:ext uri="{FF2B5EF4-FFF2-40B4-BE49-F238E27FC236}">
                  <a16:creationId xmlns:a16="http://schemas.microsoft.com/office/drawing/2014/main" id="{26956511-A41B-40AB-96F7-0621DF498358}"/>
                </a:ext>
              </a:extLst>
            </p:cNvPr>
            <p:cNvSpPr/>
            <p:nvPr/>
          </p:nvSpPr>
          <p:spPr>
            <a:xfrm rot="10800000">
              <a:off x="96408" y="4139450"/>
              <a:ext cx="8015815" cy="2590591"/>
            </a:xfrm>
            <a:custGeom>
              <a:avLst/>
              <a:gdLst>
                <a:gd name="connsiteX0" fmla="*/ 0 w 3543513"/>
                <a:gd name="connsiteY0" fmla="*/ 0 h 1785078"/>
                <a:gd name="connsiteX1" fmla="*/ 2650974 w 3543513"/>
                <a:gd name="connsiteY1" fmla="*/ 0 h 1785078"/>
                <a:gd name="connsiteX2" fmla="*/ 3543513 w 3543513"/>
                <a:gd name="connsiteY2" fmla="*/ 892539 h 1785078"/>
                <a:gd name="connsiteX3" fmla="*/ 2650974 w 3543513"/>
                <a:gd name="connsiteY3" fmla="*/ 1785078 h 1785078"/>
                <a:gd name="connsiteX4" fmla="*/ 0 w 3543513"/>
                <a:gd name="connsiteY4" fmla="*/ 1785078 h 1785078"/>
                <a:gd name="connsiteX5" fmla="*/ 0 w 3543513"/>
                <a:gd name="connsiteY5" fmla="*/ 0 h 17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513" h="1785078">
                  <a:moveTo>
                    <a:pt x="3543513" y="1785077"/>
                  </a:moveTo>
                  <a:lnTo>
                    <a:pt x="892539" y="1785077"/>
                  </a:lnTo>
                  <a:lnTo>
                    <a:pt x="0" y="892539"/>
                  </a:lnTo>
                  <a:lnTo>
                    <a:pt x="892539" y="1"/>
                  </a:lnTo>
                  <a:lnTo>
                    <a:pt x="3543513" y="1"/>
                  </a:lnTo>
                  <a:lnTo>
                    <a:pt x="3543513" y="1785077"/>
                  </a:lnTo>
                  <a:close/>
                </a:path>
              </a:pathLst>
            </a:custGeom>
            <a:solidFill>
              <a:srgbClr val="00B0F0"/>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439" tIns="34291" rIns="64008" bIns="34290" numCol="1" spcCol="1270" anchor="t" anchorCtr="0">
              <a:noAutofit/>
            </a:bodyPr>
            <a:lstStyle/>
            <a:p>
              <a:pPr marL="0" lvl="0" indent="0" algn="l" defTabSz="400050">
                <a:lnSpc>
                  <a:spcPct val="90000"/>
                </a:lnSpc>
                <a:spcBef>
                  <a:spcPct val="0"/>
                </a:spcBef>
                <a:spcAft>
                  <a:spcPct val="35000"/>
                </a:spcAft>
                <a:buNone/>
              </a:pPr>
              <a:endParaRPr lang="en-IN" sz="700" kern="1200" dirty="0"/>
            </a:p>
          </p:txBody>
        </p:sp>
        <p:sp>
          <p:nvSpPr>
            <p:cNvPr id="16" name="TextBox 15">
              <a:extLst>
                <a:ext uri="{FF2B5EF4-FFF2-40B4-BE49-F238E27FC236}">
                  <a16:creationId xmlns:a16="http://schemas.microsoft.com/office/drawing/2014/main" id="{6338A684-4637-4D3E-B1C3-2F99F425E571}"/>
                </a:ext>
              </a:extLst>
            </p:cNvPr>
            <p:cNvSpPr txBox="1"/>
            <p:nvPr/>
          </p:nvSpPr>
          <p:spPr>
            <a:xfrm>
              <a:off x="96405" y="4437112"/>
              <a:ext cx="6215619" cy="2169825"/>
            </a:xfrm>
            <a:prstGeom prst="rect">
              <a:avLst/>
            </a:prstGeom>
            <a:noFill/>
          </p:spPr>
          <p:txBody>
            <a:bodyPr wrap="square" rtlCol="0">
              <a:spAutoFit/>
            </a:bodyPr>
            <a:lstStyle/>
            <a:p>
              <a:pPr marL="0" lvl="1" algn="l" defTabSz="311150">
                <a:lnSpc>
                  <a:spcPct val="90000"/>
                </a:lnSpc>
                <a:spcBef>
                  <a:spcPct val="0"/>
                </a:spcBef>
                <a:spcAft>
                  <a:spcPct val="15000"/>
                </a:spcAft>
              </a:pPr>
              <a:r>
                <a:rPr lang="en-IN" sz="3000" b="1" u="sng" kern="1200" dirty="0">
                  <a:solidFill>
                    <a:schemeClr val="bg1"/>
                  </a:solidFill>
                </a:rPr>
                <a:t>Ball and Socket Joint:</a:t>
              </a:r>
              <a:r>
                <a:rPr lang="en-IN" sz="3000" b="1" kern="1200" dirty="0">
                  <a:solidFill>
                    <a:schemeClr val="bg1"/>
                  </a:solidFill>
                </a:rPr>
                <a:t> In these joints, one bone has a hollow socket into which another bone fits. It allows 360</a:t>
              </a:r>
              <a:r>
                <a:rPr lang="en-IN" sz="3000" b="1" kern="1200" baseline="30000" dirty="0">
                  <a:solidFill>
                    <a:schemeClr val="bg1"/>
                  </a:solidFill>
                </a:rPr>
                <a:t>0</a:t>
              </a:r>
              <a:r>
                <a:rPr lang="en-IN" sz="3000" b="1" kern="1200" dirty="0">
                  <a:solidFill>
                    <a:schemeClr val="bg1"/>
                  </a:solidFill>
                </a:rPr>
                <a:t> movement (in all directions). E.g. Hip and shoulder bone.</a:t>
              </a:r>
            </a:p>
          </p:txBody>
        </p:sp>
      </p:grpSp>
      <p:pic>
        <p:nvPicPr>
          <p:cNvPr id="19" name="Picture 18">
            <a:extLst>
              <a:ext uri="{FF2B5EF4-FFF2-40B4-BE49-F238E27FC236}">
                <a16:creationId xmlns:a16="http://schemas.microsoft.com/office/drawing/2014/main" id="{1C1FE737-2A66-4AC1-9D5B-7D14FC063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5136" y="1052736"/>
            <a:ext cx="3730457" cy="2808311"/>
          </a:xfrm>
          <a:prstGeom prst="rect">
            <a:avLst/>
          </a:prstGeom>
        </p:spPr>
      </p:pic>
      <p:pic>
        <p:nvPicPr>
          <p:cNvPr id="5" name="Slide 11">
            <a:hlinkClick r:id="" action="ppaction://media"/>
            <a:extLst>
              <a:ext uri="{FF2B5EF4-FFF2-40B4-BE49-F238E27FC236}">
                <a16:creationId xmlns:a16="http://schemas.microsoft.com/office/drawing/2014/main" id="{2594AA60-0E6D-4DC6-8CC4-51DF34056C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pic>
        <p:nvPicPr>
          <p:cNvPr id="3" name="Picture 2">
            <a:extLst>
              <a:ext uri="{FF2B5EF4-FFF2-40B4-BE49-F238E27FC236}">
                <a16:creationId xmlns:a16="http://schemas.microsoft.com/office/drawing/2014/main" id="{4651C952-DE15-4500-AC23-C1F6A551FD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8610" y="4005063"/>
            <a:ext cx="3716961" cy="2724979"/>
          </a:xfrm>
          <a:prstGeom prst="rect">
            <a:avLst/>
          </a:prstGeom>
        </p:spPr>
      </p:pic>
    </p:spTree>
    <p:custDataLst>
      <p:tags r:id="rId1"/>
    </p:custDataLst>
    <p:extLst>
      <p:ext uri="{BB962C8B-B14F-4D97-AF65-F5344CB8AC3E}">
        <p14:creationId xmlns:p14="http://schemas.microsoft.com/office/powerpoint/2010/main" val="3059503009"/>
      </p:ext>
    </p:extLst>
  </p:cSld>
  <p:clrMapOvr>
    <a:masterClrMapping/>
  </p:clrMapOvr>
  <mc:AlternateContent xmlns:mc="http://schemas.openxmlformats.org/markup-compatibility/2006" xmlns:p14="http://schemas.microsoft.com/office/powerpoint/2010/main">
    <mc:Choice Requires="p14">
      <p:transition spd="slow" p14:dur="2000" advTm="40282"/>
    </mc:Choice>
    <mc:Fallback xmlns="">
      <p:transition spd="slow" advTm="40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3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500" fill="hold"/>
                                        <p:tgtEl>
                                          <p:spTgt spid="21"/>
                                        </p:tgtEl>
                                        <p:attrNameLst>
                                          <p:attrName>ppt_x</p:attrName>
                                        </p:attrNameLst>
                                      </p:cBhvr>
                                      <p:tavLst>
                                        <p:tav tm="0">
                                          <p:val>
                                            <p:strVal val="0-#ppt_w/2"/>
                                          </p:val>
                                        </p:tav>
                                        <p:tav tm="100000">
                                          <p:val>
                                            <p:strVal val="#ppt_x"/>
                                          </p:val>
                                        </p:tav>
                                      </p:tavLst>
                                    </p:anim>
                                    <p:anim calcmode="lin" valueType="num">
                                      <p:cBhvr additive="base">
                                        <p:cTn id="19" dur="1500" fill="hold"/>
                                        <p:tgtEl>
                                          <p:spTgt spid="21"/>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500" fill="hold"/>
                                        <p:tgtEl>
                                          <p:spTgt spid="19"/>
                                        </p:tgtEl>
                                        <p:attrNameLst>
                                          <p:attrName>ppt_w</p:attrName>
                                        </p:attrNameLst>
                                      </p:cBhvr>
                                      <p:tavLst>
                                        <p:tav tm="0">
                                          <p:val>
                                            <p:fltVal val="0"/>
                                          </p:val>
                                        </p:tav>
                                        <p:tav tm="100000">
                                          <p:val>
                                            <p:strVal val="#ppt_w"/>
                                          </p:val>
                                        </p:tav>
                                      </p:tavLst>
                                    </p:anim>
                                    <p:anim calcmode="lin" valueType="num">
                                      <p:cBhvr>
                                        <p:cTn id="23" dur="1500" fill="hold"/>
                                        <p:tgtEl>
                                          <p:spTgt spid="19"/>
                                        </p:tgtEl>
                                        <p:attrNameLst>
                                          <p:attrName>ppt_h</p:attrName>
                                        </p:attrNameLst>
                                      </p:cBhvr>
                                      <p:tavLst>
                                        <p:tav tm="0">
                                          <p:val>
                                            <p:fltVal val="0"/>
                                          </p:val>
                                        </p:tav>
                                        <p:tav tm="100000">
                                          <p:val>
                                            <p:strVal val="#ppt_h"/>
                                          </p:val>
                                        </p:tav>
                                      </p:tavLst>
                                    </p:anim>
                                    <p:animEffect transition="in" filter="fade">
                                      <p:cBhvr>
                                        <p:cTn id="24" dur="1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1500" fill="hold"/>
                                        <p:tgtEl>
                                          <p:spTgt spid="22"/>
                                        </p:tgtEl>
                                        <p:attrNameLst>
                                          <p:attrName>ppt_x</p:attrName>
                                        </p:attrNameLst>
                                      </p:cBhvr>
                                      <p:tavLst>
                                        <p:tav tm="0">
                                          <p:val>
                                            <p:strVal val="0-#ppt_w/2"/>
                                          </p:val>
                                        </p:tav>
                                        <p:tav tm="100000">
                                          <p:val>
                                            <p:strVal val="#ppt_x"/>
                                          </p:val>
                                        </p:tav>
                                      </p:tavLst>
                                    </p:anim>
                                    <p:anim calcmode="lin" valueType="num">
                                      <p:cBhvr additive="base">
                                        <p:cTn id="30" dur="1500" fill="hold"/>
                                        <p:tgtEl>
                                          <p:spTgt spid="22"/>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500" fill="hold"/>
                                        <p:tgtEl>
                                          <p:spTgt spid="3"/>
                                        </p:tgtEl>
                                        <p:attrNameLst>
                                          <p:attrName>ppt_w</p:attrName>
                                        </p:attrNameLst>
                                      </p:cBhvr>
                                      <p:tavLst>
                                        <p:tav tm="0">
                                          <p:val>
                                            <p:fltVal val="0"/>
                                          </p:val>
                                        </p:tav>
                                        <p:tav tm="100000">
                                          <p:val>
                                            <p:strVal val="#ppt_w"/>
                                          </p:val>
                                        </p:tav>
                                      </p:tavLst>
                                    </p:anim>
                                    <p:anim calcmode="lin" valueType="num">
                                      <p:cBhvr>
                                        <p:cTn id="34" dur="1500" fill="hold"/>
                                        <p:tgtEl>
                                          <p:spTgt spid="3"/>
                                        </p:tgtEl>
                                        <p:attrNameLst>
                                          <p:attrName>ppt_h</p:attrName>
                                        </p:attrNameLst>
                                      </p:cBhvr>
                                      <p:tavLst>
                                        <p:tav tm="0">
                                          <p:val>
                                            <p:fltVal val="0"/>
                                          </p:val>
                                        </p:tav>
                                        <p:tav tm="100000">
                                          <p:val>
                                            <p:strVal val="#ppt_h"/>
                                          </p:val>
                                        </p:tav>
                                      </p:tavLst>
                                    </p:anim>
                                    <p:animEffect transition="in" filter="fade">
                                      <p:cBhvr>
                                        <p:cTn id="35"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4F46903-D66D-436E-8C1F-153B0A2DE014}"/>
              </a:ext>
            </a:extLst>
          </p:cNvPr>
          <p:cNvSpPr/>
          <p:nvPr/>
        </p:nvSpPr>
        <p:spPr>
          <a:xfrm rot="10800000">
            <a:off x="143650" y="3861048"/>
            <a:ext cx="7896565" cy="2767258"/>
          </a:xfrm>
          <a:custGeom>
            <a:avLst/>
            <a:gdLst>
              <a:gd name="connsiteX0" fmla="*/ 0 w 3543513"/>
              <a:gd name="connsiteY0" fmla="*/ 0 h 1785078"/>
              <a:gd name="connsiteX1" fmla="*/ 2650974 w 3543513"/>
              <a:gd name="connsiteY1" fmla="*/ 0 h 1785078"/>
              <a:gd name="connsiteX2" fmla="*/ 3543513 w 3543513"/>
              <a:gd name="connsiteY2" fmla="*/ 892539 h 1785078"/>
              <a:gd name="connsiteX3" fmla="*/ 2650974 w 3543513"/>
              <a:gd name="connsiteY3" fmla="*/ 1785078 h 1785078"/>
              <a:gd name="connsiteX4" fmla="*/ 0 w 3543513"/>
              <a:gd name="connsiteY4" fmla="*/ 1785078 h 1785078"/>
              <a:gd name="connsiteX5" fmla="*/ 0 w 3543513"/>
              <a:gd name="connsiteY5" fmla="*/ 0 h 17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513" h="1785078">
                <a:moveTo>
                  <a:pt x="3543513" y="1785077"/>
                </a:moveTo>
                <a:lnTo>
                  <a:pt x="892539" y="1785077"/>
                </a:lnTo>
                <a:lnTo>
                  <a:pt x="0" y="892539"/>
                </a:lnTo>
                <a:lnTo>
                  <a:pt x="892539" y="1"/>
                </a:lnTo>
                <a:lnTo>
                  <a:pt x="3543513" y="1"/>
                </a:lnTo>
                <a:lnTo>
                  <a:pt x="3543513" y="1785077"/>
                </a:lnTo>
                <a:close/>
              </a:path>
            </a:pathLst>
          </a:custGeom>
          <a:solidFill>
            <a:srgbClr val="00B0F0"/>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439" tIns="34291" rIns="64008" bIns="34290" numCol="1" spcCol="1270" anchor="t" anchorCtr="0">
            <a:noAutofit/>
          </a:bodyPr>
          <a:lstStyle/>
          <a:p>
            <a:pPr marL="0" lvl="0" indent="0" algn="l" defTabSz="400050">
              <a:lnSpc>
                <a:spcPct val="90000"/>
              </a:lnSpc>
              <a:spcBef>
                <a:spcPct val="0"/>
              </a:spcBef>
              <a:spcAft>
                <a:spcPct val="35000"/>
              </a:spcAft>
              <a:buNone/>
            </a:pPr>
            <a:endParaRPr lang="en-IN" sz="700" kern="1200" dirty="0"/>
          </a:p>
        </p:txBody>
      </p:sp>
      <p:grpSp>
        <p:nvGrpSpPr>
          <p:cNvPr id="16" name="Group 15">
            <a:extLst>
              <a:ext uri="{FF2B5EF4-FFF2-40B4-BE49-F238E27FC236}">
                <a16:creationId xmlns:a16="http://schemas.microsoft.com/office/drawing/2014/main" id="{DA8E4AEB-B771-4978-8681-13DF0406004A}"/>
              </a:ext>
            </a:extLst>
          </p:cNvPr>
          <p:cNvGrpSpPr/>
          <p:nvPr/>
        </p:nvGrpSpPr>
        <p:grpSpPr>
          <a:xfrm>
            <a:off x="143651" y="229695"/>
            <a:ext cx="7896563" cy="3199304"/>
            <a:chOff x="143651" y="229695"/>
            <a:chExt cx="7896563" cy="3199304"/>
          </a:xfrm>
        </p:grpSpPr>
        <p:sp>
          <p:nvSpPr>
            <p:cNvPr id="10" name="Freeform: Shape 9">
              <a:extLst>
                <a:ext uri="{FF2B5EF4-FFF2-40B4-BE49-F238E27FC236}">
                  <a16:creationId xmlns:a16="http://schemas.microsoft.com/office/drawing/2014/main" id="{976ED698-2DE5-46E6-A502-1CBFA16AAA15}"/>
                </a:ext>
              </a:extLst>
            </p:cNvPr>
            <p:cNvSpPr/>
            <p:nvPr/>
          </p:nvSpPr>
          <p:spPr>
            <a:xfrm rot="10800000">
              <a:off x="143651" y="229695"/>
              <a:ext cx="7896563" cy="3199304"/>
            </a:xfrm>
            <a:custGeom>
              <a:avLst/>
              <a:gdLst>
                <a:gd name="connsiteX0" fmla="*/ 0 w 3543513"/>
                <a:gd name="connsiteY0" fmla="*/ 0 h 1785078"/>
                <a:gd name="connsiteX1" fmla="*/ 2650974 w 3543513"/>
                <a:gd name="connsiteY1" fmla="*/ 0 h 1785078"/>
                <a:gd name="connsiteX2" fmla="*/ 3543513 w 3543513"/>
                <a:gd name="connsiteY2" fmla="*/ 892539 h 1785078"/>
                <a:gd name="connsiteX3" fmla="*/ 2650974 w 3543513"/>
                <a:gd name="connsiteY3" fmla="*/ 1785078 h 1785078"/>
                <a:gd name="connsiteX4" fmla="*/ 0 w 3543513"/>
                <a:gd name="connsiteY4" fmla="*/ 1785078 h 1785078"/>
                <a:gd name="connsiteX5" fmla="*/ 0 w 3543513"/>
                <a:gd name="connsiteY5" fmla="*/ 0 h 17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513" h="1785078">
                  <a:moveTo>
                    <a:pt x="3543513" y="1785077"/>
                  </a:moveTo>
                  <a:lnTo>
                    <a:pt x="892539" y="1785077"/>
                  </a:lnTo>
                  <a:lnTo>
                    <a:pt x="0" y="892539"/>
                  </a:lnTo>
                  <a:lnTo>
                    <a:pt x="892539" y="1"/>
                  </a:lnTo>
                  <a:lnTo>
                    <a:pt x="3543513" y="1"/>
                  </a:lnTo>
                  <a:lnTo>
                    <a:pt x="3543513" y="1785077"/>
                  </a:lnTo>
                  <a:close/>
                </a:path>
              </a:pathLst>
            </a:custGeom>
            <a:solidFill>
              <a:srgbClr val="00B0F0"/>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439" tIns="34291" rIns="64008" bIns="34290" numCol="1" spcCol="1270" anchor="t" anchorCtr="0">
              <a:noAutofit/>
            </a:bodyPr>
            <a:lstStyle/>
            <a:p>
              <a:pPr marL="0" lvl="0" indent="0" algn="l" defTabSz="400050">
                <a:lnSpc>
                  <a:spcPct val="90000"/>
                </a:lnSpc>
                <a:spcBef>
                  <a:spcPct val="0"/>
                </a:spcBef>
                <a:spcAft>
                  <a:spcPct val="35000"/>
                </a:spcAft>
                <a:buNone/>
              </a:pPr>
              <a:endParaRPr lang="en-IN" sz="700" kern="1200" dirty="0"/>
            </a:p>
          </p:txBody>
        </p:sp>
        <p:sp>
          <p:nvSpPr>
            <p:cNvPr id="7" name="TextBox 6">
              <a:extLst>
                <a:ext uri="{FF2B5EF4-FFF2-40B4-BE49-F238E27FC236}">
                  <a16:creationId xmlns:a16="http://schemas.microsoft.com/office/drawing/2014/main" id="{AB009CA4-94FD-450E-A85A-7CFC2357E4ED}"/>
                </a:ext>
              </a:extLst>
            </p:cNvPr>
            <p:cNvSpPr txBox="1"/>
            <p:nvPr/>
          </p:nvSpPr>
          <p:spPr>
            <a:xfrm>
              <a:off x="285128" y="476672"/>
              <a:ext cx="6098904" cy="2585323"/>
            </a:xfrm>
            <a:prstGeom prst="rect">
              <a:avLst/>
            </a:prstGeom>
            <a:noFill/>
          </p:spPr>
          <p:txBody>
            <a:bodyPr wrap="square" rtlCol="0">
              <a:spAutoFit/>
            </a:bodyPr>
            <a:lstStyle/>
            <a:p>
              <a:pPr marL="0" lvl="1" algn="l" defTabSz="311150">
                <a:lnSpc>
                  <a:spcPct val="90000"/>
                </a:lnSpc>
                <a:spcBef>
                  <a:spcPct val="0"/>
                </a:spcBef>
                <a:spcAft>
                  <a:spcPct val="15000"/>
                </a:spcAft>
              </a:pPr>
              <a:r>
                <a:rPr lang="en-IN" sz="3000" b="1" u="sng" kern="1200" dirty="0">
                  <a:solidFill>
                    <a:schemeClr val="bg1"/>
                  </a:solidFill>
                </a:rPr>
                <a:t>Pivot Joint:</a:t>
              </a:r>
              <a:r>
                <a:rPr lang="en-IN" sz="3000" b="1" kern="1200" dirty="0">
                  <a:solidFill>
                    <a:schemeClr val="bg1"/>
                  </a:solidFill>
                </a:rPr>
                <a:t> This joint allows the skull to move side to side and up and down. It is found between the skull and the first two vertebrae of the spine. Atlas is the uppermost vertebrae in the neck.</a:t>
              </a:r>
            </a:p>
          </p:txBody>
        </p:sp>
      </p:grpSp>
      <p:sp>
        <p:nvSpPr>
          <p:cNvPr id="6" name="TextBox 5">
            <a:extLst>
              <a:ext uri="{FF2B5EF4-FFF2-40B4-BE49-F238E27FC236}">
                <a16:creationId xmlns:a16="http://schemas.microsoft.com/office/drawing/2014/main" id="{63B324D0-74C6-49B6-A41D-C91B5EB7EA78}"/>
              </a:ext>
            </a:extLst>
          </p:cNvPr>
          <p:cNvSpPr txBox="1"/>
          <p:nvPr/>
        </p:nvSpPr>
        <p:spPr>
          <a:xfrm>
            <a:off x="255308" y="4159764"/>
            <a:ext cx="6098904" cy="2169825"/>
          </a:xfrm>
          <a:prstGeom prst="rect">
            <a:avLst/>
          </a:prstGeom>
          <a:noFill/>
        </p:spPr>
        <p:txBody>
          <a:bodyPr wrap="square" rtlCol="0">
            <a:spAutoFit/>
          </a:bodyPr>
          <a:lstStyle/>
          <a:p>
            <a:pPr marL="0" lvl="1" algn="l" defTabSz="311150">
              <a:lnSpc>
                <a:spcPct val="90000"/>
              </a:lnSpc>
              <a:spcBef>
                <a:spcPct val="0"/>
              </a:spcBef>
              <a:spcAft>
                <a:spcPct val="15000"/>
              </a:spcAft>
            </a:pPr>
            <a:r>
              <a:rPr lang="en-IN" sz="3000" b="1" u="sng" kern="1200" dirty="0">
                <a:solidFill>
                  <a:schemeClr val="bg1"/>
                </a:solidFill>
              </a:rPr>
              <a:t>Gliding joints:</a:t>
            </a:r>
            <a:r>
              <a:rPr lang="en-IN" sz="3000" b="1" kern="1200" dirty="0">
                <a:solidFill>
                  <a:schemeClr val="bg1"/>
                </a:solidFill>
              </a:rPr>
              <a:t> One end of the bone glides across the other bone. It allows the movement between the connecting bones. E.g. wrist, ankle and between the two vertebrae.</a:t>
            </a:r>
            <a:endParaRPr lang="en-IN" sz="3000" b="1" dirty="0">
              <a:solidFill>
                <a:schemeClr val="bg1"/>
              </a:solidFill>
            </a:endParaRPr>
          </a:p>
        </p:txBody>
      </p:sp>
      <p:pic>
        <p:nvPicPr>
          <p:cNvPr id="13" name="Picture 12">
            <a:extLst>
              <a:ext uri="{FF2B5EF4-FFF2-40B4-BE49-F238E27FC236}">
                <a16:creationId xmlns:a16="http://schemas.microsoft.com/office/drawing/2014/main" id="{5A6E7190-A6E3-4E50-9653-25BB718ED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1691" y="131790"/>
            <a:ext cx="3881988" cy="3225202"/>
          </a:xfrm>
          <a:prstGeom prst="rect">
            <a:avLst/>
          </a:prstGeom>
        </p:spPr>
      </p:pic>
      <p:pic>
        <p:nvPicPr>
          <p:cNvPr id="15" name="Picture 14">
            <a:extLst>
              <a:ext uri="{FF2B5EF4-FFF2-40B4-BE49-F238E27FC236}">
                <a16:creationId xmlns:a16="http://schemas.microsoft.com/office/drawing/2014/main" id="{88223FCD-1925-42F6-9957-0E2956EC23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1692" y="3638830"/>
            <a:ext cx="3881988" cy="3087380"/>
          </a:xfrm>
          <a:prstGeom prst="rect">
            <a:avLst/>
          </a:prstGeom>
        </p:spPr>
      </p:pic>
      <p:pic>
        <p:nvPicPr>
          <p:cNvPr id="3" name="Slide 12">
            <a:hlinkClick r:id="" action="ppaction://media"/>
            <a:extLst>
              <a:ext uri="{FF2B5EF4-FFF2-40B4-BE49-F238E27FC236}">
                <a16:creationId xmlns:a16="http://schemas.microsoft.com/office/drawing/2014/main" id="{40FFA63A-4AA6-4935-8EC8-6D5223686E7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798514951"/>
      </p:ext>
    </p:extLst>
  </p:cSld>
  <p:clrMapOvr>
    <a:masterClrMapping/>
  </p:clrMapOvr>
  <mc:AlternateContent xmlns:mc="http://schemas.openxmlformats.org/markup-compatibility/2006" xmlns:p14="http://schemas.microsoft.com/office/powerpoint/2010/main">
    <mc:Choice Requires="p14">
      <p:transition spd="slow" p14:dur="2000" advTm="31502"/>
    </mc:Choice>
    <mc:Fallback xmlns="">
      <p:transition spd="slow" advTm="31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79" fill="hold"/>
                                        <p:tgtEl>
                                          <p:spTgt spid="3"/>
                                        </p:tgtEl>
                                      </p:cBhvr>
                                    </p:cmd>
                                  </p:childTnLst>
                                </p:cTn>
                              </p:par>
                              <p:par>
                                <p:cTn id="7" presetID="2" presetClass="entr" presetSubtype="8"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1500" fill="hold"/>
                                        <p:tgtEl>
                                          <p:spTgt spid="16"/>
                                        </p:tgtEl>
                                        <p:attrNameLst>
                                          <p:attrName>ppt_x</p:attrName>
                                        </p:attrNameLst>
                                      </p:cBhvr>
                                      <p:tavLst>
                                        <p:tav tm="0">
                                          <p:val>
                                            <p:strVal val="0-#ppt_w/2"/>
                                          </p:val>
                                        </p:tav>
                                        <p:tav tm="100000">
                                          <p:val>
                                            <p:strVal val="#ppt_x"/>
                                          </p:val>
                                        </p:tav>
                                      </p:tavLst>
                                    </p:anim>
                                    <p:anim calcmode="lin" valueType="num">
                                      <p:cBhvr additive="base">
                                        <p:cTn id="10" dur="1500" fill="hold"/>
                                        <p:tgtEl>
                                          <p:spTgt spid="16"/>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500" fill="hold"/>
                                        <p:tgtEl>
                                          <p:spTgt spid="13"/>
                                        </p:tgtEl>
                                        <p:attrNameLst>
                                          <p:attrName>ppt_w</p:attrName>
                                        </p:attrNameLst>
                                      </p:cBhvr>
                                      <p:tavLst>
                                        <p:tav tm="0">
                                          <p:val>
                                            <p:fltVal val="0"/>
                                          </p:val>
                                        </p:tav>
                                        <p:tav tm="100000">
                                          <p:val>
                                            <p:strVal val="#ppt_w"/>
                                          </p:val>
                                        </p:tav>
                                      </p:tavLst>
                                    </p:anim>
                                    <p:anim calcmode="lin" valueType="num">
                                      <p:cBhvr>
                                        <p:cTn id="14" dur="1500" fill="hold"/>
                                        <p:tgtEl>
                                          <p:spTgt spid="13"/>
                                        </p:tgtEl>
                                        <p:attrNameLst>
                                          <p:attrName>ppt_h</p:attrName>
                                        </p:attrNameLst>
                                      </p:cBhvr>
                                      <p:tavLst>
                                        <p:tav tm="0">
                                          <p:val>
                                            <p:fltVal val="0"/>
                                          </p:val>
                                        </p:tav>
                                        <p:tav tm="100000">
                                          <p:val>
                                            <p:strVal val="#ppt_h"/>
                                          </p:val>
                                        </p:tav>
                                      </p:tavLst>
                                    </p:anim>
                                    <p:animEffect transition="in" filter="fade">
                                      <p:cBhvr>
                                        <p:cTn id="15" dur="1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500" fill="hold"/>
                                        <p:tgtEl>
                                          <p:spTgt spid="15"/>
                                        </p:tgtEl>
                                        <p:attrNameLst>
                                          <p:attrName>ppt_w</p:attrName>
                                        </p:attrNameLst>
                                      </p:cBhvr>
                                      <p:tavLst>
                                        <p:tav tm="0">
                                          <p:val>
                                            <p:fltVal val="0"/>
                                          </p:val>
                                        </p:tav>
                                        <p:tav tm="100000">
                                          <p:val>
                                            <p:strVal val="#ppt_w"/>
                                          </p:val>
                                        </p:tav>
                                      </p:tavLst>
                                    </p:anim>
                                    <p:anim calcmode="lin" valueType="num">
                                      <p:cBhvr>
                                        <p:cTn id="21" dur="1500" fill="hold"/>
                                        <p:tgtEl>
                                          <p:spTgt spid="15"/>
                                        </p:tgtEl>
                                        <p:attrNameLst>
                                          <p:attrName>ppt_h</p:attrName>
                                        </p:attrNameLst>
                                      </p:cBhvr>
                                      <p:tavLst>
                                        <p:tav tm="0">
                                          <p:val>
                                            <p:fltVal val="0"/>
                                          </p:val>
                                        </p:tav>
                                        <p:tav tm="100000">
                                          <p:val>
                                            <p:strVal val="#ppt_h"/>
                                          </p:val>
                                        </p:tav>
                                      </p:tavLst>
                                    </p:anim>
                                    <p:animEffect transition="in" filter="fade">
                                      <p:cBhvr>
                                        <p:cTn id="22" dur="1500"/>
                                        <p:tgtEl>
                                          <p:spTgt spid="15"/>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500" fill="hold"/>
                                        <p:tgtEl>
                                          <p:spTgt spid="6"/>
                                        </p:tgtEl>
                                        <p:attrNameLst>
                                          <p:attrName>ppt_x</p:attrName>
                                        </p:attrNameLst>
                                      </p:cBhvr>
                                      <p:tavLst>
                                        <p:tav tm="0">
                                          <p:val>
                                            <p:strVal val="0-#ppt_w/2"/>
                                          </p:val>
                                        </p:tav>
                                        <p:tav tm="100000">
                                          <p:val>
                                            <p:strVal val="#ppt_x"/>
                                          </p:val>
                                        </p:tav>
                                      </p:tavLst>
                                    </p:anim>
                                    <p:anim calcmode="lin" valueType="num">
                                      <p:cBhvr additive="base">
                                        <p:cTn id="26" dur="1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500" fill="hold"/>
                                        <p:tgtEl>
                                          <p:spTgt spid="11"/>
                                        </p:tgtEl>
                                        <p:attrNameLst>
                                          <p:attrName>ppt_x</p:attrName>
                                        </p:attrNameLst>
                                      </p:cBhvr>
                                      <p:tavLst>
                                        <p:tav tm="0">
                                          <p:val>
                                            <p:strVal val="0-#ppt_w/2"/>
                                          </p:val>
                                        </p:tav>
                                        <p:tav tm="100000">
                                          <p:val>
                                            <p:strVal val="#ppt_x"/>
                                          </p:val>
                                        </p:tav>
                                      </p:tavLst>
                                    </p:anim>
                                    <p:anim calcmode="lin" valueType="num">
                                      <p:cBhvr additive="base">
                                        <p:cTn id="30"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1"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3" y="274638"/>
            <a:ext cx="5703611" cy="1354162"/>
          </a:xfrm>
        </p:spPr>
        <p:txBody>
          <a:bodyPr>
            <a:normAutofit/>
          </a:bodyPr>
          <a:lstStyle/>
          <a:p>
            <a:pPr algn="ctr"/>
            <a:r>
              <a:rPr lang="en-IN" sz="8000" dirty="0">
                <a:latin typeface="Bodoni MT Black" panose="02070A03080606020203" pitchFamily="18" charset="0"/>
              </a:rPr>
              <a:t>MUSCLES</a:t>
            </a:r>
            <a:endParaRPr lang="en-IN" sz="7200" dirty="0">
              <a:latin typeface="Bodoni MT Black" panose="02070A03080606020203" pitchFamily="18" charset="0"/>
            </a:endParaRPr>
          </a:p>
        </p:txBody>
      </p:sp>
      <p:sp>
        <p:nvSpPr>
          <p:cNvPr id="3" name="Content Placeholder 2"/>
          <p:cNvSpPr>
            <a:spLocks noGrp="1"/>
          </p:cNvSpPr>
          <p:nvPr>
            <p:ph idx="1"/>
          </p:nvPr>
        </p:nvSpPr>
        <p:spPr>
          <a:xfrm>
            <a:off x="191344" y="1700808"/>
            <a:ext cx="5904656" cy="4641379"/>
          </a:xfrm>
        </p:spPr>
        <p:txBody>
          <a:bodyPr anchor="ctr">
            <a:noAutofit/>
          </a:bodyPr>
          <a:lstStyle/>
          <a:p>
            <a:pPr marL="0" indent="0">
              <a:buNone/>
            </a:pPr>
            <a:r>
              <a:rPr lang="en-IN" sz="3200" dirty="0">
                <a:latin typeface="Franklin Gothic Demi" panose="020B0703020102020204" pitchFamily="34" charset="0"/>
              </a:rPr>
              <a:t>Muscles in our body shorten and lengthen to allow movement of the bones. There are about 650 muscles in our body. We use 14 muscles just to smile. Muscles work in pairs. They contract and relax. When you flex a muscle, it contracts and when a muscle is relaxed it goes back to its original shape.</a:t>
            </a:r>
          </a:p>
        </p:txBody>
      </p:sp>
      <p:pic>
        <p:nvPicPr>
          <p:cNvPr id="5" name="Picture 4">
            <a:extLst>
              <a:ext uri="{FF2B5EF4-FFF2-40B4-BE49-F238E27FC236}">
                <a16:creationId xmlns:a16="http://schemas.microsoft.com/office/drawing/2014/main" id="{613012A8-A3D3-4D55-B326-D530BC19BD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7048" y="152636"/>
            <a:ext cx="5703611" cy="6552728"/>
          </a:xfrm>
          <a:prstGeom prst="rect">
            <a:avLst/>
          </a:prstGeom>
        </p:spPr>
      </p:pic>
      <p:pic>
        <p:nvPicPr>
          <p:cNvPr id="8" name="Slide 13">
            <a:hlinkClick r:id="" action="ppaction://media"/>
            <a:extLst>
              <a:ext uri="{FF2B5EF4-FFF2-40B4-BE49-F238E27FC236}">
                <a16:creationId xmlns:a16="http://schemas.microsoft.com/office/drawing/2014/main" id="{CBA58FA7-C262-42DE-9659-90CC022F786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3759447670"/>
      </p:ext>
    </p:extLst>
  </p:cSld>
  <p:clrMapOvr>
    <a:masterClrMapping/>
  </p:clrMapOvr>
  <mc:AlternateContent xmlns:mc="http://schemas.openxmlformats.org/markup-compatibility/2006" xmlns:p14="http://schemas.microsoft.com/office/powerpoint/2010/main">
    <mc:Choice Requires="p14">
      <p:transition spd="slow" p14:dur="2000" advTm="30714"/>
    </mc:Choice>
    <mc:Fallback xmlns="">
      <p:transition spd="slow" advTm="3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79"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BBF96-8935-44BB-B69D-3CCE0C23C15E}"/>
              </a:ext>
            </a:extLst>
          </p:cNvPr>
          <p:cNvSpPr>
            <a:spLocks noGrp="1"/>
          </p:cNvSpPr>
          <p:nvPr>
            <p:ph type="title"/>
          </p:nvPr>
        </p:nvSpPr>
        <p:spPr>
          <a:xfrm>
            <a:off x="1671892" y="122013"/>
            <a:ext cx="8714184" cy="924369"/>
          </a:xfrm>
        </p:spPr>
        <p:txBody>
          <a:bodyPr>
            <a:normAutofit/>
          </a:bodyPr>
          <a:lstStyle/>
          <a:p>
            <a:pPr algn="ctr"/>
            <a:r>
              <a:rPr lang="en-IN" dirty="0">
                <a:latin typeface="Elephant" panose="02020904090505020303" pitchFamily="18" charset="0"/>
              </a:rPr>
              <a:t> TYPES OF MUSCLES</a:t>
            </a:r>
          </a:p>
        </p:txBody>
      </p:sp>
      <p:sp>
        <p:nvSpPr>
          <p:cNvPr id="24" name="Freeform: Shape 23">
            <a:extLst>
              <a:ext uri="{FF2B5EF4-FFF2-40B4-BE49-F238E27FC236}">
                <a16:creationId xmlns:a16="http://schemas.microsoft.com/office/drawing/2014/main" id="{B6C916DD-3C85-4FA8-A558-F27D41DB84B5}"/>
              </a:ext>
            </a:extLst>
          </p:cNvPr>
          <p:cNvSpPr/>
          <p:nvPr/>
        </p:nvSpPr>
        <p:spPr>
          <a:xfrm>
            <a:off x="4465688" y="3575265"/>
            <a:ext cx="3646536" cy="3171182"/>
          </a:xfrm>
          <a:custGeom>
            <a:avLst/>
            <a:gdLst>
              <a:gd name="connsiteX0" fmla="*/ 0 w 1961485"/>
              <a:gd name="connsiteY0" fmla="*/ 0 h 629609"/>
              <a:gd name="connsiteX1" fmla="*/ 1961485 w 1961485"/>
              <a:gd name="connsiteY1" fmla="*/ 0 h 629609"/>
              <a:gd name="connsiteX2" fmla="*/ 1961485 w 1961485"/>
              <a:gd name="connsiteY2" fmla="*/ 629609 h 629609"/>
              <a:gd name="connsiteX3" fmla="*/ 0 w 1961485"/>
              <a:gd name="connsiteY3" fmla="*/ 629609 h 629609"/>
              <a:gd name="connsiteX4" fmla="*/ 0 w 1961485"/>
              <a:gd name="connsiteY4" fmla="*/ 0 h 629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85" h="629609">
                <a:moveTo>
                  <a:pt x="0" y="0"/>
                </a:moveTo>
                <a:lnTo>
                  <a:pt x="1961485" y="0"/>
                </a:lnTo>
                <a:lnTo>
                  <a:pt x="1961485" y="629609"/>
                </a:lnTo>
                <a:lnTo>
                  <a:pt x="0" y="629609"/>
                </a:lnTo>
                <a:lnTo>
                  <a:pt x="0" y="0"/>
                </a:lnTo>
                <a:close/>
              </a:path>
            </a:pathLst>
          </a:custGeom>
          <a:solidFill>
            <a:srgbClr val="00B0F0"/>
          </a:solidFill>
          <a:ln w="38100">
            <a:solidFill>
              <a:schemeClr val="tx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780" tIns="0" rIns="628417" bIns="0" numCol="1" spcCol="1270" anchor="ctr" anchorCtr="0">
            <a:noAutofit/>
          </a:bodyPr>
          <a:lstStyle/>
          <a:p>
            <a:pPr marL="0" lvl="0" indent="0" algn="l" defTabSz="1689100">
              <a:lnSpc>
                <a:spcPct val="90000"/>
              </a:lnSpc>
              <a:spcBef>
                <a:spcPct val="0"/>
              </a:spcBef>
              <a:spcAft>
                <a:spcPct val="35000"/>
              </a:spcAft>
              <a:buNone/>
            </a:pPr>
            <a:endParaRPr lang="en-IN" sz="3800" kern="1200"/>
          </a:p>
        </p:txBody>
      </p:sp>
      <p:pic>
        <p:nvPicPr>
          <p:cNvPr id="6" name="Picture 5">
            <a:extLst>
              <a:ext uri="{FF2B5EF4-FFF2-40B4-BE49-F238E27FC236}">
                <a16:creationId xmlns:a16="http://schemas.microsoft.com/office/drawing/2014/main" id="{436B5184-0344-439E-916A-706A8F596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688" y="1178623"/>
            <a:ext cx="3646535" cy="2386182"/>
          </a:xfrm>
          <a:prstGeom prst="rect">
            <a:avLst/>
          </a:prstGeom>
          <a:ln w="38100">
            <a:solidFill>
              <a:schemeClr val="tx1"/>
            </a:solidFill>
          </a:ln>
        </p:spPr>
      </p:pic>
      <p:sp>
        <p:nvSpPr>
          <p:cNvPr id="30" name="TextBox 29">
            <a:extLst>
              <a:ext uri="{FF2B5EF4-FFF2-40B4-BE49-F238E27FC236}">
                <a16:creationId xmlns:a16="http://schemas.microsoft.com/office/drawing/2014/main" id="{0EFDFA84-B8B1-440A-8486-DF8E0AC8D5DB}"/>
              </a:ext>
            </a:extLst>
          </p:cNvPr>
          <p:cNvSpPr txBox="1"/>
          <p:nvPr/>
        </p:nvSpPr>
        <p:spPr>
          <a:xfrm>
            <a:off x="4722091" y="3777565"/>
            <a:ext cx="3185676" cy="2419124"/>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en-IN" sz="2400" kern="1200" dirty="0">
                <a:latin typeface="Franklin Gothic Demi" panose="020B0703020102020204" pitchFamily="34" charset="0"/>
              </a:rPr>
              <a:t>Involuntary or Smooth Muscles: These muscles work on their own. E.g. Lining of the internal organs like stomach, intestine </a:t>
            </a:r>
            <a:r>
              <a:rPr lang="en-IN" sz="2400" kern="1200" dirty="0" err="1">
                <a:latin typeface="Franklin Gothic Demi" panose="020B0703020102020204" pitchFamily="34" charset="0"/>
              </a:rPr>
              <a:t>esophagus</a:t>
            </a:r>
            <a:r>
              <a:rPr lang="en-IN" sz="2400" kern="1200" dirty="0">
                <a:latin typeface="Franklin Gothic Demi" panose="020B0703020102020204" pitchFamily="34" charset="0"/>
              </a:rPr>
              <a:t>, etc.</a:t>
            </a:r>
          </a:p>
        </p:txBody>
      </p:sp>
      <p:grpSp>
        <p:nvGrpSpPr>
          <p:cNvPr id="34" name="Group 33">
            <a:extLst>
              <a:ext uri="{FF2B5EF4-FFF2-40B4-BE49-F238E27FC236}">
                <a16:creationId xmlns:a16="http://schemas.microsoft.com/office/drawing/2014/main" id="{A551D87C-2AAF-40A2-B8C7-62018CB8C088}"/>
              </a:ext>
            </a:extLst>
          </p:cNvPr>
          <p:cNvGrpSpPr/>
          <p:nvPr/>
        </p:nvGrpSpPr>
        <p:grpSpPr>
          <a:xfrm>
            <a:off x="8760297" y="1178623"/>
            <a:ext cx="3270202" cy="5567824"/>
            <a:chOff x="8760297" y="1178623"/>
            <a:chExt cx="3270202" cy="5567824"/>
          </a:xfrm>
        </p:grpSpPr>
        <p:sp>
          <p:nvSpPr>
            <p:cNvPr id="27" name="Freeform: Shape 26">
              <a:extLst>
                <a:ext uri="{FF2B5EF4-FFF2-40B4-BE49-F238E27FC236}">
                  <a16:creationId xmlns:a16="http://schemas.microsoft.com/office/drawing/2014/main" id="{04D43944-5356-451F-86AB-48B7C59E0AFA}"/>
                </a:ext>
              </a:extLst>
            </p:cNvPr>
            <p:cNvSpPr/>
            <p:nvPr/>
          </p:nvSpPr>
          <p:spPr>
            <a:xfrm>
              <a:off x="8760297" y="3578436"/>
              <a:ext cx="3270202" cy="3168011"/>
            </a:xfrm>
            <a:custGeom>
              <a:avLst/>
              <a:gdLst>
                <a:gd name="connsiteX0" fmla="*/ 0 w 1961485"/>
                <a:gd name="connsiteY0" fmla="*/ 0 h 629609"/>
                <a:gd name="connsiteX1" fmla="*/ 1961485 w 1961485"/>
                <a:gd name="connsiteY1" fmla="*/ 0 h 629609"/>
                <a:gd name="connsiteX2" fmla="*/ 1961485 w 1961485"/>
                <a:gd name="connsiteY2" fmla="*/ 629609 h 629609"/>
                <a:gd name="connsiteX3" fmla="*/ 0 w 1961485"/>
                <a:gd name="connsiteY3" fmla="*/ 629609 h 629609"/>
                <a:gd name="connsiteX4" fmla="*/ 0 w 1961485"/>
                <a:gd name="connsiteY4" fmla="*/ 0 h 629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85" h="629609">
                  <a:moveTo>
                    <a:pt x="0" y="0"/>
                  </a:moveTo>
                  <a:lnTo>
                    <a:pt x="1961485" y="0"/>
                  </a:lnTo>
                  <a:lnTo>
                    <a:pt x="1961485" y="629609"/>
                  </a:lnTo>
                  <a:lnTo>
                    <a:pt x="0" y="629609"/>
                  </a:lnTo>
                  <a:lnTo>
                    <a:pt x="0" y="0"/>
                  </a:lnTo>
                  <a:close/>
                </a:path>
              </a:pathLst>
            </a:custGeom>
            <a:solidFill>
              <a:schemeClr val="accent4">
                <a:lumMod val="75000"/>
              </a:schemeClr>
            </a:solidFill>
            <a:ln w="38100">
              <a:solidFill>
                <a:srgbClr val="FFFF0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780" tIns="0" rIns="628417" bIns="0" numCol="1" spcCol="1270" anchor="ctr" anchorCtr="0">
              <a:noAutofit/>
            </a:bodyPr>
            <a:lstStyle/>
            <a:p>
              <a:pPr marL="0" lvl="0" indent="0" algn="l" defTabSz="1689100">
                <a:lnSpc>
                  <a:spcPct val="90000"/>
                </a:lnSpc>
                <a:spcBef>
                  <a:spcPct val="0"/>
                </a:spcBef>
                <a:spcAft>
                  <a:spcPct val="35000"/>
                </a:spcAft>
                <a:buNone/>
              </a:pPr>
              <a:endParaRPr lang="en-IN" sz="3800" kern="1200"/>
            </a:p>
          </p:txBody>
        </p:sp>
        <p:pic>
          <p:nvPicPr>
            <p:cNvPr id="5" name="Picture 4">
              <a:extLst>
                <a:ext uri="{FF2B5EF4-FFF2-40B4-BE49-F238E27FC236}">
                  <a16:creationId xmlns:a16="http://schemas.microsoft.com/office/drawing/2014/main" id="{8825DDF5-7CF4-4D84-9EA2-B8BA1EF9FE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5594" y="1178623"/>
              <a:ext cx="3212443" cy="2399813"/>
            </a:xfrm>
            <a:prstGeom prst="rect">
              <a:avLst/>
            </a:prstGeom>
            <a:ln w="38100">
              <a:solidFill>
                <a:srgbClr val="FFFF00"/>
              </a:solidFill>
            </a:ln>
          </p:spPr>
        </p:pic>
        <p:sp>
          <p:nvSpPr>
            <p:cNvPr id="31" name="TextBox 30">
              <a:extLst>
                <a:ext uri="{FF2B5EF4-FFF2-40B4-BE49-F238E27FC236}">
                  <a16:creationId xmlns:a16="http://schemas.microsoft.com/office/drawing/2014/main" id="{42B27D4D-B45E-4AF2-8035-303FAE90F8CD}"/>
                </a:ext>
              </a:extLst>
            </p:cNvPr>
            <p:cNvSpPr txBox="1"/>
            <p:nvPr/>
          </p:nvSpPr>
          <p:spPr>
            <a:xfrm>
              <a:off x="8795595" y="3668742"/>
              <a:ext cx="3212444" cy="2959272"/>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en-IN" sz="2300" kern="1200" dirty="0">
                  <a:latin typeface="Franklin Gothic Demi" panose="020B0703020102020204" pitchFamily="34" charset="0"/>
                </a:rPr>
                <a:t>Cardiac Muscles: These are involuntary muscles that work day and night tirelessly. It is found only in the heart and is responsible for keeping the heart pumping and relaxing normally.</a:t>
              </a:r>
            </a:p>
          </p:txBody>
        </p:sp>
      </p:grpSp>
      <p:pic>
        <p:nvPicPr>
          <p:cNvPr id="9" name="Slide 14">
            <a:hlinkClick r:id="" action="ppaction://media"/>
            <a:extLst>
              <a:ext uri="{FF2B5EF4-FFF2-40B4-BE49-F238E27FC236}">
                <a16:creationId xmlns:a16="http://schemas.microsoft.com/office/drawing/2014/main" id="{B0DCD77C-024F-49D3-B64F-1D68130F0A7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92800" y="3225800"/>
            <a:ext cx="406400" cy="406400"/>
          </a:xfrm>
          <a:prstGeom prst="rect">
            <a:avLst/>
          </a:prstGeom>
        </p:spPr>
      </p:pic>
      <p:grpSp>
        <p:nvGrpSpPr>
          <p:cNvPr id="7" name="Group 6">
            <a:extLst>
              <a:ext uri="{FF2B5EF4-FFF2-40B4-BE49-F238E27FC236}">
                <a16:creationId xmlns:a16="http://schemas.microsoft.com/office/drawing/2014/main" id="{CA17EEB8-72FC-4432-B4BB-6553D17D50DA}"/>
              </a:ext>
            </a:extLst>
          </p:cNvPr>
          <p:cNvGrpSpPr/>
          <p:nvPr/>
        </p:nvGrpSpPr>
        <p:grpSpPr>
          <a:xfrm>
            <a:off x="204459" y="1146167"/>
            <a:ext cx="3528392" cy="5589820"/>
            <a:chOff x="204459" y="1146167"/>
            <a:chExt cx="3528392" cy="5589820"/>
          </a:xfrm>
        </p:grpSpPr>
        <p:sp>
          <p:nvSpPr>
            <p:cNvPr id="21" name="Freeform: Shape 20">
              <a:extLst>
                <a:ext uri="{FF2B5EF4-FFF2-40B4-BE49-F238E27FC236}">
                  <a16:creationId xmlns:a16="http://schemas.microsoft.com/office/drawing/2014/main" id="{17439DF7-E524-4381-891D-4B8E6EB48B4A}"/>
                </a:ext>
              </a:extLst>
            </p:cNvPr>
            <p:cNvSpPr/>
            <p:nvPr/>
          </p:nvSpPr>
          <p:spPr>
            <a:xfrm>
              <a:off x="204459" y="3564805"/>
              <a:ext cx="3528392" cy="3171182"/>
            </a:xfrm>
            <a:custGeom>
              <a:avLst/>
              <a:gdLst>
                <a:gd name="connsiteX0" fmla="*/ 0 w 1961485"/>
                <a:gd name="connsiteY0" fmla="*/ 0 h 629609"/>
                <a:gd name="connsiteX1" fmla="*/ 1961485 w 1961485"/>
                <a:gd name="connsiteY1" fmla="*/ 0 h 629609"/>
                <a:gd name="connsiteX2" fmla="*/ 1961485 w 1961485"/>
                <a:gd name="connsiteY2" fmla="*/ 629609 h 629609"/>
                <a:gd name="connsiteX3" fmla="*/ 0 w 1961485"/>
                <a:gd name="connsiteY3" fmla="*/ 629609 h 629609"/>
                <a:gd name="connsiteX4" fmla="*/ 0 w 1961485"/>
                <a:gd name="connsiteY4" fmla="*/ 0 h 629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85" h="629609">
                  <a:moveTo>
                    <a:pt x="0" y="0"/>
                  </a:moveTo>
                  <a:lnTo>
                    <a:pt x="1961485" y="0"/>
                  </a:lnTo>
                  <a:lnTo>
                    <a:pt x="1961485" y="629609"/>
                  </a:lnTo>
                  <a:lnTo>
                    <a:pt x="0" y="629609"/>
                  </a:lnTo>
                  <a:lnTo>
                    <a:pt x="0" y="0"/>
                  </a:lnTo>
                  <a:close/>
                </a:path>
              </a:pathLst>
            </a:custGeom>
            <a:solidFill>
              <a:srgbClr val="FFFF00"/>
            </a:solidFill>
            <a:ln w="38100">
              <a:solidFill>
                <a:srgbClr val="FF000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780" tIns="0" rIns="628417" bIns="0" numCol="1" spcCol="1270" anchor="ctr" anchorCtr="0">
              <a:noAutofit/>
            </a:bodyPr>
            <a:lstStyle/>
            <a:p>
              <a:pPr marL="0" lvl="0" indent="0" algn="l" defTabSz="1689100">
                <a:lnSpc>
                  <a:spcPct val="90000"/>
                </a:lnSpc>
                <a:spcBef>
                  <a:spcPct val="0"/>
                </a:spcBef>
                <a:spcAft>
                  <a:spcPct val="35000"/>
                </a:spcAft>
                <a:buNone/>
              </a:pPr>
              <a:endParaRPr lang="en-IN" sz="3800" kern="1200" dirty="0"/>
            </a:p>
          </p:txBody>
        </p:sp>
        <p:sp>
          <p:nvSpPr>
            <p:cNvPr id="29" name="TextBox 28">
              <a:extLst>
                <a:ext uri="{FF2B5EF4-FFF2-40B4-BE49-F238E27FC236}">
                  <a16:creationId xmlns:a16="http://schemas.microsoft.com/office/drawing/2014/main" id="{59521E4E-DFBD-4A57-BF68-FDE914B2ED5F}"/>
                </a:ext>
              </a:extLst>
            </p:cNvPr>
            <p:cNvSpPr txBox="1"/>
            <p:nvPr/>
          </p:nvSpPr>
          <p:spPr>
            <a:xfrm>
              <a:off x="294393" y="3659918"/>
              <a:ext cx="3312368" cy="2923877"/>
            </a:xfrm>
            <a:prstGeom prst="rect">
              <a:avLst/>
            </a:prstGeom>
            <a:noFill/>
          </p:spPr>
          <p:txBody>
            <a:bodyPr wrap="square" rtlCol="0">
              <a:spAutoFit/>
            </a:bodyPr>
            <a:lstStyle/>
            <a:p>
              <a:r>
                <a:rPr lang="en-IN" sz="2300" kern="1200" dirty="0">
                  <a:solidFill>
                    <a:schemeClr val="bg1"/>
                  </a:solidFill>
                  <a:latin typeface="Franklin Gothic Demi" panose="020B0703020102020204" pitchFamily="34" charset="0"/>
                </a:rPr>
                <a:t>Voluntary or Striped Muscles: These muscles are under the control of our will. It brings about the movement of the skeleton. E.g. muscles of Biceps, Triceps, Hamstring, etc.</a:t>
              </a:r>
              <a:endParaRPr lang="en-IN" sz="2400" dirty="0">
                <a:solidFill>
                  <a:schemeClr val="bg1"/>
                </a:solidFill>
                <a:latin typeface="Franklin Gothic Demi" panose="020B0703020102020204" pitchFamily="34" charset="0"/>
              </a:endParaRPr>
            </a:p>
          </p:txBody>
        </p:sp>
        <p:pic>
          <p:nvPicPr>
            <p:cNvPr id="4" name="Picture 3">
              <a:extLst>
                <a:ext uri="{FF2B5EF4-FFF2-40B4-BE49-F238E27FC236}">
                  <a16:creationId xmlns:a16="http://schemas.microsoft.com/office/drawing/2014/main" id="{E549FB32-8925-4DD0-BE94-54683C38E4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116" y="1146167"/>
              <a:ext cx="3520735" cy="2386182"/>
            </a:xfrm>
            <a:prstGeom prst="rect">
              <a:avLst/>
            </a:prstGeom>
            <a:ln w="38100">
              <a:solidFill>
                <a:srgbClr val="FF0000"/>
              </a:solidFill>
            </a:ln>
          </p:spPr>
        </p:pic>
      </p:grpSp>
    </p:spTree>
    <p:custDataLst>
      <p:tags r:id="rId1"/>
    </p:custDataLst>
    <p:extLst>
      <p:ext uri="{BB962C8B-B14F-4D97-AF65-F5344CB8AC3E}">
        <p14:creationId xmlns:p14="http://schemas.microsoft.com/office/powerpoint/2010/main" val="2933634454"/>
      </p:ext>
    </p:extLst>
  </p:cSld>
  <p:clrMapOvr>
    <a:masterClrMapping/>
  </p:clrMapOvr>
  <mc:AlternateContent xmlns:mc="http://schemas.openxmlformats.org/markup-compatibility/2006" xmlns:p14="http://schemas.microsoft.com/office/powerpoint/2010/main">
    <mc:Choice Requires="p14">
      <p:transition spd="slow" p14:dur="2000" advTm="49649"/>
    </mc:Choice>
    <mc:Fallback xmlns="">
      <p:transition spd="slow" advTm="4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8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500" fill="hold"/>
                                        <p:tgtEl>
                                          <p:spTgt spid="7"/>
                                        </p:tgtEl>
                                        <p:attrNameLst>
                                          <p:attrName>ppt_x</p:attrName>
                                        </p:attrNameLst>
                                      </p:cBhvr>
                                      <p:tavLst>
                                        <p:tav tm="0">
                                          <p:val>
                                            <p:strVal val="0-#ppt_w/2"/>
                                          </p:val>
                                        </p:tav>
                                        <p:tav tm="100000">
                                          <p:val>
                                            <p:strVal val="#ppt_x"/>
                                          </p:val>
                                        </p:tav>
                                      </p:tavLst>
                                    </p:anim>
                                    <p:anim calcmode="lin" valueType="num">
                                      <p:cBhvr additive="base">
                                        <p:cTn id="19"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500" fill="hold"/>
                                        <p:tgtEl>
                                          <p:spTgt spid="6"/>
                                        </p:tgtEl>
                                        <p:attrNameLst>
                                          <p:attrName>ppt_x</p:attrName>
                                        </p:attrNameLst>
                                      </p:cBhvr>
                                      <p:tavLst>
                                        <p:tav tm="0">
                                          <p:val>
                                            <p:strVal val="#ppt_x"/>
                                          </p:val>
                                        </p:tav>
                                        <p:tav tm="100000">
                                          <p:val>
                                            <p:strVal val="#ppt_x"/>
                                          </p:val>
                                        </p:tav>
                                      </p:tavLst>
                                    </p:anim>
                                    <p:anim calcmode="lin" valueType="num">
                                      <p:cBhvr additive="base">
                                        <p:cTn id="25" dur="1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1500" fill="hold"/>
                                        <p:tgtEl>
                                          <p:spTgt spid="30"/>
                                        </p:tgtEl>
                                        <p:attrNameLst>
                                          <p:attrName>ppt_x</p:attrName>
                                        </p:attrNameLst>
                                      </p:cBhvr>
                                      <p:tavLst>
                                        <p:tav tm="0">
                                          <p:val>
                                            <p:strVal val="#ppt_x"/>
                                          </p:val>
                                        </p:tav>
                                        <p:tav tm="100000">
                                          <p:val>
                                            <p:strVal val="#ppt_x"/>
                                          </p:val>
                                        </p:tav>
                                      </p:tavLst>
                                    </p:anim>
                                    <p:anim calcmode="lin" valueType="num">
                                      <p:cBhvr additive="base">
                                        <p:cTn id="29" dur="1500" fill="hold"/>
                                        <p:tgtEl>
                                          <p:spTgt spid="3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1500" fill="hold"/>
                                        <p:tgtEl>
                                          <p:spTgt spid="24"/>
                                        </p:tgtEl>
                                        <p:attrNameLst>
                                          <p:attrName>ppt_x</p:attrName>
                                        </p:attrNameLst>
                                      </p:cBhvr>
                                      <p:tavLst>
                                        <p:tav tm="0">
                                          <p:val>
                                            <p:strVal val="#ppt_x"/>
                                          </p:val>
                                        </p:tav>
                                        <p:tav tm="100000">
                                          <p:val>
                                            <p:strVal val="#ppt_x"/>
                                          </p:val>
                                        </p:tav>
                                      </p:tavLst>
                                    </p:anim>
                                    <p:anim calcmode="lin" valueType="num">
                                      <p:cBhvr additive="base">
                                        <p:cTn id="33"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1500" fill="hold"/>
                                        <p:tgtEl>
                                          <p:spTgt spid="34"/>
                                        </p:tgtEl>
                                        <p:attrNameLst>
                                          <p:attrName>ppt_x</p:attrName>
                                        </p:attrNameLst>
                                      </p:cBhvr>
                                      <p:tavLst>
                                        <p:tav tm="0">
                                          <p:val>
                                            <p:strVal val="1+#ppt_w/2"/>
                                          </p:val>
                                        </p:tav>
                                        <p:tav tm="100000">
                                          <p:val>
                                            <p:strVal val="#ppt_x"/>
                                          </p:val>
                                        </p:tav>
                                      </p:tavLst>
                                    </p:anim>
                                    <p:anim calcmode="lin" valueType="num">
                                      <p:cBhvr additive="base">
                                        <p:cTn id="39" dur="1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fill="hold" display="0">
                  <p:stCondLst>
                    <p:cond delay="indefinite"/>
                  </p:stCondLst>
                  <p:endCondLst>
                    <p:cond evt="onStopAudio" delay="0">
                      <p:tgtEl>
                        <p:sldTgt/>
                      </p:tgtEl>
                    </p:cond>
                  </p:endCondLst>
                </p:cTn>
                <p:tgtEl>
                  <p:spTgt spid="9"/>
                </p:tgtEl>
              </p:cMediaNode>
            </p:audio>
          </p:childTnLst>
        </p:cTn>
      </p:par>
    </p:tnLst>
    <p:bldLst>
      <p:bldP spid="2" grpId="0"/>
      <p:bldP spid="24"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E6C96F-6809-40FF-A2CD-B195C8FF953E}"/>
              </a:ext>
            </a:extLst>
          </p:cNvPr>
          <p:cNvSpPr txBox="1"/>
          <p:nvPr/>
        </p:nvSpPr>
        <p:spPr>
          <a:xfrm>
            <a:off x="114191" y="1097590"/>
            <a:ext cx="11927515" cy="707886"/>
          </a:xfrm>
          <a:prstGeom prst="rect">
            <a:avLst/>
          </a:prstGeom>
          <a:noFill/>
        </p:spPr>
        <p:txBody>
          <a:bodyPr wrap="square" rtlCol="0" anchor="ctr">
            <a:spAutoFit/>
          </a:bodyPr>
          <a:lstStyle/>
          <a:p>
            <a:pPr marL="0" indent="0" algn="ctr">
              <a:buNone/>
            </a:pPr>
            <a:r>
              <a:rPr lang="en-IN" sz="2000" dirty="0">
                <a:latin typeface="Franklin Gothic Demi" panose="020B0703020102020204" pitchFamily="34" charset="0"/>
              </a:rPr>
              <a:t>The Brain, the Spinal Cord and the Nerves together form the Nervous System. It controls the other systems of our body. The nerve cells or neurons are the structural and functional unit of nervous system.</a:t>
            </a:r>
          </a:p>
        </p:txBody>
      </p:sp>
      <p:sp>
        <p:nvSpPr>
          <p:cNvPr id="7" name="TextBox 6">
            <a:extLst>
              <a:ext uri="{FF2B5EF4-FFF2-40B4-BE49-F238E27FC236}">
                <a16:creationId xmlns:a16="http://schemas.microsoft.com/office/drawing/2014/main" id="{A1A9EC03-8F7D-4A1F-959A-81502BC0837E}"/>
              </a:ext>
            </a:extLst>
          </p:cNvPr>
          <p:cNvSpPr txBox="1"/>
          <p:nvPr/>
        </p:nvSpPr>
        <p:spPr>
          <a:xfrm>
            <a:off x="2135560" y="60446"/>
            <a:ext cx="8208912" cy="1107996"/>
          </a:xfrm>
          <a:prstGeom prst="rect">
            <a:avLst/>
          </a:prstGeom>
          <a:noFill/>
        </p:spPr>
        <p:txBody>
          <a:bodyPr wrap="square" rtlCol="0" anchor="ctr">
            <a:spAutoFit/>
          </a:bodyPr>
          <a:lstStyle/>
          <a:p>
            <a:pPr algn="ctr"/>
            <a:r>
              <a:rPr lang="en-IN" sz="6600" b="1" dirty="0">
                <a:latin typeface="Bradley Hand ITC" panose="03070402050302030203" pitchFamily="66" charset="0"/>
              </a:rPr>
              <a:t>NERVOUS  SYSTEM</a:t>
            </a:r>
          </a:p>
        </p:txBody>
      </p:sp>
      <p:pic>
        <p:nvPicPr>
          <p:cNvPr id="6" name="Picture 5">
            <a:extLst>
              <a:ext uri="{FF2B5EF4-FFF2-40B4-BE49-F238E27FC236}">
                <a16:creationId xmlns:a16="http://schemas.microsoft.com/office/drawing/2014/main" id="{39576F92-8905-4449-96BD-483625B4A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9049" y="3164423"/>
            <a:ext cx="3709744" cy="2107784"/>
          </a:xfrm>
          <a:prstGeom prst="rect">
            <a:avLst/>
          </a:prstGeom>
        </p:spPr>
      </p:pic>
      <p:pic>
        <p:nvPicPr>
          <p:cNvPr id="10" name="Picture 9">
            <a:extLst>
              <a:ext uri="{FF2B5EF4-FFF2-40B4-BE49-F238E27FC236}">
                <a16:creationId xmlns:a16="http://schemas.microsoft.com/office/drawing/2014/main" id="{534FC3B8-2F80-4502-A980-9CB1AF895B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5811" y="3176972"/>
            <a:ext cx="3717592" cy="2124236"/>
          </a:xfrm>
          <a:prstGeom prst="rect">
            <a:avLst/>
          </a:prstGeom>
        </p:spPr>
      </p:pic>
      <p:grpSp>
        <p:nvGrpSpPr>
          <p:cNvPr id="26" name="Group 25">
            <a:extLst>
              <a:ext uri="{FF2B5EF4-FFF2-40B4-BE49-F238E27FC236}">
                <a16:creationId xmlns:a16="http://schemas.microsoft.com/office/drawing/2014/main" id="{55DB241D-DB2C-4084-9BB0-A1B8C157CE92}"/>
              </a:ext>
            </a:extLst>
          </p:cNvPr>
          <p:cNvGrpSpPr/>
          <p:nvPr/>
        </p:nvGrpSpPr>
        <p:grpSpPr>
          <a:xfrm>
            <a:off x="64087" y="1911497"/>
            <a:ext cx="12002812" cy="1134356"/>
            <a:chOff x="-960784" y="917536"/>
            <a:chExt cx="12002812" cy="1134356"/>
          </a:xfrm>
        </p:grpSpPr>
        <p:sp>
          <p:nvSpPr>
            <p:cNvPr id="24" name="Rectangle: Rounded Corners 23">
              <a:extLst>
                <a:ext uri="{FF2B5EF4-FFF2-40B4-BE49-F238E27FC236}">
                  <a16:creationId xmlns:a16="http://schemas.microsoft.com/office/drawing/2014/main" id="{A9A30047-40B4-4C0E-892D-0262943E080B}"/>
                </a:ext>
              </a:extLst>
            </p:cNvPr>
            <p:cNvSpPr/>
            <p:nvPr/>
          </p:nvSpPr>
          <p:spPr>
            <a:xfrm>
              <a:off x="-960784" y="917536"/>
              <a:ext cx="12002812" cy="113435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D12BD72B-33F7-485B-9B19-89AF87848217}"/>
                </a:ext>
              </a:extLst>
            </p:cNvPr>
            <p:cNvSpPr txBox="1"/>
            <p:nvPr/>
          </p:nvSpPr>
          <p:spPr>
            <a:xfrm>
              <a:off x="-852776" y="983047"/>
              <a:ext cx="11850362" cy="954107"/>
            </a:xfrm>
            <a:prstGeom prst="rect">
              <a:avLst/>
            </a:prstGeom>
            <a:noFill/>
          </p:spPr>
          <p:txBody>
            <a:bodyPr wrap="square" rtlCol="0" anchor="ctr">
              <a:spAutoFit/>
            </a:bodyPr>
            <a:lstStyle/>
            <a:p>
              <a:r>
                <a:rPr lang="en-IN" sz="2800" dirty="0">
                  <a:latin typeface="Franklin Gothic Demi" panose="020B0703020102020204" pitchFamily="34" charset="0"/>
                </a:rPr>
                <a:t>NERVES: Nerves are like telephone wires that connect every part of the body to the central nervous system (CNS). There are three kinds of nerves:</a:t>
              </a:r>
              <a:endParaRPr lang="en-IN" sz="2800" dirty="0"/>
            </a:p>
          </p:txBody>
        </p:sp>
      </p:grpSp>
      <p:sp>
        <p:nvSpPr>
          <p:cNvPr id="27" name="Rectangle: Rounded Corners 26">
            <a:extLst>
              <a:ext uri="{FF2B5EF4-FFF2-40B4-BE49-F238E27FC236}">
                <a16:creationId xmlns:a16="http://schemas.microsoft.com/office/drawing/2014/main" id="{757AD6F2-2888-47E7-8724-D1E065C27A8C}"/>
              </a:ext>
            </a:extLst>
          </p:cNvPr>
          <p:cNvSpPr/>
          <p:nvPr/>
        </p:nvSpPr>
        <p:spPr>
          <a:xfrm>
            <a:off x="146383" y="5301208"/>
            <a:ext cx="3709745" cy="151216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622300">
              <a:lnSpc>
                <a:spcPct val="90000"/>
              </a:lnSpc>
              <a:spcBef>
                <a:spcPct val="0"/>
              </a:spcBef>
              <a:spcAft>
                <a:spcPct val="35000"/>
              </a:spcAft>
              <a:buNone/>
            </a:pPr>
            <a:r>
              <a:rPr lang="en-IN" sz="2400" b="1" kern="1200" dirty="0"/>
              <a:t>Sensory nerves: They carry messages from the sense organs to the brain or the spinal cord</a:t>
            </a:r>
            <a:r>
              <a:rPr lang="en-IN" sz="2400" kern="1200" dirty="0"/>
              <a:t>.</a:t>
            </a:r>
          </a:p>
        </p:txBody>
      </p:sp>
      <p:sp>
        <p:nvSpPr>
          <p:cNvPr id="28" name="Rectangle: Rounded Corners 27">
            <a:extLst>
              <a:ext uri="{FF2B5EF4-FFF2-40B4-BE49-F238E27FC236}">
                <a16:creationId xmlns:a16="http://schemas.microsoft.com/office/drawing/2014/main" id="{79D4698E-F431-4F96-838D-A51D6852755B}"/>
              </a:ext>
            </a:extLst>
          </p:cNvPr>
          <p:cNvSpPr/>
          <p:nvPr/>
        </p:nvSpPr>
        <p:spPr>
          <a:xfrm>
            <a:off x="4223075" y="5301208"/>
            <a:ext cx="3889149" cy="151216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622300">
              <a:lnSpc>
                <a:spcPct val="90000"/>
              </a:lnSpc>
              <a:spcBef>
                <a:spcPct val="0"/>
              </a:spcBef>
              <a:spcAft>
                <a:spcPct val="35000"/>
              </a:spcAft>
              <a:buNone/>
            </a:pPr>
            <a:r>
              <a:rPr lang="en-IN" sz="2400" b="1" kern="1200" dirty="0"/>
              <a:t>Motor nerves: They carry messages from the brain or the spinal cord to the muscles or glands.</a:t>
            </a:r>
          </a:p>
        </p:txBody>
      </p:sp>
      <p:sp>
        <p:nvSpPr>
          <p:cNvPr id="29" name="Rectangle: Rounded Corners 28">
            <a:extLst>
              <a:ext uri="{FF2B5EF4-FFF2-40B4-BE49-F238E27FC236}">
                <a16:creationId xmlns:a16="http://schemas.microsoft.com/office/drawing/2014/main" id="{397D6349-0792-4F6F-8B94-9CA47F6DE00A}"/>
              </a:ext>
            </a:extLst>
          </p:cNvPr>
          <p:cNvSpPr/>
          <p:nvPr/>
        </p:nvSpPr>
        <p:spPr>
          <a:xfrm>
            <a:off x="8400256" y="5301208"/>
            <a:ext cx="3709745" cy="151216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622300">
              <a:lnSpc>
                <a:spcPct val="90000"/>
              </a:lnSpc>
              <a:spcBef>
                <a:spcPct val="0"/>
              </a:spcBef>
              <a:spcAft>
                <a:spcPct val="35000"/>
              </a:spcAft>
              <a:buNone/>
            </a:pPr>
            <a:r>
              <a:rPr lang="en-IN" sz="2400" b="1" kern="1200" dirty="0"/>
              <a:t>Mixed nerves: They carry messages to the brain as well as bring orders from the brain.</a:t>
            </a:r>
          </a:p>
        </p:txBody>
      </p:sp>
      <p:pic>
        <p:nvPicPr>
          <p:cNvPr id="11" name="Slide 15">
            <a:hlinkClick r:id="" action="ppaction://media"/>
            <a:extLst>
              <a:ext uri="{FF2B5EF4-FFF2-40B4-BE49-F238E27FC236}">
                <a16:creationId xmlns:a16="http://schemas.microsoft.com/office/drawing/2014/main" id="{2A598830-3B7D-4B5C-99FF-2AE148B5A2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92800" y="3225800"/>
            <a:ext cx="406400" cy="406400"/>
          </a:xfrm>
          <a:prstGeom prst="rect">
            <a:avLst/>
          </a:prstGeom>
        </p:spPr>
      </p:pic>
      <p:pic>
        <p:nvPicPr>
          <p:cNvPr id="3" name="Picture 2">
            <a:extLst>
              <a:ext uri="{FF2B5EF4-FFF2-40B4-BE49-F238E27FC236}">
                <a16:creationId xmlns:a16="http://schemas.microsoft.com/office/drawing/2014/main" id="{CD7D06A6-63B3-47D7-BD52-858888C22B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821" y="3151874"/>
            <a:ext cx="3800210" cy="2120333"/>
          </a:xfrm>
          <a:prstGeom prst="rect">
            <a:avLst/>
          </a:prstGeom>
        </p:spPr>
      </p:pic>
    </p:spTree>
    <p:custDataLst>
      <p:tags r:id="rId1"/>
    </p:custDataLst>
    <p:extLst>
      <p:ext uri="{BB962C8B-B14F-4D97-AF65-F5344CB8AC3E}">
        <p14:creationId xmlns:p14="http://schemas.microsoft.com/office/powerpoint/2010/main" val="4252767610"/>
      </p:ext>
    </p:extLst>
  </p:cSld>
  <p:clrMapOvr>
    <a:masterClrMapping/>
  </p:clrMapOvr>
  <mc:AlternateContent xmlns:mc="http://schemas.openxmlformats.org/markup-compatibility/2006" xmlns:p14="http://schemas.microsoft.com/office/powerpoint/2010/main">
    <mc:Choice Requires="p14">
      <p:transition spd="slow" p14:dur="2000" advTm="51609"/>
    </mc:Choice>
    <mc:Fallback xmlns="">
      <p:transition spd="slow" advTm="5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5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0" fill="hold" display="0">
                  <p:stCondLst>
                    <p:cond delay="indefinite"/>
                  </p:stCondLst>
                  <p:endCondLst>
                    <p:cond evt="onStopAudio" delay="0">
                      <p:tgtEl>
                        <p:sldTgt/>
                      </p:tgtEl>
                    </p:cond>
                  </p:endCondLst>
                </p:cTn>
                <p:tgtEl>
                  <p:spTgt spid="11"/>
                </p:tgtEl>
              </p:cMediaNode>
            </p:audio>
          </p:childTnLst>
        </p:cTn>
      </p:par>
    </p:tnLst>
    <p:bldLst>
      <p:bldP spid="7" grpId="0"/>
      <p:bldP spid="27"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BC09F9-3773-4004-B81A-0FCCFCE75500}"/>
              </a:ext>
            </a:extLst>
          </p:cNvPr>
          <p:cNvSpPr>
            <a:spLocks noGrp="1"/>
          </p:cNvSpPr>
          <p:nvPr>
            <p:ph idx="1"/>
          </p:nvPr>
        </p:nvSpPr>
        <p:spPr>
          <a:xfrm>
            <a:off x="361426" y="260648"/>
            <a:ext cx="11678294" cy="1841624"/>
          </a:xfrm>
        </p:spPr>
        <p:txBody>
          <a:bodyPr>
            <a:normAutofit fontScale="92500" lnSpcReduction="10000"/>
          </a:bodyPr>
          <a:lstStyle/>
          <a:p>
            <a:pPr marL="0" indent="0">
              <a:buNone/>
            </a:pPr>
            <a:r>
              <a:rPr lang="en-IN" sz="3600" dirty="0">
                <a:latin typeface="Franklin Gothic Demi" panose="020B0703020102020204" pitchFamily="34" charset="0"/>
              </a:rPr>
              <a:t>Reflex Action: Sometimes accidentally when you step on a thorn, your foot automatically pulls away. Such actions where you do not stop to think, are known as ‘reflex actions’. These are controlled by the spinal cord.</a:t>
            </a:r>
          </a:p>
        </p:txBody>
      </p:sp>
      <p:pic>
        <p:nvPicPr>
          <p:cNvPr id="9" name="Slide 16">
            <a:hlinkClick r:id="" action="ppaction://media"/>
            <a:extLst>
              <a:ext uri="{FF2B5EF4-FFF2-40B4-BE49-F238E27FC236}">
                <a16:creationId xmlns:a16="http://schemas.microsoft.com/office/drawing/2014/main" id="{A668F9A5-1A11-403A-8DDA-FC417098A45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892800" y="3225800"/>
            <a:ext cx="406400" cy="406400"/>
          </a:xfrm>
          <a:prstGeom prst="rect">
            <a:avLst/>
          </a:prstGeom>
        </p:spPr>
      </p:pic>
      <p:pic>
        <p:nvPicPr>
          <p:cNvPr id="4" name="Picture 3">
            <a:extLst>
              <a:ext uri="{FF2B5EF4-FFF2-40B4-BE49-F238E27FC236}">
                <a16:creationId xmlns:a16="http://schemas.microsoft.com/office/drawing/2014/main" id="{8E7A7436-3FFB-409C-B5C0-639B0FA560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47" y="2209798"/>
            <a:ext cx="5867380" cy="4531570"/>
          </a:xfrm>
          <a:prstGeom prst="rect">
            <a:avLst/>
          </a:prstGeom>
        </p:spPr>
      </p:pic>
      <p:pic>
        <p:nvPicPr>
          <p:cNvPr id="7" name="Picture 6">
            <a:extLst>
              <a:ext uri="{FF2B5EF4-FFF2-40B4-BE49-F238E27FC236}">
                <a16:creationId xmlns:a16="http://schemas.microsoft.com/office/drawing/2014/main" id="{F9BD9DD5-C56A-4582-8355-01200ED7DD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0573" y="2209798"/>
            <a:ext cx="5867380" cy="4531570"/>
          </a:xfrm>
          <a:prstGeom prst="rect">
            <a:avLst/>
          </a:prstGeom>
        </p:spPr>
      </p:pic>
    </p:spTree>
    <p:custDataLst>
      <p:tags r:id="rId1"/>
    </p:custDataLst>
    <p:extLst>
      <p:ext uri="{BB962C8B-B14F-4D97-AF65-F5344CB8AC3E}">
        <p14:creationId xmlns:p14="http://schemas.microsoft.com/office/powerpoint/2010/main" val="53310258"/>
      </p:ext>
    </p:extLst>
  </p:cSld>
  <p:clrMapOvr>
    <a:masterClrMapping/>
  </p:clrMapOvr>
  <mc:AlternateContent xmlns:mc="http://schemas.openxmlformats.org/markup-compatibility/2006" xmlns:p14="http://schemas.microsoft.com/office/powerpoint/2010/main">
    <mc:Choice Requires="p14">
      <p:transition spd="slow" p14:dur="2000" advTm="22648"/>
    </mc:Choice>
    <mc:Fallback xmlns="">
      <p:transition spd="slow" advTm="22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Effect transition="in" filter="fade">
                                      <p:cBhvr>
                                        <p:cTn id="18" dur="10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D392-2740-4433-A9FC-4D402E7B87AB}"/>
              </a:ext>
            </a:extLst>
          </p:cNvPr>
          <p:cNvSpPr>
            <a:spLocks noGrp="1"/>
          </p:cNvSpPr>
          <p:nvPr>
            <p:ph type="title"/>
          </p:nvPr>
        </p:nvSpPr>
        <p:spPr>
          <a:xfrm>
            <a:off x="119336" y="116632"/>
            <a:ext cx="4546848" cy="1224136"/>
          </a:xfrm>
        </p:spPr>
        <p:txBody>
          <a:bodyPr>
            <a:normAutofit fontScale="90000"/>
          </a:bodyPr>
          <a:lstStyle/>
          <a:p>
            <a:pPr algn="ctr"/>
            <a:r>
              <a:rPr lang="en-IN" sz="6000" dirty="0">
                <a:latin typeface="Arial Black" panose="020B0A04020102020204" pitchFamily="34" charset="0"/>
              </a:rPr>
              <a:t>THE BRAIN</a:t>
            </a:r>
          </a:p>
        </p:txBody>
      </p:sp>
      <p:sp>
        <p:nvSpPr>
          <p:cNvPr id="3" name="Content Placeholder 2">
            <a:extLst>
              <a:ext uri="{FF2B5EF4-FFF2-40B4-BE49-F238E27FC236}">
                <a16:creationId xmlns:a16="http://schemas.microsoft.com/office/drawing/2014/main" id="{A7634835-F4CA-48D4-A048-3A3BBBD51AE5}"/>
              </a:ext>
            </a:extLst>
          </p:cNvPr>
          <p:cNvSpPr>
            <a:spLocks noGrp="1"/>
          </p:cNvSpPr>
          <p:nvPr>
            <p:ph idx="1"/>
          </p:nvPr>
        </p:nvSpPr>
        <p:spPr>
          <a:xfrm>
            <a:off x="263352" y="1340768"/>
            <a:ext cx="4546848" cy="5400600"/>
          </a:xfrm>
        </p:spPr>
        <p:txBody>
          <a:bodyPr anchor="ctr">
            <a:normAutofit fontScale="92500"/>
          </a:bodyPr>
          <a:lstStyle/>
          <a:p>
            <a:pPr marL="0" indent="0">
              <a:buNone/>
            </a:pPr>
            <a:r>
              <a:rPr lang="en-IN" sz="3200" dirty="0">
                <a:latin typeface="Franklin Gothic Demi" panose="020B0703020102020204" pitchFamily="34" charset="0"/>
              </a:rPr>
              <a:t>The brain is like a super computer. It weighs about 1.4kg and contains millions of tiny cells. It is protected by a hard, bony skull called cranium. It is the control centre of the human body. </a:t>
            </a:r>
          </a:p>
          <a:p>
            <a:pPr marL="0" indent="0">
              <a:buNone/>
            </a:pPr>
            <a:r>
              <a:rPr lang="en-IN" sz="3200" dirty="0">
                <a:latin typeface="Franklin Gothic Demi" panose="020B0703020102020204" pitchFamily="34" charset="0"/>
              </a:rPr>
              <a:t>Function: It receives information from all parts of the body through the different nerves.</a:t>
            </a:r>
          </a:p>
        </p:txBody>
      </p:sp>
      <p:pic>
        <p:nvPicPr>
          <p:cNvPr id="7" name="Slide 17">
            <a:hlinkClick r:id="" action="ppaction://media"/>
            <a:extLst>
              <a:ext uri="{FF2B5EF4-FFF2-40B4-BE49-F238E27FC236}">
                <a16:creationId xmlns:a16="http://schemas.microsoft.com/office/drawing/2014/main" id="{506C291C-8D03-4724-8E90-B7FF15A40B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892800" y="3225800"/>
            <a:ext cx="406400" cy="406400"/>
          </a:xfrm>
          <a:prstGeom prst="rect">
            <a:avLst/>
          </a:prstGeom>
        </p:spPr>
      </p:pic>
      <p:pic>
        <p:nvPicPr>
          <p:cNvPr id="5" name="Picture 4">
            <a:extLst>
              <a:ext uri="{FF2B5EF4-FFF2-40B4-BE49-F238E27FC236}">
                <a16:creationId xmlns:a16="http://schemas.microsoft.com/office/drawing/2014/main" id="{A266661D-A19A-428B-8C55-49712D3A2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4811" y="1268760"/>
            <a:ext cx="6624736" cy="5275987"/>
          </a:xfrm>
          <a:prstGeom prst="rect">
            <a:avLst/>
          </a:prstGeom>
        </p:spPr>
      </p:pic>
    </p:spTree>
    <p:custDataLst>
      <p:tags r:id="rId1"/>
    </p:custDataLst>
    <p:extLst>
      <p:ext uri="{BB962C8B-B14F-4D97-AF65-F5344CB8AC3E}">
        <p14:creationId xmlns:p14="http://schemas.microsoft.com/office/powerpoint/2010/main" val="1137382491"/>
      </p:ext>
    </p:extLst>
  </p:cSld>
  <p:clrMapOvr>
    <a:masterClrMapping/>
  </p:clrMapOvr>
  <mc:AlternateContent xmlns:mc="http://schemas.openxmlformats.org/markup-compatibility/2006" xmlns:p14="http://schemas.microsoft.com/office/powerpoint/2010/main">
    <mc:Choice Requires="p14">
      <p:transition spd="slow" p14:dur="2000" advTm="27547"/>
    </mc:Choice>
    <mc:Fallback xmlns="">
      <p:transition spd="slow" advTm="2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7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1.3|3.1|5.9"/>
</p:tagLst>
</file>

<file path=ppt/tags/tag10.xml><?xml version="1.0" encoding="utf-8"?>
<p:tagLst xmlns:a="http://schemas.openxmlformats.org/drawingml/2006/main" xmlns:r="http://schemas.openxmlformats.org/officeDocument/2006/relationships" xmlns:p="http://schemas.openxmlformats.org/presentationml/2006/main">
  <p:tag name="TIMING" val="|1.4|2.7|12.9|10"/>
</p:tagLst>
</file>

<file path=ppt/tags/tag2.xml><?xml version="1.0" encoding="utf-8"?>
<p:tagLst xmlns:a="http://schemas.openxmlformats.org/drawingml/2006/main" xmlns:r="http://schemas.openxmlformats.org/officeDocument/2006/relationships" xmlns:p="http://schemas.openxmlformats.org/presentationml/2006/main">
  <p:tag name="TIMING" val="|1.3|2.5|10.8"/>
</p:tagLst>
</file>

<file path=ppt/tags/tag3.xml><?xml version="1.0" encoding="utf-8"?>
<p:tagLst xmlns:a="http://schemas.openxmlformats.org/drawingml/2006/main" xmlns:r="http://schemas.openxmlformats.org/officeDocument/2006/relationships" xmlns:p="http://schemas.openxmlformats.org/presentationml/2006/main">
  <p:tag name="TIMING" val="|1.2|2.9|16.4"/>
</p:tagLst>
</file>

<file path=ppt/tags/tag4.xml><?xml version="1.0" encoding="utf-8"?>
<p:tagLst xmlns:a="http://schemas.openxmlformats.org/drawingml/2006/main" xmlns:r="http://schemas.openxmlformats.org/officeDocument/2006/relationships" xmlns:p="http://schemas.openxmlformats.org/presentationml/2006/main">
  <p:tag name="TIMING" val="|14.8"/>
</p:tagLst>
</file>

<file path=ppt/tags/tag5.xml><?xml version="1.0" encoding="utf-8"?>
<p:tagLst xmlns:a="http://schemas.openxmlformats.org/drawingml/2006/main" xmlns:r="http://schemas.openxmlformats.org/officeDocument/2006/relationships" xmlns:p="http://schemas.openxmlformats.org/presentationml/2006/main">
  <p:tag name="TIMING" val="|1.7|2"/>
</p:tagLst>
</file>

<file path=ppt/tags/tag6.xml><?xml version="1.0" encoding="utf-8"?>
<p:tagLst xmlns:a="http://schemas.openxmlformats.org/drawingml/2006/main" xmlns:r="http://schemas.openxmlformats.org/officeDocument/2006/relationships" xmlns:p="http://schemas.openxmlformats.org/presentationml/2006/main">
  <p:tag name="TIMING" val="|1.3|2.1|15.4|12.7"/>
</p:tagLst>
</file>

<file path=ppt/tags/tag7.xml><?xml version="1.0" encoding="utf-8"?>
<p:tagLst xmlns:a="http://schemas.openxmlformats.org/drawingml/2006/main" xmlns:r="http://schemas.openxmlformats.org/officeDocument/2006/relationships" xmlns:p="http://schemas.openxmlformats.org/presentationml/2006/main">
  <p:tag name="TIMING" val="|1.6|2.3|14.7|9.8|6.8|6.9"/>
</p:tagLst>
</file>

<file path=ppt/tags/tag8.xml><?xml version="1.0" encoding="utf-8"?>
<p:tagLst xmlns:a="http://schemas.openxmlformats.org/drawingml/2006/main" xmlns:r="http://schemas.openxmlformats.org/officeDocument/2006/relationships" xmlns:p="http://schemas.openxmlformats.org/presentationml/2006/main">
  <p:tag name="TIMING" val="|1.3"/>
</p:tagLst>
</file>

<file path=ppt/tags/tag9.xml><?xml version="1.0" encoding="utf-8"?>
<p:tagLst xmlns:a="http://schemas.openxmlformats.org/drawingml/2006/main" xmlns:r="http://schemas.openxmlformats.org/officeDocument/2006/relationships" xmlns:p="http://schemas.openxmlformats.org/presentationml/2006/main">
  <p:tag name="TIMING" val="|1.6|2.1|15.9"/>
</p:tagLst>
</file>

<file path=ppt/theme/theme1.xml><?xml version="1.0" encoding="utf-8"?>
<a:theme xmlns:a="http://schemas.openxmlformats.org/drawingml/2006/main" name="Depth">
  <a:themeElements>
    <a:clrScheme name="Depth">
      <a:dk1>
        <a:sysClr val="windowText" lastClr="000000"/>
      </a:dk1>
      <a:lt1>
        <a:sysClr val="window" lastClr="FFFFFF"/>
      </a:lt1>
      <a:dk2>
        <a:srgbClr val="4E3B30"/>
      </a:dk2>
      <a:lt2>
        <a:srgbClr val="FFDB82"/>
      </a:lt2>
      <a:accent1>
        <a:srgbClr val="F0A22E"/>
      </a:accent1>
      <a:accent2>
        <a:srgbClr val="E4D9B2"/>
      </a:accent2>
      <a:accent3>
        <a:srgbClr val="AA986C"/>
      </a:accent3>
      <a:accent4>
        <a:srgbClr val="8FB977"/>
      </a:accent4>
      <a:accent5>
        <a:srgbClr val="778F9F"/>
      </a:accent5>
      <a:accent6>
        <a:srgbClr val="8A6087"/>
      </a:accent6>
      <a:hlink>
        <a:srgbClr val="AD1F1F"/>
      </a:hlink>
      <a:folHlink>
        <a:srgbClr val="FFC42F"/>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C473073F-34A4-486A-BBA1-2A70AE921EB6}"/>
    </a:ext>
  </a:extLst>
</a:theme>
</file>

<file path=docProps/app.xml><?xml version="1.0" encoding="utf-8"?>
<Properties xmlns="http://schemas.openxmlformats.org/officeDocument/2006/extended-properties" xmlns:vt="http://schemas.openxmlformats.org/officeDocument/2006/docPropsVTypes">
  <Template>Depth</Template>
  <TotalTime>1</TotalTime>
  <Words>780</Words>
  <Application>Microsoft Office PowerPoint</Application>
  <PresentationFormat>Widescreen</PresentationFormat>
  <Paragraphs>38</Paragraphs>
  <Slides>11</Slides>
  <Notes>0</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Arial</vt:lpstr>
      <vt:lpstr>Arial Black</vt:lpstr>
      <vt:lpstr>Bodoni MT Black</vt:lpstr>
      <vt:lpstr>Bradley Hand ITC</vt:lpstr>
      <vt:lpstr>Corbel</vt:lpstr>
      <vt:lpstr>Elephant</vt:lpstr>
      <vt:lpstr>Franklin Gothic Demi</vt:lpstr>
      <vt:lpstr>Ink Free</vt:lpstr>
      <vt:lpstr>Jokerman</vt:lpstr>
      <vt:lpstr>Lucida Bright</vt:lpstr>
      <vt:lpstr>Wingdings</vt:lpstr>
      <vt:lpstr>Depth</vt:lpstr>
      <vt:lpstr>JOINTS</vt:lpstr>
      <vt:lpstr>PowerPoint Presentation</vt:lpstr>
      <vt:lpstr>PowerPoint Presentation</vt:lpstr>
      <vt:lpstr>PowerPoint Presentation</vt:lpstr>
      <vt:lpstr>MUSCLES</vt:lpstr>
      <vt:lpstr> TYPES OF MUSCLES</vt:lpstr>
      <vt:lpstr>PowerPoint Presentation</vt:lpstr>
      <vt:lpstr>PowerPoint Presentation</vt:lpstr>
      <vt:lpstr>THE BRAIN</vt:lpstr>
      <vt:lpstr>PARTS OF A BRAIN</vt:lpstr>
      <vt:lpstr>THANK YOU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JOINTS</dc:title>
  <dc:creator>Clarence D'Rosario</dc:creator>
  <cp:lastModifiedBy>Clarence D'Rosario</cp:lastModifiedBy>
  <cp:revision>2</cp:revision>
  <dcterms:created xsi:type="dcterms:W3CDTF">2020-07-07T06:28:57Z</dcterms:created>
  <dcterms:modified xsi:type="dcterms:W3CDTF">2020-07-07T06:30:42Z</dcterms:modified>
</cp:coreProperties>
</file>