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10"/>
  </p:notesMasterIdLst>
  <p:sldIdLst>
    <p:sldId id="270" r:id="rId2"/>
    <p:sldId id="256" r:id="rId3"/>
    <p:sldId id="257" r:id="rId4"/>
    <p:sldId id="273" r:id="rId5"/>
    <p:sldId id="258" r:id="rId6"/>
    <p:sldId id="259" r:id="rId7"/>
    <p:sldId id="260"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E5E50A-A9A3-40AD-A128-4C8524A49741}">
          <p14:sldIdLst>
            <p14:sldId id="270"/>
            <p14:sldId id="256"/>
            <p14:sldId id="257"/>
            <p14:sldId id="273"/>
            <p14:sldId id="258"/>
            <p14:sldId id="259"/>
            <p14:sldId id="260"/>
            <p14:sldId id="261"/>
          </p14:sldIdLst>
        </p14:section>
        <p14:section name="Untitled Section" id="{B4ECB798-8B53-414F-A163-A4A0C5CC4F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p:cViewPr varScale="1">
        <p:scale>
          <a:sx n="60" d="100"/>
          <a:sy n="60" d="100"/>
        </p:scale>
        <p:origin x="83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C0AC9-2282-4FEE-BF85-CA1DE7EBECB7}" type="datetimeFigureOut">
              <a:rPr lang="en-IN" smtClean="0"/>
              <a:t>07-07-2020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495A3-0625-4081-A56A-FA4898A5EA24}" type="slidenum">
              <a:rPr lang="en-IN" smtClean="0"/>
              <a:t>‹#›</a:t>
            </a:fld>
            <a:endParaRPr lang="en-IN"/>
          </a:p>
        </p:txBody>
      </p:sp>
    </p:spTree>
    <p:extLst>
      <p:ext uri="{BB962C8B-B14F-4D97-AF65-F5344CB8AC3E}">
        <p14:creationId xmlns:p14="http://schemas.microsoft.com/office/powerpoint/2010/main" val="107601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48495A3-0625-4081-A56A-FA4898A5EA24}" type="slidenum">
              <a:rPr lang="en-IN" smtClean="0"/>
              <a:t>7</a:t>
            </a:fld>
            <a:endParaRPr lang="en-IN"/>
          </a:p>
        </p:txBody>
      </p:sp>
    </p:spTree>
    <p:extLst>
      <p:ext uri="{BB962C8B-B14F-4D97-AF65-F5344CB8AC3E}">
        <p14:creationId xmlns:p14="http://schemas.microsoft.com/office/powerpoint/2010/main" val="218389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a:t>Click to edit Master subtitle style</a:t>
            </a:r>
            <a:endParaRPr lang="en-US" dirty="0"/>
          </a:p>
        </p:txBody>
      </p:sp>
      <p:sp>
        <p:nvSpPr>
          <p:cNvPr id="7" name="Date Placeholder 6"/>
          <p:cNvSpPr>
            <a:spLocks noGrp="1"/>
          </p:cNvSpPr>
          <p:nvPr>
            <p:ph type="dt" sz="half" idx="10"/>
          </p:nvPr>
        </p:nvSpPr>
        <p:spPr/>
        <p:txBody>
          <a:bodyPr/>
          <a:lstStyle/>
          <a:p>
            <a:fld id="{709F6FC3-CA4A-465B-9E2E-0EB5691AAFA6}" type="datetimeFigureOut">
              <a:rPr lang="en-IN" smtClean="0"/>
              <a:t>07-07-2020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230788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F6FC3-CA4A-465B-9E2E-0EB5691AAFA6}"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173948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F6FC3-CA4A-465B-9E2E-0EB5691AAFA6}"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67673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F6FC3-CA4A-465B-9E2E-0EB5691AAFA6}"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9AC96D-6D93-48B4-A64D-A80B21F9837A}" type="slidenum">
              <a:rPr lang="en-IN" smtClean="0"/>
              <a:t>‹#›</a:t>
            </a:fld>
            <a:endParaRPr lang="en-IN"/>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4122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F6FC3-CA4A-465B-9E2E-0EB5691AAFA6}"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3420989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09F6FC3-CA4A-465B-9E2E-0EB5691AAFA6}" type="datetimeFigureOut">
              <a:rPr lang="en-IN" smtClean="0"/>
              <a:t>07-07-2020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2407087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09F6FC3-CA4A-465B-9E2E-0EB5691AAFA6}" type="datetimeFigureOut">
              <a:rPr lang="en-IN" smtClean="0"/>
              <a:t>07-07-2020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192313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F6FC3-CA4A-465B-9E2E-0EB5691AAFA6}"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291496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F6FC3-CA4A-465B-9E2E-0EB5691AAFA6}"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169877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F6FC3-CA4A-465B-9E2E-0EB5691AAFA6}"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2477738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F6FC3-CA4A-465B-9E2E-0EB5691AAFA6}"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173439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F6FC3-CA4A-465B-9E2E-0EB5691AAFA6}"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322453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F6FC3-CA4A-465B-9E2E-0EB5691AAFA6}" type="datetimeFigureOut">
              <a:rPr lang="en-IN" smtClean="0"/>
              <a:t>07-07-2020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121002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F6FC3-CA4A-465B-9E2E-0EB5691AAFA6}" type="datetimeFigureOut">
              <a:rPr lang="en-IN" smtClean="0"/>
              <a:t>07-07-2020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3465554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F6FC3-CA4A-465B-9E2E-0EB5691AAFA6}" type="datetimeFigureOut">
              <a:rPr lang="en-IN" smtClean="0"/>
              <a:t>07-07-2020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209491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F6FC3-CA4A-465B-9E2E-0EB5691AAFA6}"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133072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F6FC3-CA4A-465B-9E2E-0EB5691AAFA6}"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9AC96D-6D93-48B4-A64D-A80B21F9837A}" type="slidenum">
              <a:rPr lang="en-IN" smtClean="0"/>
              <a:t>‹#›</a:t>
            </a:fld>
            <a:endParaRPr lang="en-IN"/>
          </a:p>
        </p:txBody>
      </p:sp>
    </p:spTree>
    <p:extLst>
      <p:ext uri="{BB962C8B-B14F-4D97-AF65-F5344CB8AC3E}">
        <p14:creationId xmlns:p14="http://schemas.microsoft.com/office/powerpoint/2010/main" val="145038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09F6FC3-CA4A-465B-9E2E-0EB5691AAFA6}" type="datetimeFigureOut">
              <a:rPr lang="en-IN" smtClean="0"/>
              <a:t>07-07-2020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39AC96D-6D93-48B4-A64D-A80B21F9837A}" type="slidenum">
              <a:rPr lang="en-IN" smtClean="0"/>
              <a:t>‹#›</a:t>
            </a:fld>
            <a:endParaRPr lang="en-IN"/>
          </a:p>
        </p:txBody>
      </p:sp>
    </p:spTree>
    <p:extLst>
      <p:ext uri="{BB962C8B-B14F-4D97-AF65-F5344CB8AC3E}">
        <p14:creationId xmlns:p14="http://schemas.microsoft.com/office/powerpoint/2010/main" val="2098296104"/>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2.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6.gif"/><Relationship Id="rId2" Type="http://schemas.microsoft.com/office/2007/relationships/media" Target="../media/media4.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5.mp3"/><Relationship Id="rId2" Type="http://schemas.microsoft.com/office/2007/relationships/media" Target="../media/media5.mp3"/><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7.gi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media6.mp3"/><Relationship Id="rId7" Type="http://schemas.openxmlformats.org/officeDocument/2006/relationships/image" Target="../media/image9.gif"/><Relationship Id="rId2" Type="http://schemas.microsoft.com/office/2007/relationships/media" Target="../media/media6.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8.gif"/><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12.gif"/><Relationship Id="rId2" Type="http://schemas.microsoft.com/office/2007/relationships/media" Target="../media/media7.mp3"/><Relationship Id="rId1" Type="http://schemas.openxmlformats.org/officeDocument/2006/relationships/tags" Target="../tags/tag5.xml"/><Relationship Id="rId6" Type="http://schemas.openxmlformats.org/officeDocument/2006/relationships/image" Target="../media/image11.gif"/><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media8.mp3"/><Relationship Id="rId7" Type="http://schemas.openxmlformats.org/officeDocument/2006/relationships/image" Target="../media/image3.png"/><Relationship Id="rId2" Type="http://schemas.microsoft.com/office/2007/relationships/media" Target="../media/media8.mp3"/><Relationship Id="rId1" Type="http://schemas.openxmlformats.org/officeDocument/2006/relationships/tags" Target="../tags/tag6.xml"/><Relationship Id="rId6" Type="http://schemas.openxmlformats.org/officeDocument/2006/relationships/image" Target="../media/image13.gif"/><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3.png"/><Relationship Id="rId2" Type="http://schemas.microsoft.com/office/2007/relationships/media" Target="../media/media9.mp3"/><Relationship Id="rId1" Type="http://schemas.openxmlformats.org/officeDocument/2006/relationships/tags" Target="../tags/tag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BCAF6-6D80-4EED-A1B9-6DD66D40A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64485"/>
          </a:xfrm>
          <a:prstGeom prst="rect">
            <a:avLst/>
          </a:prstGeom>
        </p:spPr>
      </p:pic>
      <p:sp>
        <p:nvSpPr>
          <p:cNvPr id="5" name="Title 1">
            <a:extLst>
              <a:ext uri="{FF2B5EF4-FFF2-40B4-BE49-F238E27FC236}">
                <a16:creationId xmlns:a16="http://schemas.microsoft.com/office/drawing/2014/main" id="{CDE81623-BB51-4373-B20B-63527687975F}"/>
              </a:ext>
            </a:extLst>
          </p:cNvPr>
          <p:cNvSpPr txBox="1">
            <a:spLocks/>
          </p:cNvSpPr>
          <p:nvPr/>
        </p:nvSpPr>
        <p:spPr>
          <a:xfrm>
            <a:off x="227348" y="4509120"/>
            <a:ext cx="11773308" cy="2092637"/>
          </a:xfrm>
          <a:prstGeom prst="rect">
            <a:avLst/>
          </a:prstGeom>
          <a:noFill/>
          <a:ln w="38100">
            <a:solidFill>
              <a:srgbClr val="FFFF00"/>
            </a:solidFill>
          </a:ln>
          <a:effectLst>
            <a:outerShdw blurRad="63500" sx="102000" sy="102000" algn="ctr"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8000" b="1" dirty="0">
                <a:solidFill>
                  <a:srgbClr val="FFFF00"/>
                </a:solidFill>
                <a:latin typeface="Ink Free" panose="03080402000500000000" pitchFamily="66" charset="0"/>
                <a:cs typeface="Times New Roman" panose="02020603050405020304" pitchFamily="18" charset="0"/>
              </a:rPr>
              <a:t>THE HUMAN BODY</a:t>
            </a:r>
            <a:br>
              <a:rPr lang="en-IN" sz="6000" b="1" dirty="0">
                <a:solidFill>
                  <a:srgbClr val="FFFF00"/>
                </a:solidFill>
                <a:latin typeface="Ink Free" panose="03080402000500000000" pitchFamily="66" charset="0"/>
                <a:cs typeface="Times New Roman" panose="02020603050405020304" pitchFamily="18" charset="0"/>
              </a:rPr>
            </a:br>
            <a:r>
              <a:rPr lang="en-IN" sz="4800" b="1" dirty="0">
                <a:solidFill>
                  <a:srgbClr val="FFFF00"/>
                </a:solidFill>
                <a:latin typeface="Ink Free" panose="03080402000500000000" pitchFamily="66" charset="0"/>
                <a:cs typeface="Times New Roman" panose="02020603050405020304" pitchFamily="18" charset="0"/>
              </a:rPr>
              <a:t>A WONDERFUL MACHINE</a:t>
            </a:r>
            <a:endParaRPr lang="en-IN" sz="3600" b="1" dirty="0">
              <a:solidFill>
                <a:srgbClr val="FFFF00"/>
              </a:solidFill>
              <a:latin typeface="Ink Free" panose="03080402000500000000" pitchFamily="66" charset="0"/>
              <a:cs typeface="Times New Roman" panose="02020603050405020304" pitchFamily="18" charset="0"/>
            </a:endParaRPr>
          </a:p>
        </p:txBody>
      </p:sp>
      <p:sp>
        <p:nvSpPr>
          <p:cNvPr id="6" name="Title 1">
            <a:extLst>
              <a:ext uri="{FF2B5EF4-FFF2-40B4-BE49-F238E27FC236}">
                <a16:creationId xmlns:a16="http://schemas.microsoft.com/office/drawing/2014/main" id="{D91B0235-46FF-4088-888D-BA2226C66AD9}"/>
              </a:ext>
            </a:extLst>
          </p:cNvPr>
          <p:cNvSpPr txBox="1">
            <a:spLocks/>
          </p:cNvSpPr>
          <p:nvPr/>
        </p:nvSpPr>
        <p:spPr>
          <a:xfrm>
            <a:off x="227348" y="476672"/>
            <a:ext cx="4860540" cy="1080120"/>
          </a:xfrm>
          <a:prstGeom prst="rect">
            <a:avLst/>
          </a:prstGeom>
          <a:noFill/>
          <a:ln w="38100">
            <a:solidFill>
              <a:srgbClr val="FF0000"/>
            </a:solidFill>
          </a:ln>
          <a:effectLst>
            <a:outerShdw blurRad="63500" sx="102000" sy="102000" algn="ctr"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sz="8000" b="1" dirty="0">
                <a:solidFill>
                  <a:srgbClr val="FF0000"/>
                </a:solidFill>
                <a:latin typeface="Ink Free" panose="03080402000500000000" pitchFamily="66" charset="0"/>
                <a:cs typeface="Times New Roman" panose="02020603050405020304" pitchFamily="18" charset="0"/>
              </a:rPr>
              <a:t>Chapter 3</a:t>
            </a:r>
            <a:endParaRPr lang="en-IN" b="1" dirty="0">
              <a:solidFill>
                <a:srgbClr val="FF0000"/>
              </a:solidFill>
              <a:latin typeface="Ink Free" panose="03080402000500000000" pitchFamily="66" charset="0"/>
              <a:cs typeface="Times New Roman" panose="02020603050405020304" pitchFamily="18" charset="0"/>
            </a:endParaRPr>
          </a:p>
        </p:txBody>
      </p:sp>
      <p:pic>
        <p:nvPicPr>
          <p:cNvPr id="7" name="Slide 1">
            <a:hlinkClick r:id="" action="ppaction://media"/>
            <a:extLst>
              <a:ext uri="{FF2B5EF4-FFF2-40B4-BE49-F238E27FC236}">
                <a16:creationId xmlns:a16="http://schemas.microsoft.com/office/drawing/2014/main" id="{4DC51964-2E8E-4C11-AB59-4A99E50CB7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2264" y="4941168"/>
            <a:ext cx="406400" cy="406400"/>
          </a:xfrm>
          <a:prstGeom prst="rect">
            <a:avLst/>
          </a:prstGeom>
        </p:spPr>
      </p:pic>
      <p:pic>
        <p:nvPicPr>
          <p:cNvPr id="9" name="science-bk-reduced-and-compressed 1">
            <a:hlinkClick r:id="" action="ppaction://media"/>
            <a:extLst>
              <a:ext uri="{FF2B5EF4-FFF2-40B4-BE49-F238E27FC236}">
                <a16:creationId xmlns:a16="http://schemas.microsoft.com/office/drawing/2014/main" id="{9C295D09-70B9-40F5-BE3E-242432149B0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79376" y="2708920"/>
            <a:ext cx="406400" cy="406400"/>
          </a:xfrm>
          <a:prstGeom prst="rect">
            <a:avLst/>
          </a:prstGeom>
        </p:spPr>
      </p:pic>
    </p:spTree>
    <p:extLst>
      <p:ext uri="{BB962C8B-B14F-4D97-AF65-F5344CB8AC3E}">
        <p14:creationId xmlns:p14="http://schemas.microsoft.com/office/powerpoint/2010/main" val="510678977"/>
      </p:ext>
    </p:extLst>
  </p:cSld>
  <p:clrMapOvr>
    <a:masterClrMapping/>
  </p:clrMapOvr>
  <mc:AlternateContent xmlns:mc="http://schemas.openxmlformats.org/markup-compatibility/2006" xmlns:p14="http://schemas.microsoft.com/office/powerpoint/2010/main">
    <mc:Choice Requires="p14">
      <p:transition p14:dur="10" advClick="0" advTm="20296">
        <p:push dir="u"/>
      </p:transition>
    </mc:Choice>
    <mc:Fallback xmlns="">
      <p:transition advClick="0" advTm="20296">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304" fill="hold"/>
                                        <p:tgtEl>
                                          <p:spTgt spid="7"/>
                                        </p:tgtEl>
                                      </p:cBhvr>
                                    </p:cmd>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audio>
              <p:cMediaNode vol="80000" numSld="999" showWhenStopped="0">
                <p:cTn id="21" repeatCount="indefinite" fill="remove"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262" y="161381"/>
            <a:ext cx="5887404" cy="1224135"/>
          </a:xfrm>
          <a:ln w="38100">
            <a:solidFill>
              <a:srgbClr val="FFC000"/>
            </a:solidFill>
          </a:ln>
        </p:spPr>
        <p:txBody>
          <a:bodyPr anchor="ctr">
            <a:normAutofit fontScale="90000"/>
          </a:bodyPr>
          <a:lstStyle/>
          <a:p>
            <a:pPr algn="ctr"/>
            <a:r>
              <a:rPr lang="en-IN" sz="8800" dirty="0">
                <a:solidFill>
                  <a:srgbClr val="FFFF00"/>
                </a:solidFill>
                <a:latin typeface="Chiller" panose="04020404031007020602" pitchFamily="82" charset="0"/>
              </a:rPr>
              <a:t>THE HUMAN BODY</a:t>
            </a:r>
          </a:p>
        </p:txBody>
      </p:sp>
      <p:sp>
        <p:nvSpPr>
          <p:cNvPr id="3" name="Subtitle 2"/>
          <p:cNvSpPr>
            <a:spLocks noGrp="1"/>
          </p:cNvSpPr>
          <p:nvPr>
            <p:ph type="subTitle" idx="1"/>
          </p:nvPr>
        </p:nvSpPr>
        <p:spPr>
          <a:xfrm>
            <a:off x="119336" y="1340769"/>
            <a:ext cx="6768752" cy="5256584"/>
          </a:xfrm>
        </p:spPr>
        <p:txBody>
          <a:bodyPr anchor="ctr">
            <a:noAutofit/>
          </a:bodyPr>
          <a:lstStyle/>
          <a:p>
            <a:pPr marL="342900" indent="-342900" algn="l">
              <a:lnSpc>
                <a:spcPct val="100000"/>
              </a:lnSpc>
              <a:buFont typeface="Wingdings" panose="05000000000000000000" pitchFamily="2" charset="2"/>
              <a:buChar char="§"/>
            </a:pPr>
            <a:r>
              <a:rPr lang="en-IN" sz="2400" dirty="0">
                <a:solidFill>
                  <a:schemeClr val="tx1"/>
                </a:solidFill>
                <a:latin typeface="Franklin Gothic Demi" panose="020B0703020102020204" pitchFamily="34" charset="0"/>
              </a:rPr>
              <a:t>All living beings, including human beings, have definite organs and systems to carry out various functions.</a:t>
            </a:r>
          </a:p>
          <a:p>
            <a:pPr marL="342900" indent="-342900" algn="l">
              <a:lnSpc>
                <a:spcPct val="100000"/>
              </a:lnSpc>
              <a:buFont typeface="Wingdings" panose="05000000000000000000" pitchFamily="2" charset="2"/>
              <a:buChar char="§"/>
            </a:pPr>
            <a:r>
              <a:rPr lang="en-IN" sz="2400" dirty="0">
                <a:solidFill>
                  <a:schemeClr val="tx1"/>
                </a:solidFill>
                <a:latin typeface="Franklin Gothic Demi" panose="020B0703020102020204" pitchFamily="34" charset="0"/>
              </a:rPr>
              <a:t>The human body is the structure of a human being. It is composed of many different types of cells that together create tissues. The lungs, heart, brain, kidney are all made up of tissues and are subsequently called organs. The organs work in a coordinated manner and make the organ system (digestive system, nervous system etc.). These organ systems work together to make an organism. </a:t>
            </a:r>
          </a:p>
        </p:txBody>
      </p:sp>
      <p:pic>
        <p:nvPicPr>
          <p:cNvPr id="6" name="Slide 2">
            <a:hlinkClick r:id="" action="ppaction://media"/>
            <a:extLst>
              <a:ext uri="{FF2B5EF4-FFF2-40B4-BE49-F238E27FC236}">
                <a16:creationId xmlns:a16="http://schemas.microsoft.com/office/drawing/2014/main" id="{EEC0C1CE-A009-4397-9F36-C3AC783D4B9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pic>
        <p:nvPicPr>
          <p:cNvPr id="11" name="Picture 10">
            <a:extLst>
              <a:ext uri="{FF2B5EF4-FFF2-40B4-BE49-F238E27FC236}">
                <a16:creationId xmlns:a16="http://schemas.microsoft.com/office/drawing/2014/main" id="{1C74B445-1D17-4621-9BD0-EA3BEE896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78" y="161380"/>
            <a:ext cx="5083252" cy="6579987"/>
          </a:xfrm>
          <a:prstGeom prst="rect">
            <a:avLst/>
          </a:prstGeom>
        </p:spPr>
      </p:pic>
    </p:spTree>
    <p:custDataLst>
      <p:tags r:id="rId1"/>
    </p:custDataLst>
    <p:extLst>
      <p:ext uri="{BB962C8B-B14F-4D97-AF65-F5344CB8AC3E}">
        <p14:creationId xmlns:p14="http://schemas.microsoft.com/office/powerpoint/2010/main" val="1967982638"/>
      </p:ext>
    </p:extLst>
  </p:cSld>
  <p:clrMapOvr>
    <a:masterClrMapping/>
  </p:clrMapOvr>
  <mc:AlternateContent xmlns:mc="http://schemas.openxmlformats.org/markup-compatibility/2006" xmlns:p14="http://schemas.microsoft.com/office/powerpoint/2010/main">
    <mc:Choice Requires="p14">
      <p:transition spd="slow" p14:dur="2000" advTm="44104"/>
    </mc:Choice>
    <mc:Fallback xmlns="">
      <p:transition spd="slow" advTm="4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66" fill="hold"/>
                                        <p:tgtEl>
                                          <p:spTgt spid="6"/>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425" y="116633"/>
            <a:ext cx="10585176" cy="1512167"/>
          </a:xfrm>
        </p:spPr>
        <p:txBody>
          <a:bodyPr anchor="ctr">
            <a:normAutofit/>
          </a:bodyPr>
          <a:lstStyle/>
          <a:p>
            <a:pPr marL="0" indent="0" algn="ctr">
              <a:buNone/>
            </a:pPr>
            <a:r>
              <a:rPr lang="en-IN" dirty="0">
                <a:latin typeface="Franklin Gothic Demi" panose="020B0703020102020204" pitchFamily="34" charset="0"/>
              </a:rPr>
              <a:t>There are many systems in our body. All the systems work together to make our body an efficient machine. </a:t>
            </a:r>
          </a:p>
          <a:p>
            <a:pPr marL="0" indent="0" algn="ctr">
              <a:buNone/>
            </a:pPr>
            <a:r>
              <a:rPr lang="en-IN" dirty="0">
                <a:latin typeface="Franklin Gothic Demi" panose="020B0703020102020204" pitchFamily="34" charset="0"/>
              </a:rPr>
              <a:t>The two systems which work closely together are the:</a:t>
            </a:r>
            <a:endParaRPr lang="en-IN" dirty="0">
              <a:solidFill>
                <a:srgbClr val="FF0000"/>
              </a:solidFill>
              <a:latin typeface="Franklin Gothic Demi" panose="020B0703020102020204" pitchFamily="34" charset="0"/>
            </a:endParaRPr>
          </a:p>
        </p:txBody>
      </p:sp>
      <p:grpSp>
        <p:nvGrpSpPr>
          <p:cNvPr id="9" name="Group 8">
            <a:extLst>
              <a:ext uri="{FF2B5EF4-FFF2-40B4-BE49-F238E27FC236}">
                <a16:creationId xmlns:a16="http://schemas.microsoft.com/office/drawing/2014/main" id="{ACC368DE-D690-4EB1-B2F3-D31BA838BC23}"/>
              </a:ext>
            </a:extLst>
          </p:cNvPr>
          <p:cNvGrpSpPr/>
          <p:nvPr/>
        </p:nvGrpSpPr>
        <p:grpSpPr>
          <a:xfrm>
            <a:off x="731404" y="1928156"/>
            <a:ext cx="4392488" cy="4813211"/>
            <a:chOff x="731404" y="1928156"/>
            <a:chExt cx="4392488" cy="4813211"/>
          </a:xfrm>
        </p:grpSpPr>
        <p:pic>
          <p:nvPicPr>
            <p:cNvPr id="4" name="Picture 3">
              <a:extLst>
                <a:ext uri="{FF2B5EF4-FFF2-40B4-BE49-F238E27FC236}">
                  <a16:creationId xmlns:a16="http://schemas.microsoft.com/office/drawing/2014/main" id="{49BE97D2-8290-4022-BEE9-88364C144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04" y="2852935"/>
              <a:ext cx="4392488" cy="3888432"/>
            </a:xfrm>
            <a:prstGeom prst="rect">
              <a:avLst/>
            </a:prstGeom>
            <a:ln w="38100">
              <a:solidFill>
                <a:srgbClr val="00B050"/>
              </a:solidFill>
            </a:ln>
          </p:spPr>
        </p:pic>
        <p:sp>
          <p:nvSpPr>
            <p:cNvPr id="7" name="TextBox 6">
              <a:extLst>
                <a:ext uri="{FF2B5EF4-FFF2-40B4-BE49-F238E27FC236}">
                  <a16:creationId xmlns:a16="http://schemas.microsoft.com/office/drawing/2014/main" id="{38A1E69D-FA75-4D99-999C-2A6EC6946F52}"/>
                </a:ext>
              </a:extLst>
            </p:cNvPr>
            <p:cNvSpPr txBox="1"/>
            <p:nvPr/>
          </p:nvSpPr>
          <p:spPr>
            <a:xfrm>
              <a:off x="731404" y="1928156"/>
              <a:ext cx="4392488" cy="769441"/>
            </a:xfrm>
            <a:prstGeom prst="rect">
              <a:avLst/>
            </a:prstGeom>
            <a:noFill/>
            <a:ln w="38100">
              <a:solidFill>
                <a:srgbClr val="00B050"/>
              </a:solidFill>
            </a:ln>
          </p:spPr>
          <p:txBody>
            <a:bodyPr wrap="square" rtlCol="0" anchor="ctr">
              <a:spAutoFit/>
            </a:bodyPr>
            <a:lstStyle/>
            <a:p>
              <a:pPr algn="ctr"/>
              <a:r>
                <a:rPr lang="en-IN" sz="4400" dirty="0">
                  <a:solidFill>
                    <a:srgbClr val="FF0000"/>
                  </a:solidFill>
                  <a:latin typeface="Franklin Gothic Demi" panose="020B0703020102020204" pitchFamily="34" charset="0"/>
                </a:rPr>
                <a:t>Skeletal System</a:t>
              </a:r>
              <a:endParaRPr lang="en-IN" sz="4400" dirty="0"/>
            </a:p>
          </p:txBody>
        </p:sp>
      </p:grpSp>
      <p:pic>
        <p:nvPicPr>
          <p:cNvPr id="11" name="Slide 3">
            <a:hlinkClick r:id="" action="ppaction://media"/>
            <a:extLst>
              <a:ext uri="{FF2B5EF4-FFF2-40B4-BE49-F238E27FC236}">
                <a16:creationId xmlns:a16="http://schemas.microsoft.com/office/drawing/2014/main" id="{D24F6618-DA44-4527-92F4-F62404FAE49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grpSp>
        <p:nvGrpSpPr>
          <p:cNvPr id="13" name="Group 12">
            <a:extLst>
              <a:ext uri="{FF2B5EF4-FFF2-40B4-BE49-F238E27FC236}">
                <a16:creationId xmlns:a16="http://schemas.microsoft.com/office/drawing/2014/main" id="{C2CC8496-4B0C-4D69-8FC3-95EB112D49C5}"/>
              </a:ext>
            </a:extLst>
          </p:cNvPr>
          <p:cNvGrpSpPr/>
          <p:nvPr/>
        </p:nvGrpSpPr>
        <p:grpSpPr>
          <a:xfrm>
            <a:off x="7530122" y="1935849"/>
            <a:ext cx="4392488" cy="4805516"/>
            <a:chOff x="7530122" y="1935849"/>
            <a:chExt cx="4392488" cy="4805516"/>
          </a:xfrm>
        </p:grpSpPr>
        <p:sp>
          <p:nvSpPr>
            <p:cNvPr id="8" name="TextBox 7">
              <a:extLst>
                <a:ext uri="{FF2B5EF4-FFF2-40B4-BE49-F238E27FC236}">
                  <a16:creationId xmlns:a16="http://schemas.microsoft.com/office/drawing/2014/main" id="{95BA456A-CBD9-45EC-8FC3-F262B612652F}"/>
                </a:ext>
              </a:extLst>
            </p:cNvPr>
            <p:cNvSpPr txBox="1"/>
            <p:nvPr/>
          </p:nvSpPr>
          <p:spPr>
            <a:xfrm>
              <a:off x="7530122" y="1935849"/>
              <a:ext cx="4392488" cy="754053"/>
            </a:xfrm>
            <a:prstGeom prst="rect">
              <a:avLst/>
            </a:prstGeom>
            <a:noFill/>
            <a:ln w="38100">
              <a:solidFill>
                <a:srgbClr val="00B0F0"/>
              </a:solidFill>
            </a:ln>
          </p:spPr>
          <p:txBody>
            <a:bodyPr wrap="square" rtlCol="0" anchor="ctr">
              <a:spAutoFit/>
            </a:bodyPr>
            <a:lstStyle/>
            <a:p>
              <a:pPr algn="ctr"/>
              <a:r>
                <a:rPr lang="en-IN" sz="4300" dirty="0">
                  <a:solidFill>
                    <a:srgbClr val="FF0000"/>
                  </a:solidFill>
                  <a:latin typeface="Franklin Gothic Demi" panose="020B0703020102020204" pitchFamily="34" charset="0"/>
                </a:rPr>
                <a:t>Muscular System</a:t>
              </a:r>
              <a:endParaRPr lang="en-IN" sz="4300" dirty="0"/>
            </a:p>
          </p:txBody>
        </p:sp>
        <p:pic>
          <p:nvPicPr>
            <p:cNvPr id="5" name="Picture 4">
              <a:extLst>
                <a:ext uri="{FF2B5EF4-FFF2-40B4-BE49-F238E27FC236}">
                  <a16:creationId xmlns:a16="http://schemas.microsoft.com/office/drawing/2014/main" id="{DD17842E-6857-48F3-93EF-D4BE59F8B2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9146" y="2852934"/>
              <a:ext cx="4314440" cy="3888431"/>
            </a:xfrm>
            <a:prstGeom prst="rect">
              <a:avLst/>
            </a:prstGeom>
            <a:ln w="38100">
              <a:solidFill>
                <a:srgbClr val="00B0F0"/>
              </a:solidFill>
            </a:ln>
          </p:spPr>
        </p:pic>
      </p:grpSp>
    </p:spTree>
    <p:custDataLst>
      <p:tags r:id="rId1"/>
    </p:custDataLst>
    <p:extLst>
      <p:ext uri="{BB962C8B-B14F-4D97-AF65-F5344CB8AC3E}">
        <p14:creationId xmlns:p14="http://schemas.microsoft.com/office/powerpoint/2010/main" val="1240806274"/>
      </p:ext>
    </p:extLst>
  </p:cSld>
  <p:clrMapOvr>
    <a:masterClrMapping/>
  </p:clrMapOvr>
  <mc:AlternateContent xmlns:mc="http://schemas.openxmlformats.org/markup-compatibility/2006" xmlns:p14="http://schemas.microsoft.com/office/powerpoint/2010/main">
    <mc:Choice Requires="p14">
      <p:transition spd="slow" p14:dur="2000" advTm="20956"/>
    </mc:Choice>
    <mc:Fallback xmlns="">
      <p:transition spd="slow" advTm="2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500" fill="hold"/>
                                        <p:tgtEl>
                                          <p:spTgt spid="9"/>
                                        </p:tgtEl>
                                        <p:attrNameLst>
                                          <p:attrName>ppt_w</p:attrName>
                                        </p:attrNameLst>
                                      </p:cBhvr>
                                      <p:tavLst>
                                        <p:tav tm="0">
                                          <p:val>
                                            <p:fltVal val="0"/>
                                          </p:val>
                                        </p:tav>
                                        <p:tav tm="100000">
                                          <p:val>
                                            <p:strVal val="#ppt_w"/>
                                          </p:val>
                                        </p:tav>
                                      </p:tavLst>
                                    </p:anim>
                                    <p:anim calcmode="lin" valueType="num">
                                      <p:cBhvr>
                                        <p:cTn id="24" dur="1500" fill="hold"/>
                                        <p:tgtEl>
                                          <p:spTgt spid="9"/>
                                        </p:tgtEl>
                                        <p:attrNameLst>
                                          <p:attrName>ppt_h</p:attrName>
                                        </p:attrNameLst>
                                      </p:cBhvr>
                                      <p:tavLst>
                                        <p:tav tm="0">
                                          <p:val>
                                            <p:fltVal val="0"/>
                                          </p:val>
                                        </p:tav>
                                        <p:tav tm="100000">
                                          <p:val>
                                            <p:strVal val="#ppt_h"/>
                                          </p:val>
                                        </p:tav>
                                      </p:tavLst>
                                    </p:anim>
                                    <p:anim calcmode="lin" valueType="num">
                                      <p:cBhvr>
                                        <p:cTn id="25" dur="1500" fill="hold"/>
                                        <p:tgtEl>
                                          <p:spTgt spid="9"/>
                                        </p:tgtEl>
                                        <p:attrNameLst>
                                          <p:attrName>style.rotation</p:attrName>
                                        </p:attrNameLst>
                                      </p:cBhvr>
                                      <p:tavLst>
                                        <p:tav tm="0">
                                          <p:val>
                                            <p:fltVal val="90"/>
                                          </p:val>
                                        </p:tav>
                                        <p:tav tm="100000">
                                          <p:val>
                                            <p:fltVal val="0"/>
                                          </p:val>
                                        </p:tav>
                                      </p:tavLst>
                                    </p:anim>
                                    <p:animEffect transition="in" filter="fade">
                                      <p:cBhvr>
                                        <p:cTn id="26" dur="1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500" fill="hold"/>
                                        <p:tgtEl>
                                          <p:spTgt spid="13"/>
                                        </p:tgtEl>
                                        <p:attrNameLst>
                                          <p:attrName>ppt_w</p:attrName>
                                        </p:attrNameLst>
                                      </p:cBhvr>
                                      <p:tavLst>
                                        <p:tav tm="0">
                                          <p:val>
                                            <p:fltVal val="0"/>
                                          </p:val>
                                        </p:tav>
                                        <p:tav tm="100000">
                                          <p:val>
                                            <p:strVal val="#ppt_w"/>
                                          </p:val>
                                        </p:tav>
                                      </p:tavLst>
                                    </p:anim>
                                    <p:anim calcmode="lin" valueType="num">
                                      <p:cBhvr>
                                        <p:cTn id="32" dur="1500" fill="hold"/>
                                        <p:tgtEl>
                                          <p:spTgt spid="13"/>
                                        </p:tgtEl>
                                        <p:attrNameLst>
                                          <p:attrName>ppt_h</p:attrName>
                                        </p:attrNameLst>
                                      </p:cBhvr>
                                      <p:tavLst>
                                        <p:tav tm="0">
                                          <p:val>
                                            <p:fltVal val="0"/>
                                          </p:val>
                                        </p:tav>
                                        <p:tav tm="100000">
                                          <p:val>
                                            <p:strVal val="#ppt_h"/>
                                          </p:val>
                                        </p:tav>
                                      </p:tavLst>
                                    </p:anim>
                                    <p:anim calcmode="lin" valueType="num">
                                      <p:cBhvr>
                                        <p:cTn id="33" dur="1500" fill="hold"/>
                                        <p:tgtEl>
                                          <p:spTgt spid="13"/>
                                        </p:tgtEl>
                                        <p:attrNameLst>
                                          <p:attrName>style.rotation</p:attrName>
                                        </p:attrNameLst>
                                      </p:cBhvr>
                                      <p:tavLst>
                                        <p:tav tm="0">
                                          <p:val>
                                            <p:fltVal val="90"/>
                                          </p:val>
                                        </p:tav>
                                        <p:tav tm="100000">
                                          <p:val>
                                            <p:fltVal val="0"/>
                                          </p:val>
                                        </p:tav>
                                      </p:tavLst>
                                    </p:anim>
                                    <p:animEffect transition="in" filter="fade">
                                      <p:cBhvr>
                                        <p:cTn id="34"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9A30A-6702-4997-852F-7E83D1B5DECC}"/>
              </a:ext>
            </a:extLst>
          </p:cNvPr>
          <p:cNvSpPr>
            <a:spLocks noGrp="1"/>
          </p:cNvSpPr>
          <p:nvPr>
            <p:ph type="title"/>
          </p:nvPr>
        </p:nvSpPr>
        <p:spPr>
          <a:xfrm>
            <a:off x="363028" y="241401"/>
            <a:ext cx="6669076" cy="2016223"/>
          </a:xfrm>
          <a:ln w="38100">
            <a:solidFill>
              <a:srgbClr val="FFFF00"/>
            </a:solidFill>
          </a:ln>
        </p:spPr>
        <p:txBody>
          <a:bodyPr>
            <a:normAutofit fontScale="90000"/>
          </a:bodyPr>
          <a:lstStyle/>
          <a:p>
            <a:pPr algn="ctr">
              <a:lnSpc>
                <a:spcPct val="150000"/>
              </a:lnSpc>
            </a:pPr>
            <a:r>
              <a:rPr lang="en-IN"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Papyrus" panose="03070502060502030205" pitchFamily="66" charset="0"/>
              </a:rPr>
              <a:t>THE SKELETAL SYSTEM</a:t>
            </a:r>
          </a:p>
        </p:txBody>
      </p:sp>
      <p:sp>
        <p:nvSpPr>
          <p:cNvPr id="3" name="Content Placeholder 2">
            <a:extLst>
              <a:ext uri="{FF2B5EF4-FFF2-40B4-BE49-F238E27FC236}">
                <a16:creationId xmlns:a16="http://schemas.microsoft.com/office/drawing/2014/main" id="{78911072-B577-425C-A88B-21C6C15BB0DA}"/>
              </a:ext>
            </a:extLst>
          </p:cNvPr>
          <p:cNvSpPr>
            <a:spLocks noGrp="1"/>
          </p:cNvSpPr>
          <p:nvPr>
            <p:ph idx="1"/>
          </p:nvPr>
        </p:nvSpPr>
        <p:spPr>
          <a:xfrm>
            <a:off x="263352" y="2420888"/>
            <a:ext cx="6840760" cy="4176463"/>
          </a:xfrm>
        </p:spPr>
        <p:txBody>
          <a:bodyPr anchor="ctr">
            <a:normAutofit fontScale="92500"/>
          </a:bodyPr>
          <a:lstStyle/>
          <a:p>
            <a:pPr marL="0" indent="0">
              <a:buNone/>
            </a:pPr>
            <a:r>
              <a:rPr lang="en-IN" sz="3200" dirty="0">
                <a:latin typeface="Franklin Gothic Demi" panose="020B0703020102020204" pitchFamily="34" charset="0"/>
              </a:rPr>
              <a:t>The human skeleton is the internal framework of the human body. It is composed of 270 bones at birth but by adulthood it is around 206 as some bones get fused together.</a:t>
            </a:r>
          </a:p>
          <a:p>
            <a:pPr marL="0" indent="0">
              <a:buNone/>
            </a:pPr>
            <a:endParaRPr lang="en-IN" sz="3200" dirty="0">
              <a:latin typeface="Franklin Gothic Demi" panose="020B0703020102020204" pitchFamily="34" charset="0"/>
            </a:endParaRPr>
          </a:p>
          <a:p>
            <a:pPr marL="0" indent="0">
              <a:buNone/>
            </a:pPr>
            <a:r>
              <a:rPr lang="en-IN" sz="3200" dirty="0">
                <a:latin typeface="Franklin Gothic Demi" panose="020B0703020102020204" pitchFamily="34" charset="0"/>
              </a:rPr>
              <a:t>Function: The skeletal system supports the body, protects the internal organs and gives the body shape and size. </a:t>
            </a:r>
            <a:endParaRPr lang="en-IN" sz="3200" dirty="0"/>
          </a:p>
        </p:txBody>
      </p:sp>
      <p:pic>
        <p:nvPicPr>
          <p:cNvPr id="6" name="Picture 5">
            <a:extLst>
              <a:ext uri="{FF2B5EF4-FFF2-40B4-BE49-F238E27FC236}">
                <a16:creationId xmlns:a16="http://schemas.microsoft.com/office/drawing/2014/main" id="{EBFC61B4-ABE9-4DA3-B73A-14A8BF243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144" y="106074"/>
            <a:ext cx="4680521" cy="6635293"/>
          </a:xfrm>
          <a:prstGeom prst="rect">
            <a:avLst/>
          </a:prstGeom>
        </p:spPr>
      </p:pic>
      <p:pic>
        <p:nvPicPr>
          <p:cNvPr id="7" name="Slide 4">
            <a:hlinkClick r:id="" action="ppaction://media"/>
            <a:extLst>
              <a:ext uri="{FF2B5EF4-FFF2-40B4-BE49-F238E27FC236}">
                <a16:creationId xmlns:a16="http://schemas.microsoft.com/office/drawing/2014/main" id="{6038EE90-15F6-4901-A830-59AB6A25A8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543532746"/>
      </p:ext>
    </p:extLst>
  </p:cSld>
  <p:clrMapOvr>
    <a:masterClrMapping/>
  </p:clrMapOvr>
  <mc:AlternateContent xmlns:mc="http://schemas.openxmlformats.org/markup-compatibility/2006" xmlns:p14="http://schemas.microsoft.com/office/powerpoint/2010/main">
    <mc:Choice Requires="p14">
      <p:transition spd="slow" p14:dur="2000" advTm="31194"/>
    </mc:Choice>
    <mc:Fallback xmlns="">
      <p:transition spd="slow" advTm="3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4"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16632"/>
            <a:ext cx="2952328" cy="936104"/>
          </a:xfrm>
          <a:ln w="28575">
            <a:noFill/>
          </a:ln>
        </p:spPr>
        <p:txBody>
          <a:bodyPr>
            <a:normAutofit fontScale="90000"/>
          </a:bodyPr>
          <a:lstStyle/>
          <a:p>
            <a:pPr algn="ctr"/>
            <a:r>
              <a:rPr lang="en-IN" sz="6600" b="1" dirty="0">
                <a:latin typeface="Tempus Sans ITC" panose="04020404030D07020202" pitchFamily="82" charset="0"/>
              </a:rPr>
              <a:t>BONES</a:t>
            </a:r>
          </a:p>
        </p:txBody>
      </p:sp>
      <p:sp>
        <p:nvSpPr>
          <p:cNvPr id="3" name="Content Placeholder 2"/>
          <p:cNvSpPr>
            <a:spLocks noGrp="1"/>
          </p:cNvSpPr>
          <p:nvPr>
            <p:ph idx="1"/>
          </p:nvPr>
        </p:nvSpPr>
        <p:spPr>
          <a:xfrm>
            <a:off x="119336" y="1265331"/>
            <a:ext cx="8280920" cy="3551451"/>
          </a:xfrm>
        </p:spPr>
        <p:txBody>
          <a:bodyPr>
            <a:normAutofit lnSpcReduction="10000"/>
          </a:bodyPr>
          <a:lstStyle/>
          <a:p>
            <a:r>
              <a:rPr lang="en-IN" dirty="0">
                <a:latin typeface="Tempus Sans ITC" panose="04020404030D07020202" pitchFamily="82" charset="0"/>
              </a:rPr>
              <a:t>Bones are hard, porous (tiny holes) tissues.</a:t>
            </a:r>
          </a:p>
          <a:p>
            <a:r>
              <a:rPr lang="en-IN" dirty="0">
                <a:latin typeface="Tempus Sans ITC" panose="04020404030D07020202" pitchFamily="82" charset="0"/>
              </a:rPr>
              <a:t>It has a good supply of nerves and blood vessels.</a:t>
            </a:r>
          </a:p>
          <a:p>
            <a:r>
              <a:rPr lang="en-IN" dirty="0">
                <a:latin typeface="Tempus Sans ITC" panose="04020404030D07020202" pitchFamily="82" charset="0"/>
              </a:rPr>
              <a:t>Nerves and blood vessels enter the bone through these pores.</a:t>
            </a:r>
          </a:p>
          <a:p>
            <a:r>
              <a:rPr lang="en-IN" dirty="0">
                <a:latin typeface="Tempus Sans ITC" panose="04020404030D07020202" pitchFamily="82" charset="0"/>
              </a:rPr>
              <a:t>Bones are made up of living cells.</a:t>
            </a:r>
          </a:p>
          <a:p>
            <a:r>
              <a:rPr lang="en-IN" dirty="0">
                <a:latin typeface="Tempus Sans ITC" panose="04020404030D07020202" pitchFamily="82" charset="0"/>
              </a:rPr>
              <a:t>The cavity of the bones are filled with bone marrow.</a:t>
            </a:r>
          </a:p>
          <a:p>
            <a:r>
              <a:rPr lang="en-IN" dirty="0">
                <a:latin typeface="Tempus Sans ITC" panose="04020404030D07020202" pitchFamily="82" charset="0"/>
              </a:rPr>
              <a:t>All the blood cells - Red blood cells, White blood cells and Platelets are produced here.</a:t>
            </a:r>
          </a:p>
        </p:txBody>
      </p:sp>
      <p:sp>
        <p:nvSpPr>
          <p:cNvPr id="4" name="Content Placeholder 2">
            <a:extLst>
              <a:ext uri="{FF2B5EF4-FFF2-40B4-BE49-F238E27FC236}">
                <a16:creationId xmlns:a16="http://schemas.microsoft.com/office/drawing/2014/main" id="{371D5968-86FE-4B4D-BF1F-EA70693932FF}"/>
              </a:ext>
            </a:extLst>
          </p:cNvPr>
          <p:cNvSpPr txBox="1">
            <a:spLocks/>
          </p:cNvSpPr>
          <p:nvPr/>
        </p:nvSpPr>
        <p:spPr>
          <a:xfrm>
            <a:off x="119336" y="4844923"/>
            <a:ext cx="11953328" cy="1872208"/>
          </a:xfrm>
          <a:prstGeom prst="rect">
            <a:avLst/>
          </a:prstGeom>
          <a:solidFill>
            <a:srgbClr val="92D05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3200" dirty="0">
                <a:solidFill>
                  <a:srgbClr val="FFFF00"/>
                </a:solidFill>
                <a:latin typeface="Tempus Sans ITC" panose="04020404030D07020202" pitchFamily="82" charset="0"/>
              </a:rPr>
              <a:t>Function: </a:t>
            </a:r>
          </a:p>
          <a:p>
            <a:pPr>
              <a:buFont typeface="Wingdings" panose="05000000000000000000" pitchFamily="2" charset="2"/>
              <a:buChar char="§"/>
            </a:pPr>
            <a:r>
              <a:rPr lang="en-IN" sz="3200" dirty="0">
                <a:solidFill>
                  <a:srgbClr val="FFFF00"/>
                </a:solidFill>
                <a:latin typeface="Tempus Sans ITC" panose="04020404030D07020202" pitchFamily="82" charset="0"/>
              </a:rPr>
              <a:t>Red blood cells(RBC) carry oxygen to different parts of the body.</a:t>
            </a:r>
          </a:p>
          <a:p>
            <a:pPr>
              <a:buFont typeface="Wingdings" panose="05000000000000000000" pitchFamily="2" charset="2"/>
              <a:buChar char="§"/>
            </a:pPr>
            <a:r>
              <a:rPr lang="en-IN" sz="3200" dirty="0">
                <a:solidFill>
                  <a:srgbClr val="FFFF00"/>
                </a:solidFill>
                <a:latin typeface="Tempus Sans ITC" panose="04020404030D07020202" pitchFamily="82" charset="0"/>
              </a:rPr>
              <a:t>White blood cells(WBC) protects us against germs and infection.</a:t>
            </a:r>
          </a:p>
        </p:txBody>
      </p:sp>
      <p:pic>
        <p:nvPicPr>
          <p:cNvPr id="10" name="Picture 9">
            <a:extLst>
              <a:ext uri="{FF2B5EF4-FFF2-40B4-BE49-F238E27FC236}">
                <a16:creationId xmlns:a16="http://schemas.microsoft.com/office/drawing/2014/main" id="{91D38640-BBC3-4972-921B-9CC06C0C9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012" y="3064878"/>
            <a:ext cx="1705372" cy="960693"/>
          </a:xfrm>
          <a:prstGeom prst="rect">
            <a:avLst/>
          </a:prstGeom>
        </p:spPr>
      </p:pic>
      <p:pic>
        <p:nvPicPr>
          <p:cNvPr id="11" name="Slide 5">
            <a:hlinkClick r:id="" action="ppaction://media"/>
            <a:extLst>
              <a:ext uri="{FF2B5EF4-FFF2-40B4-BE49-F238E27FC236}">
                <a16:creationId xmlns:a16="http://schemas.microsoft.com/office/drawing/2014/main" id="{89B73785-222D-4A58-A310-9988E9C279D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pic>
        <p:nvPicPr>
          <p:cNvPr id="7" name="Picture 6">
            <a:extLst>
              <a:ext uri="{FF2B5EF4-FFF2-40B4-BE49-F238E27FC236}">
                <a16:creationId xmlns:a16="http://schemas.microsoft.com/office/drawing/2014/main" id="{F83A020E-96CF-40A8-B4DF-BC7C7C72F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9539" y="140869"/>
            <a:ext cx="1999109" cy="1999109"/>
          </a:xfrm>
          <a:prstGeom prst="rect">
            <a:avLst/>
          </a:prstGeom>
        </p:spPr>
      </p:pic>
      <p:pic>
        <p:nvPicPr>
          <p:cNvPr id="12" name="Picture 11">
            <a:extLst>
              <a:ext uri="{FF2B5EF4-FFF2-40B4-BE49-F238E27FC236}">
                <a16:creationId xmlns:a16="http://schemas.microsoft.com/office/drawing/2014/main" id="{38FFF475-A998-4001-9BB9-C49E89E3CA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8769" y="2564904"/>
            <a:ext cx="2153119" cy="2153119"/>
          </a:xfrm>
          <a:prstGeom prst="rect">
            <a:avLst/>
          </a:prstGeom>
        </p:spPr>
      </p:pic>
    </p:spTree>
    <p:custDataLst>
      <p:tags r:id="rId1"/>
    </p:custDataLst>
    <p:extLst>
      <p:ext uri="{BB962C8B-B14F-4D97-AF65-F5344CB8AC3E}">
        <p14:creationId xmlns:p14="http://schemas.microsoft.com/office/powerpoint/2010/main" val="2270651728"/>
      </p:ext>
    </p:extLst>
  </p:cSld>
  <p:clrMapOvr>
    <a:masterClrMapping/>
  </p:clrMapOvr>
  <mc:AlternateContent xmlns:mc="http://schemas.openxmlformats.org/markup-compatibility/2006" xmlns:p14="http://schemas.microsoft.com/office/powerpoint/2010/main">
    <mc:Choice Requires="p14">
      <p:transition spd="slow" p14:dur="2000" advTm="48461"/>
    </mc:Choice>
    <mc:Fallback xmlns="">
      <p:transition spd="slow" advTm="4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85" fill="hold"/>
                                        <p:tgtEl>
                                          <p:spTgt spid="11"/>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Effect transition="in" filter="fade">
                                      <p:cBhvr>
                                        <p:cTn id="21" dur="10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1000"/>
                                        <p:tgtEl>
                                          <p:spTgt spid="3">
                                            <p:txEl>
                                              <p:pRg st="3" end="3"/>
                                            </p:txEl>
                                          </p:spTgt>
                                        </p:tgtEl>
                                      </p:cBhvr>
                                    </p:animEffect>
                                    <p:anim calcmode="lin" valueType="num">
                                      <p:cBhvr>
                                        <p:cTn id="5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1000"/>
                                        <p:tgtEl>
                                          <p:spTgt spid="3">
                                            <p:txEl>
                                              <p:pRg st="4" end="4"/>
                                            </p:txEl>
                                          </p:spTgt>
                                        </p:tgtEl>
                                      </p:cBhvr>
                                    </p:animEffect>
                                    <p:anim calcmode="lin" valueType="num">
                                      <p:cBhvr>
                                        <p:cTn id="6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0"/>
                                        <p:tgtEl>
                                          <p:spTgt spid="3">
                                            <p:txEl>
                                              <p:pRg st="5" end="5"/>
                                            </p:txEl>
                                          </p:spTgt>
                                        </p:tgtEl>
                                      </p:cBhvr>
                                    </p:animEffect>
                                    <p:anim calcmode="lin" valueType="num">
                                      <p:cBhvr>
                                        <p:cTn id="6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randombar(horizontal)">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4" fill="hold" display="0">
                  <p:stCondLst>
                    <p:cond delay="indefinite"/>
                  </p:stCondLst>
                  <p:endCondLst>
                    <p:cond evt="onStopAudio" delay="0">
                      <p:tgtEl>
                        <p:sldTgt/>
                      </p:tgtEl>
                    </p:cond>
                  </p:endCondLst>
                </p:cTn>
                <p:tgtEl>
                  <p:spTgt spid="11"/>
                </p:tgtEl>
              </p:cMediaNode>
            </p:audio>
          </p:childTnLst>
        </p:cTn>
      </p:par>
    </p:tnLst>
    <p:bldLst>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42E1B2-A3B3-4C9E-8265-FC45615168EF}"/>
              </a:ext>
            </a:extLst>
          </p:cNvPr>
          <p:cNvSpPr/>
          <p:nvPr/>
        </p:nvSpPr>
        <p:spPr>
          <a:xfrm>
            <a:off x="119336" y="1505289"/>
            <a:ext cx="12025337" cy="278014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idx="1"/>
          </p:nvPr>
        </p:nvSpPr>
        <p:spPr>
          <a:xfrm>
            <a:off x="222680" y="1612480"/>
            <a:ext cx="8177576" cy="2664296"/>
          </a:xfrm>
          <a:effectLst/>
        </p:spPr>
        <p:txBody>
          <a:bodyPr anchor="ctr">
            <a:normAutofit/>
          </a:bodyPr>
          <a:lstStyle/>
          <a:p>
            <a:pPr marL="0" indent="0">
              <a:buNone/>
            </a:pPr>
            <a:r>
              <a:rPr lang="en-IN" dirty="0">
                <a:latin typeface="Franklin Gothic Demi" panose="020B0703020102020204" pitchFamily="34" charset="0"/>
              </a:rPr>
              <a:t>1. The Skull: The skull is made up of eight flat bones that are interlocked together. There are 14 facial bones that protect the major sense organs.</a:t>
            </a:r>
          </a:p>
          <a:p>
            <a:pPr marL="0" indent="0">
              <a:buNone/>
            </a:pPr>
            <a:r>
              <a:rPr lang="en-IN" dirty="0">
                <a:solidFill>
                  <a:srgbClr val="002060"/>
                </a:solidFill>
                <a:latin typeface="Franklin Gothic Demi" panose="020B0703020102020204" pitchFamily="34" charset="0"/>
              </a:rPr>
              <a:t>Function: The skull encloses the delicate brain inside and protects it from outer physical injury or shocks.</a:t>
            </a:r>
          </a:p>
        </p:txBody>
      </p:sp>
      <p:sp>
        <p:nvSpPr>
          <p:cNvPr id="2" name="Title 1"/>
          <p:cNvSpPr>
            <a:spLocks noGrp="1"/>
          </p:cNvSpPr>
          <p:nvPr>
            <p:ph type="title"/>
          </p:nvPr>
        </p:nvSpPr>
        <p:spPr>
          <a:xfrm>
            <a:off x="119336" y="158788"/>
            <a:ext cx="9721080" cy="1210147"/>
          </a:xfrm>
          <a:ln w="28575">
            <a:noFill/>
          </a:ln>
        </p:spPr>
        <p:txBody>
          <a:bodyPr>
            <a:normAutofit/>
          </a:bodyPr>
          <a:lstStyle/>
          <a:p>
            <a:pPr algn="ctr"/>
            <a:r>
              <a:rPr lang="en-IN" sz="6000" b="1" dirty="0">
                <a:latin typeface="Ink Free" panose="03080402000500000000" pitchFamily="66" charset="0"/>
              </a:rPr>
              <a:t>PARTS OF THE SKELETON</a:t>
            </a:r>
          </a:p>
        </p:txBody>
      </p:sp>
      <p:pic>
        <p:nvPicPr>
          <p:cNvPr id="16" name="Slide 6">
            <a:hlinkClick r:id="" action="ppaction://media"/>
            <a:extLst>
              <a:ext uri="{FF2B5EF4-FFF2-40B4-BE49-F238E27FC236}">
                <a16:creationId xmlns:a16="http://schemas.microsoft.com/office/drawing/2014/main" id="{4833F632-D7AB-495F-8B4E-91AB75B1D0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pic>
        <p:nvPicPr>
          <p:cNvPr id="10" name="Picture 9">
            <a:extLst>
              <a:ext uri="{FF2B5EF4-FFF2-40B4-BE49-F238E27FC236}">
                <a16:creationId xmlns:a16="http://schemas.microsoft.com/office/drawing/2014/main" id="{84A3B58B-AF2E-4867-A9FF-A5F1B8840D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8289" y="1605258"/>
            <a:ext cx="3384375" cy="2543822"/>
          </a:xfrm>
          <a:prstGeom prst="rect">
            <a:avLst/>
          </a:prstGeom>
        </p:spPr>
      </p:pic>
      <p:sp>
        <p:nvSpPr>
          <p:cNvPr id="11" name="Rectangle 10">
            <a:extLst>
              <a:ext uri="{FF2B5EF4-FFF2-40B4-BE49-F238E27FC236}">
                <a16:creationId xmlns:a16="http://schemas.microsoft.com/office/drawing/2014/main" id="{20DB9951-DE8D-4A3B-83EB-8662FF26CDAA}"/>
              </a:ext>
            </a:extLst>
          </p:cNvPr>
          <p:cNvSpPr/>
          <p:nvPr/>
        </p:nvSpPr>
        <p:spPr>
          <a:xfrm>
            <a:off x="118975" y="4333281"/>
            <a:ext cx="12025337" cy="244827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b="1" dirty="0">
              <a:ln w="22225">
                <a:solidFill>
                  <a:schemeClr val="accent2"/>
                </a:solidFill>
                <a:prstDash val="solid"/>
              </a:ln>
              <a:solidFill>
                <a:schemeClr val="accent2">
                  <a:lumMod val="40000"/>
                  <a:lumOff val="60000"/>
                </a:schemeClr>
              </a:solidFill>
            </a:endParaRPr>
          </a:p>
        </p:txBody>
      </p:sp>
      <p:sp>
        <p:nvSpPr>
          <p:cNvPr id="4" name="Content Placeholder 2">
            <a:extLst>
              <a:ext uri="{FF2B5EF4-FFF2-40B4-BE49-F238E27FC236}">
                <a16:creationId xmlns:a16="http://schemas.microsoft.com/office/drawing/2014/main" id="{CBBBA28E-0970-4B18-A82F-02578A62557F}"/>
              </a:ext>
            </a:extLst>
          </p:cNvPr>
          <p:cNvSpPr txBox="1">
            <a:spLocks/>
          </p:cNvSpPr>
          <p:nvPr/>
        </p:nvSpPr>
        <p:spPr>
          <a:xfrm>
            <a:off x="222680" y="4383368"/>
            <a:ext cx="7961552" cy="2348098"/>
          </a:xfrm>
          <a:prstGeom prst="rect">
            <a:avLst/>
          </a:prstGeom>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dirty="0">
                <a:latin typeface="Franklin Gothic Demi" panose="020B0703020102020204" pitchFamily="34" charset="0"/>
              </a:rPr>
              <a:t>2. The Jaws: There are two jaws, upper jaw is a part of the skull and only the lower jaw is movable.</a:t>
            </a:r>
          </a:p>
          <a:p>
            <a:pPr marL="0" indent="0">
              <a:buFont typeface="Arial" panose="020B0604020202020204" pitchFamily="34" charset="0"/>
              <a:buNone/>
            </a:pPr>
            <a:r>
              <a:rPr lang="en-IN" dirty="0">
                <a:solidFill>
                  <a:srgbClr val="002060"/>
                </a:solidFill>
                <a:latin typeface="Franklin Gothic Demi" panose="020B0703020102020204" pitchFamily="34" charset="0"/>
              </a:rPr>
              <a:t>Function: It enables all the animals to chew food and the humans to talk and chew food.</a:t>
            </a:r>
          </a:p>
        </p:txBody>
      </p:sp>
      <p:pic>
        <p:nvPicPr>
          <p:cNvPr id="14" name="Picture 13">
            <a:extLst>
              <a:ext uri="{FF2B5EF4-FFF2-40B4-BE49-F238E27FC236}">
                <a16:creationId xmlns:a16="http://schemas.microsoft.com/office/drawing/2014/main" id="{44A947C0-1C51-4A8E-B47E-3E9E54C5F8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8208" y="4383368"/>
            <a:ext cx="4092014" cy="2348098"/>
          </a:xfrm>
          <a:prstGeom prst="rect">
            <a:avLst/>
          </a:prstGeom>
        </p:spPr>
      </p:pic>
    </p:spTree>
    <p:custDataLst>
      <p:tags r:id="rId1"/>
    </p:custDataLst>
    <p:extLst>
      <p:ext uri="{BB962C8B-B14F-4D97-AF65-F5344CB8AC3E}">
        <p14:creationId xmlns:p14="http://schemas.microsoft.com/office/powerpoint/2010/main" val="3180865067"/>
      </p:ext>
    </p:extLst>
  </p:cSld>
  <p:clrMapOvr>
    <a:masterClrMapping/>
  </p:clrMapOvr>
  <mc:AlternateContent xmlns:mc="http://schemas.openxmlformats.org/markup-compatibility/2006" xmlns:p14="http://schemas.microsoft.com/office/powerpoint/2010/main">
    <mc:Choice Requires="p14">
      <p:transition spd="slow" p14:dur="2000" advTm="42889"/>
    </mc:Choice>
    <mc:Fallback xmlns="">
      <p:transition spd="slow" advTm="4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9"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500" fill="hold"/>
                                        <p:tgtEl>
                                          <p:spTgt spid="9"/>
                                        </p:tgtEl>
                                        <p:attrNameLst>
                                          <p:attrName>ppt_x</p:attrName>
                                        </p:attrNameLst>
                                      </p:cBhvr>
                                      <p:tavLst>
                                        <p:tav tm="0">
                                          <p:val>
                                            <p:strVal val="0-#ppt_w/2"/>
                                          </p:val>
                                        </p:tav>
                                        <p:tav tm="100000">
                                          <p:val>
                                            <p:strVal val="#ppt_x"/>
                                          </p:val>
                                        </p:tav>
                                      </p:tavLst>
                                    </p:anim>
                                    <p:anim calcmode="lin" valueType="num">
                                      <p:cBhvr additive="base">
                                        <p:cTn id="19" dur="1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1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1500" fill="hold"/>
                                        <p:tgtEl>
                                          <p:spTgt spid="3">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7" dur="1500" fill="hold"/>
                                        <p:tgtEl>
                                          <p:spTgt spid="3">
                                            <p:txEl>
                                              <p:pRg st="1" end="1"/>
                                            </p:txEl>
                                          </p:spTgt>
                                        </p:tgtEl>
                                        <p:attrNameLst>
                                          <p:attrName>ppt_y</p:attrName>
                                        </p:attrNameLst>
                                      </p:cBhvr>
                                      <p:tavLst>
                                        <p:tav tm="0">
                                          <p:val>
                                            <p:strVal val="#ppt_y"/>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500"/>
                                        <p:tgtEl>
                                          <p:spTgt spid="10"/>
                                        </p:tgtEl>
                                      </p:cBhvr>
                                    </p:animEffect>
                                    <p:anim calcmode="lin" valueType="num">
                                      <p:cBhvr>
                                        <p:cTn id="31" dur="1500" fill="hold"/>
                                        <p:tgtEl>
                                          <p:spTgt spid="10"/>
                                        </p:tgtEl>
                                        <p:attrNameLst>
                                          <p:attrName>ppt_x</p:attrName>
                                        </p:attrNameLst>
                                      </p:cBhvr>
                                      <p:tavLst>
                                        <p:tav tm="0">
                                          <p:val>
                                            <p:strVal val="#ppt_x"/>
                                          </p:val>
                                        </p:tav>
                                        <p:tav tm="100000">
                                          <p:val>
                                            <p:strVal val="#ppt_x"/>
                                          </p:val>
                                        </p:tav>
                                      </p:tavLst>
                                    </p:anim>
                                    <p:anim calcmode="lin" valueType="num">
                                      <p:cBhvr>
                                        <p:cTn id="32"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500" fill="hold"/>
                                        <p:tgtEl>
                                          <p:spTgt spid="4"/>
                                        </p:tgtEl>
                                        <p:attrNameLst>
                                          <p:attrName>ppt_x</p:attrName>
                                        </p:attrNameLst>
                                      </p:cBhvr>
                                      <p:tavLst>
                                        <p:tav tm="0">
                                          <p:val>
                                            <p:strVal val="0-#ppt_w/2"/>
                                          </p:val>
                                        </p:tav>
                                        <p:tav tm="100000">
                                          <p:val>
                                            <p:strVal val="#ppt_x"/>
                                          </p:val>
                                        </p:tav>
                                      </p:tavLst>
                                    </p:anim>
                                    <p:anim calcmode="lin" valueType="num">
                                      <p:cBhvr additive="base">
                                        <p:cTn id="38" dur="1500" fill="hold"/>
                                        <p:tgtEl>
                                          <p:spTgt spid="4"/>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500" fill="hold"/>
                                        <p:tgtEl>
                                          <p:spTgt spid="11"/>
                                        </p:tgtEl>
                                        <p:attrNameLst>
                                          <p:attrName>ppt_x</p:attrName>
                                        </p:attrNameLst>
                                      </p:cBhvr>
                                      <p:tavLst>
                                        <p:tav tm="0">
                                          <p:val>
                                            <p:strVal val="0-#ppt_w/2"/>
                                          </p:val>
                                        </p:tav>
                                        <p:tav tm="100000">
                                          <p:val>
                                            <p:strVal val="#ppt_x"/>
                                          </p:val>
                                        </p:tav>
                                      </p:tavLst>
                                    </p:anim>
                                    <p:anim calcmode="lin" valueType="num">
                                      <p:cBhvr additive="base">
                                        <p:cTn id="42" dur="1500" fill="hold"/>
                                        <p:tgtEl>
                                          <p:spTgt spid="11"/>
                                        </p:tgtEl>
                                        <p:attrNameLst>
                                          <p:attrName>ppt_y</p:attrName>
                                        </p:attrNameLst>
                                      </p:cBhvr>
                                      <p:tavLst>
                                        <p:tav tm="0">
                                          <p:val>
                                            <p:strVal val="#ppt_y"/>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500"/>
                                        <p:tgtEl>
                                          <p:spTgt spid="14"/>
                                        </p:tgtEl>
                                      </p:cBhvr>
                                    </p:animEffect>
                                    <p:anim calcmode="lin" valueType="num">
                                      <p:cBhvr>
                                        <p:cTn id="46" dur="1500" fill="hold"/>
                                        <p:tgtEl>
                                          <p:spTgt spid="14"/>
                                        </p:tgtEl>
                                        <p:attrNameLst>
                                          <p:attrName>ppt_x</p:attrName>
                                        </p:attrNameLst>
                                      </p:cBhvr>
                                      <p:tavLst>
                                        <p:tav tm="0">
                                          <p:val>
                                            <p:strVal val="#ppt_x"/>
                                          </p:val>
                                        </p:tav>
                                        <p:tav tm="100000">
                                          <p:val>
                                            <p:strVal val="#ppt_x"/>
                                          </p:val>
                                        </p:tav>
                                      </p:tavLst>
                                    </p:anim>
                                    <p:anim calcmode="lin" valueType="num">
                                      <p:cBhvr>
                                        <p:cTn id="47"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StopAudio" delay="0">
                      <p:tgtEl>
                        <p:sldTgt/>
                      </p:tgtEl>
                    </p:cond>
                  </p:endCondLst>
                </p:cTn>
                <p:tgtEl>
                  <p:spTgt spid="16"/>
                </p:tgtEl>
              </p:cMediaNode>
            </p:audio>
          </p:childTnLst>
        </p:cTn>
      </p:par>
    </p:tnLst>
    <p:bldLst>
      <p:bldP spid="9" grpId="0" animBg="1"/>
      <p:bldP spid="2" grpId="0"/>
      <p:bldP spid="11"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F3CC6C-7B87-4FD8-91B6-E9EB8171F4EE}"/>
              </a:ext>
            </a:extLst>
          </p:cNvPr>
          <p:cNvSpPr/>
          <p:nvPr/>
        </p:nvSpPr>
        <p:spPr>
          <a:xfrm>
            <a:off x="108361" y="3645025"/>
            <a:ext cx="11953327" cy="30756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b="1" dirty="0">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idx="1"/>
          </p:nvPr>
        </p:nvSpPr>
        <p:spPr>
          <a:xfrm>
            <a:off x="145502" y="3789040"/>
            <a:ext cx="8120491" cy="2838403"/>
          </a:xfrm>
        </p:spPr>
        <p:txBody>
          <a:bodyPr anchor="ctr">
            <a:normAutofit fontScale="92500" lnSpcReduction="10000"/>
          </a:bodyPr>
          <a:lstStyle/>
          <a:p>
            <a:pPr marL="0" indent="0">
              <a:buNone/>
            </a:pPr>
            <a:r>
              <a:rPr lang="en-IN" dirty="0">
                <a:latin typeface="Franklin Gothic Demi" panose="020B0703020102020204" pitchFamily="34" charset="0"/>
              </a:rPr>
              <a:t>4. The Ribs: 12 pairs of long curved bones called ribs form the ribcage. All 12 pairs of ribs are joined with the backbone. Out of 12 pairs, only 10 pairs are joined in the front with the breastbone and the last 2 pairs are free at the front end and called Floating ribs. Delicate organs like heart, lungs are inside this cage.</a:t>
            </a:r>
          </a:p>
          <a:p>
            <a:pPr marL="0" indent="0">
              <a:buNone/>
            </a:pPr>
            <a:r>
              <a:rPr lang="en-IN" dirty="0">
                <a:solidFill>
                  <a:srgbClr val="002060"/>
                </a:solidFill>
                <a:latin typeface="Franklin Gothic Demi" panose="020B0703020102020204" pitchFamily="34" charset="0"/>
              </a:rPr>
              <a:t>Functions: The ribs protect the heart and lungs from injury.</a:t>
            </a:r>
          </a:p>
        </p:txBody>
      </p:sp>
      <p:pic>
        <p:nvPicPr>
          <p:cNvPr id="6" name="Picture 5">
            <a:extLst>
              <a:ext uri="{FF2B5EF4-FFF2-40B4-BE49-F238E27FC236}">
                <a16:creationId xmlns:a16="http://schemas.microsoft.com/office/drawing/2014/main" id="{4FEB9AB6-CF60-4D5A-BFE2-6ED764BE51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8653" y="3789039"/>
            <a:ext cx="3579144" cy="2838403"/>
          </a:xfrm>
          <a:prstGeom prst="rect">
            <a:avLst/>
          </a:prstGeom>
        </p:spPr>
      </p:pic>
      <p:sp>
        <p:nvSpPr>
          <p:cNvPr id="7" name="Rectangle 6">
            <a:extLst>
              <a:ext uri="{FF2B5EF4-FFF2-40B4-BE49-F238E27FC236}">
                <a16:creationId xmlns:a16="http://schemas.microsoft.com/office/drawing/2014/main" id="{3C562B26-F64A-46C7-BF69-BAA67DF70580}"/>
              </a:ext>
            </a:extLst>
          </p:cNvPr>
          <p:cNvSpPr/>
          <p:nvPr/>
        </p:nvSpPr>
        <p:spPr>
          <a:xfrm>
            <a:off x="119336" y="137344"/>
            <a:ext cx="11953327" cy="30756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b="1" dirty="0">
              <a:ln w="22225">
                <a:solidFill>
                  <a:schemeClr val="accent2"/>
                </a:solidFill>
                <a:prstDash val="solid"/>
              </a:ln>
              <a:solidFill>
                <a:schemeClr val="accent2">
                  <a:lumMod val="40000"/>
                  <a:lumOff val="60000"/>
                </a:schemeClr>
              </a:solidFill>
            </a:endParaRPr>
          </a:p>
        </p:txBody>
      </p:sp>
      <p:sp>
        <p:nvSpPr>
          <p:cNvPr id="4" name="Content Placeholder 2">
            <a:extLst>
              <a:ext uri="{FF2B5EF4-FFF2-40B4-BE49-F238E27FC236}">
                <a16:creationId xmlns:a16="http://schemas.microsoft.com/office/drawing/2014/main" id="{8798AE72-067E-429E-A558-8AAB6F5088F1}"/>
              </a:ext>
            </a:extLst>
          </p:cNvPr>
          <p:cNvSpPr txBox="1">
            <a:spLocks/>
          </p:cNvSpPr>
          <p:nvPr/>
        </p:nvSpPr>
        <p:spPr>
          <a:xfrm>
            <a:off x="207752" y="260648"/>
            <a:ext cx="8069216" cy="26642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3000" dirty="0">
                <a:latin typeface="Franklin Gothic Demi" panose="020B0703020102020204" pitchFamily="34" charset="0"/>
              </a:rPr>
              <a:t>3. The Backbone and Spine: The backbone forms the main axis of the skeleton on which the skull rests. It is made up of 33 bones called vertebrae.</a:t>
            </a:r>
          </a:p>
          <a:p>
            <a:pPr marL="0" indent="0">
              <a:buNone/>
            </a:pPr>
            <a:r>
              <a:rPr lang="en-IN" sz="3000" dirty="0">
                <a:solidFill>
                  <a:srgbClr val="002060"/>
                </a:solidFill>
                <a:latin typeface="Franklin Gothic Demi" panose="020B0703020102020204" pitchFamily="34" charset="0"/>
              </a:rPr>
              <a:t>Function: It protects the delicate spinal cord.</a:t>
            </a:r>
          </a:p>
        </p:txBody>
      </p:sp>
      <p:pic>
        <p:nvPicPr>
          <p:cNvPr id="9" name="Slide 7">
            <a:hlinkClick r:id="" action="ppaction://media"/>
            <a:extLst>
              <a:ext uri="{FF2B5EF4-FFF2-40B4-BE49-F238E27FC236}">
                <a16:creationId xmlns:a16="http://schemas.microsoft.com/office/drawing/2014/main" id="{617DC855-056C-4B78-BEBD-F19E7BAF088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pic>
        <p:nvPicPr>
          <p:cNvPr id="11" name="Picture 10">
            <a:extLst>
              <a:ext uri="{FF2B5EF4-FFF2-40B4-BE49-F238E27FC236}">
                <a16:creationId xmlns:a16="http://schemas.microsoft.com/office/drawing/2014/main" id="{9D855C07-24DA-40A7-B7B3-8BFD16C18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5384" y="260648"/>
            <a:ext cx="3592413" cy="2873930"/>
          </a:xfrm>
          <a:prstGeom prst="rect">
            <a:avLst/>
          </a:prstGeom>
        </p:spPr>
      </p:pic>
    </p:spTree>
    <p:custDataLst>
      <p:tags r:id="rId1"/>
    </p:custDataLst>
    <p:extLst>
      <p:ext uri="{BB962C8B-B14F-4D97-AF65-F5344CB8AC3E}">
        <p14:creationId xmlns:p14="http://schemas.microsoft.com/office/powerpoint/2010/main" val="3805987592"/>
      </p:ext>
    </p:extLst>
  </p:cSld>
  <p:clrMapOvr>
    <a:masterClrMapping/>
  </p:clrMapOvr>
  <mc:AlternateContent xmlns:mc="http://schemas.openxmlformats.org/markup-compatibility/2006" xmlns:p14="http://schemas.microsoft.com/office/powerpoint/2010/main">
    <mc:Choice Requires="p14">
      <p:transition spd="slow" p14:dur="2000" advTm="49317"/>
    </mc:Choice>
    <mc:Fallback xmlns="">
      <p:transition spd="slow" advTm="493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0-#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0-#ppt_w/2"/>
                                          </p:val>
                                        </p:tav>
                                        <p:tav tm="100000">
                                          <p:val>
                                            <p:strVal val="#ppt_x"/>
                                          </p:val>
                                        </p:tav>
                                      </p:tavLst>
                                    </p:anim>
                                    <p:anim calcmode="lin" valueType="num">
                                      <p:cBhvr additive="base">
                                        <p:cTn id="16" dur="20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 presetClass="mediacall" presetSubtype="0" fill="hold" nodeType="afterEffect">
                                  <p:stCondLst>
                                    <p:cond delay="0"/>
                                  </p:stCondLst>
                                  <p:childTnLst>
                                    <p:cmd type="call" cmd="playFrom(0.0)">
                                      <p:cBhvr>
                                        <p:cTn id="19" dur="47986"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50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1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5" dur="1500" fill="hold"/>
                                        <p:tgtEl>
                                          <p:spTgt spid="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1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9" dur="1500" fill="hold"/>
                                        <p:tgtEl>
                                          <p:spTgt spid="3">
                                            <p:txEl>
                                              <p:pRg st="1" end="1"/>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500" fill="hold"/>
                                        <p:tgtEl>
                                          <p:spTgt spid="8"/>
                                        </p:tgtEl>
                                        <p:attrNameLst>
                                          <p:attrName>ppt_x</p:attrName>
                                        </p:attrNameLst>
                                      </p:cBhvr>
                                      <p:tavLst>
                                        <p:tav tm="0">
                                          <p:val>
                                            <p:strVal val="1+#ppt_w/2"/>
                                          </p:val>
                                        </p:tav>
                                        <p:tav tm="100000">
                                          <p:val>
                                            <p:strVal val="#ppt_x"/>
                                          </p:val>
                                        </p:tav>
                                      </p:tavLst>
                                    </p:anim>
                                    <p:anim calcmode="lin" valueType="num">
                                      <p:cBhvr additive="base">
                                        <p:cTn id="33" dur="1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750" fill="hold"/>
                                        <p:tgtEl>
                                          <p:spTgt spid="6"/>
                                        </p:tgtEl>
                                        <p:attrNameLst>
                                          <p:attrName>ppt_x</p:attrName>
                                        </p:attrNameLst>
                                      </p:cBhvr>
                                      <p:tavLst>
                                        <p:tav tm="0">
                                          <p:val>
                                            <p:strVal val="1+#ppt_w/2"/>
                                          </p:val>
                                        </p:tav>
                                        <p:tav tm="100000">
                                          <p:val>
                                            <p:strVal val="#ppt_x"/>
                                          </p:val>
                                        </p:tav>
                                      </p:tavLst>
                                    </p:anim>
                                    <p:anim calcmode="lin" valueType="num">
                                      <p:cBhvr additive="base">
                                        <p:cTn id="37" dur="1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9"/>
                </p:tgtEl>
              </p:cMediaNode>
            </p:audio>
          </p:childTnLst>
        </p:cTn>
      </p:par>
    </p:tnLst>
    <p:bldLst>
      <p:bldP spid="8" grpId="0" animBg="1"/>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7F9D8F-8097-404A-9081-05B2E40A9279}"/>
              </a:ext>
            </a:extLst>
          </p:cNvPr>
          <p:cNvSpPr/>
          <p:nvPr/>
        </p:nvSpPr>
        <p:spPr>
          <a:xfrm>
            <a:off x="97846" y="116633"/>
            <a:ext cx="11974818" cy="2091568"/>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b="1" dirty="0">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idx="1"/>
          </p:nvPr>
        </p:nvSpPr>
        <p:spPr>
          <a:xfrm>
            <a:off x="609501" y="244618"/>
            <a:ext cx="10858695" cy="1888238"/>
          </a:xfrm>
        </p:spPr>
        <p:txBody>
          <a:bodyPr anchor="ctr">
            <a:normAutofit/>
          </a:bodyPr>
          <a:lstStyle/>
          <a:p>
            <a:pPr marL="0" indent="0">
              <a:buNone/>
            </a:pPr>
            <a:r>
              <a:rPr lang="en-IN" dirty="0">
                <a:latin typeface="Franklin Gothic Demi" panose="020B0703020102020204" pitchFamily="34" charset="0"/>
              </a:rPr>
              <a:t>5. The Limbs: Our body has a pair of forelimbs or arms and a pair of hind-limbs or legs. The shoulder girdle and the pectoral girdle join the bones of the arms with the spine. Femur or thigh bone is the longest bone in the human body which fits into the hip girdle. </a:t>
            </a:r>
          </a:p>
        </p:txBody>
      </p:sp>
      <p:pic>
        <p:nvPicPr>
          <p:cNvPr id="8" name="Picture 7">
            <a:extLst>
              <a:ext uri="{FF2B5EF4-FFF2-40B4-BE49-F238E27FC236}">
                <a16:creationId xmlns:a16="http://schemas.microsoft.com/office/drawing/2014/main" id="{13DB158E-C79F-424A-8E4B-167DAB994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75" y="2332015"/>
            <a:ext cx="5060926" cy="4405181"/>
          </a:xfrm>
          <a:prstGeom prst="rect">
            <a:avLst/>
          </a:prstGeom>
        </p:spPr>
      </p:pic>
      <p:pic>
        <p:nvPicPr>
          <p:cNvPr id="10" name="Picture 9">
            <a:extLst>
              <a:ext uri="{FF2B5EF4-FFF2-40B4-BE49-F238E27FC236}">
                <a16:creationId xmlns:a16="http://schemas.microsoft.com/office/drawing/2014/main" id="{6112F0D2-511E-4460-962E-E8D1D357B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2043" y="2302500"/>
            <a:ext cx="4823454" cy="4409352"/>
          </a:xfrm>
          <a:prstGeom prst="rect">
            <a:avLst/>
          </a:prstGeom>
        </p:spPr>
      </p:pic>
      <p:pic>
        <p:nvPicPr>
          <p:cNvPr id="5" name="Slide 8">
            <a:hlinkClick r:id="" action="ppaction://media"/>
            <a:extLst>
              <a:ext uri="{FF2B5EF4-FFF2-40B4-BE49-F238E27FC236}">
                <a16:creationId xmlns:a16="http://schemas.microsoft.com/office/drawing/2014/main" id="{B3EB2608-6003-4EE8-BDF7-D0D4314B5E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776475773"/>
      </p:ext>
    </p:extLst>
  </p:cSld>
  <p:clrMapOvr>
    <a:masterClrMapping/>
  </p:clrMapOvr>
  <mc:AlternateContent xmlns:mc="http://schemas.openxmlformats.org/markup-compatibility/2006" xmlns:p14="http://schemas.microsoft.com/office/powerpoint/2010/main">
    <mc:Choice Requires="p14">
      <p:transition spd="slow" p14:dur="2000" advTm="25172"/>
    </mc:Choice>
    <mc:Fallback xmlns="">
      <p:transition spd="slow" advTm="2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2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11" grpId="0" animBg="1"/>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7.6"/>
</p:tagLst>
</file>

<file path=ppt/tags/tag2.xml><?xml version="1.0" encoding="utf-8"?>
<p:tagLst xmlns:a="http://schemas.openxmlformats.org/drawingml/2006/main" xmlns:r="http://schemas.openxmlformats.org/officeDocument/2006/relationships" xmlns:p="http://schemas.openxmlformats.org/presentationml/2006/main">
  <p:tag name="TIMING" val="|1.4|11.8|2.1"/>
</p:tagLst>
</file>

<file path=ppt/tags/tag3.xml><?xml version="1.0" encoding="utf-8"?>
<p:tagLst xmlns:a="http://schemas.openxmlformats.org/drawingml/2006/main" xmlns:r="http://schemas.openxmlformats.org/officeDocument/2006/relationships" xmlns:p="http://schemas.openxmlformats.org/presentationml/2006/main">
  <p:tag name="TIMING" val="|3.9|15.5"/>
</p:tagLst>
</file>

<file path=ppt/tags/tag4.xml><?xml version="1.0" encoding="utf-8"?>
<p:tagLst xmlns:a="http://schemas.openxmlformats.org/drawingml/2006/main" xmlns:r="http://schemas.openxmlformats.org/officeDocument/2006/relationships" xmlns:p="http://schemas.openxmlformats.org/presentationml/2006/main">
  <p:tag name="TIMING" val="|2.6|3.4|4.3|5.1|3.5|3.9|6.7"/>
</p:tagLst>
</file>

<file path=ppt/tags/tag5.xml><?xml version="1.0" encoding="utf-8"?>
<p:tagLst xmlns:a="http://schemas.openxmlformats.org/drawingml/2006/main" xmlns:r="http://schemas.openxmlformats.org/officeDocument/2006/relationships" xmlns:p="http://schemas.openxmlformats.org/presentationml/2006/main">
  <p:tag name="TIMING" val="|1.8|2.6|19.3"/>
</p:tagLst>
</file>

<file path=ppt/tags/tag6.xml><?xml version="1.0" encoding="utf-8"?>
<p:tagLst xmlns:a="http://schemas.openxmlformats.org/drawingml/2006/main" xmlns:r="http://schemas.openxmlformats.org/officeDocument/2006/relationships" xmlns:p="http://schemas.openxmlformats.org/presentationml/2006/main">
  <p:tag name="TIMING" val="|0.7|15.4"/>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Depth">
  <a:themeElements>
    <a:clrScheme name="Depth">
      <a:dk1>
        <a:sysClr val="windowText" lastClr="000000"/>
      </a:dk1>
      <a:lt1>
        <a:sysClr val="window" lastClr="FFFFFF"/>
      </a:lt1>
      <a:dk2>
        <a:srgbClr val="4E3B30"/>
      </a:dk2>
      <a:lt2>
        <a:srgbClr val="FFDB82"/>
      </a:lt2>
      <a:accent1>
        <a:srgbClr val="F0A22E"/>
      </a:accent1>
      <a:accent2>
        <a:srgbClr val="E4D9B2"/>
      </a:accent2>
      <a:accent3>
        <a:srgbClr val="AA986C"/>
      </a:accent3>
      <a:accent4>
        <a:srgbClr val="8FB977"/>
      </a:accent4>
      <a:accent5>
        <a:srgbClr val="778F9F"/>
      </a:accent5>
      <a:accent6>
        <a:srgbClr val="8A6087"/>
      </a:accent6>
      <a:hlink>
        <a:srgbClr val="AD1F1F"/>
      </a:hlink>
      <a:folHlink>
        <a:srgbClr val="FFC42F"/>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C473073F-34A4-486A-BBA1-2A70AE921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1976</TotalTime>
  <Words>582</Words>
  <Application>Microsoft Office PowerPoint</Application>
  <PresentationFormat>Widescreen</PresentationFormat>
  <Paragraphs>34</Paragraphs>
  <Slides>8</Slides>
  <Notes>1</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vt:lpstr>
      <vt:lpstr>Calibri</vt:lpstr>
      <vt:lpstr>Chiller</vt:lpstr>
      <vt:lpstr>Corbel</vt:lpstr>
      <vt:lpstr>Franklin Gothic Demi</vt:lpstr>
      <vt:lpstr>Ink Free</vt:lpstr>
      <vt:lpstr>Papyrus</vt:lpstr>
      <vt:lpstr>Tempus Sans ITC</vt:lpstr>
      <vt:lpstr>Wingdings</vt:lpstr>
      <vt:lpstr>Depth</vt:lpstr>
      <vt:lpstr>PowerPoint Presentation</vt:lpstr>
      <vt:lpstr>THE HUMAN BODY</vt:lpstr>
      <vt:lpstr>PowerPoint Presentation</vt:lpstr>
      <vt:lpstr>THE SKELETAL SYSTEM</vt:lpstr>
      <vt:lpstr>BONES</vt:lpstr>
      <vt:lpstr>PARTS OF THE SKELETON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 BODY-A WONDERFUL MACHINE</dc:title>
  <dc:creator>ANUBHAV</dc:creator>
  <cp:lastModifiedBy>Clarence D'Rosario</cp:lastModifiedBy>
  <cp:revision>223</cp:revision>
  <dcterms:created xsi:type="dcterms:W3CDTF">2020-07-01T07:41:48Z</dcterms:created>
  <dcterms:modified xsi:type="dcterms:W3CDTF">2020-07-07T06:31:05Z</dcterms:modified>
</cp:coreProperties>
</file>