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7E60"/>
    <a:srgbClr val="106A4E"/>
    <a:srgbClr val="083E30"/>
    <a:srgbClr val="E9EBF5"/>
    <a:srgbClr val="0E6147"/>
    <a:srgbClr val="0D60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96" autoAdjust="0"/>
    <p:restoredTop sz="94660"/>
  </p:normalViewPr>
  <p:slideViewPr>
    <p:cSldViewPr snapToGrid="0">
      <p:cViewPr>
        <p:scale>
          <a:sx n="40" d="100"/>
          <a:sy n="40" d="100"/>
        </p:scale>
        <p:origin x="-3444" y="-17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46B09C-988A-454C-A28E-199B2AFDC33D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F4B760-EF97-419E-A225-D94E2D8B2A4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77805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726784-959F-4FA2-A71D-EAB0CD9F2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D54C806-9DEA-4898-8CA1-53A13E5305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03ABEE-7879-41E7-9B0D-4691B3783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3BF1A-4F50-49C3-BF49-61A356BD9D6C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A25B4E-F3B1-4214-B336-D7404058A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384DDE-46BA-46C2-BB29-C9A650383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786EB-C616-4503-8CC8-3B6B36AD11E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92257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90D3FB-D587-43C7-A44C-8D064AFC5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4FEBD07-4EFA-4258-A709-F0B0458E73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4E2C5B-E9BD-42D0-825D-41ABA6C03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3BF1A-4F50-49C3-BF49-61A356BD9D6C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4AB49C-65BC-418D-9F88-44017E89E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A4B7E0-509A-460C-8CD8-DB3CFD806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786EB-C616-4503-8CC8-3B6B36AD11E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6783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DDBD133-5575-4F16-9F51-E4FDD225DF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ACD0BAE-10E7-4722-8022-1B7DF012C4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FF78AB-615F-4BC3-B038-1679E700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3BF1A-4F50-49C3-BF49-61A356BD9D6C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DA5B5F-337A-4C97-8956-F8C9548E4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0761FD-45E4-4CD8-9876-D0CE431AE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786EB-C616-4503-8CC8-3B6B36AD11E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25382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974190-C27B-47B3-A62E-13AC087AA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7ACDDF-8206-4BA2-8FF7-0D5C82883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3538B8-8B48-477F-A203-4ED4A9446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3BF1A-4F50-49C3-BF49-61A356BD9D6C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EEA870-2207-4FBF-B43E-9805685D2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9FEB08-FF66-489F-A78D-EF65662F1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786EB-C616-4503-8CC8-3B6B36AD11E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59384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D29B78-13D8-41BA-A441-9CB5F1029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A961468-5A70-49AD-BADB-E9D2E8B74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E45F74-6035-48D9-8E80-EEC6B4108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3BF1A-4F50-49C3-BF49-61A356BD9D6C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8E2B3A-3FD2-4101-AACE-93B9BFF31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47D547-4784-4A58-8E86-6BFD42731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786EB-C616-4503-8CC8-3B6B36AD11E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8885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CBC54C-B35A-4EFE-94FC-603906C1E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F86EA5-8270-40DA-869B-6FC6AA043B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9E64C5A-50CA-48D6-8471-E4B79FF1E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2E873E-E057-4FB9-ACEE-62D4CBB31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3BF1A-4F50-49C3-BF49-61A356BD9D6C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51CD949-CB08-42A8-9A4A-B7E6149BE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9D19781-779E-45F7-ADBD-A257F559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786EB-C616-4503-8CC8-3B6B36AD11E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62876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BAB7B4-AD56-4247-B5E5-1463A9401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21F77CA-7A48-495D-8736-835B431A3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16FDC64-A356-406D-B36F-9A5AF3BD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A084E85-9F79-4B62-8C57-C6A69C114D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73CDE8F-9383-484F-9C17-3DAD6CDAE7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3305F0F-B59E-49B6-B8A7-E571AE261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3BF1A-4F50-49C3-BF49-61A356BD9D6C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AA6B21F-D1BF-41B9-BFD6-26CF77DA7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9ACA492-0EAF-49C5-812D-AC15F1844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786EB-C616-4503-8CC8-3B6B36AD11E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98563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CD7DC9-5173-4224-A20A-3A512EA94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8A88BE-6521-4854-98CC-4A602F502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3BF1A-4F50-49C3-BF49-61A356BD9D6C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1F4A233-0DD6-4082-8EBF-23BCFDA7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3AABD1C-2DD1-4145-B3F9-7B3F42D92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786EB-C616-4503-8CC8-3B6B36AD11E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7159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F3AA376-3762-4AD1-A738-485757547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3BF1A-4F50-49C3-BF49-61A356BD9D6C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4BA56EB-7D29-4E07-BDAB-60037D445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C5F301B-6493-48A0-B81F-606F8A918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786EB-C616-4503-8CC8-3B6B36AD11E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47716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F4F5DD-82DE-4CA7-80A1-81138FF28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357898-3866-4807-811B-4559A93F3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B29BF9B-3DF2-4D50-AE72-A126C015C2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A97AFF6-6B72-4844-9007-9C3F7B4FE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3BF1A-4F50-49C3-BF49-61A356BD9D6C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0C9E13B-6A9A-460E-8C2B-7F00F022E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FEDC280-6BD3-4858-B373-C7E97D368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786EB-C616-4503-8CC8-3B6B36AD11E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81973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40E1B-1B43-4F0A-93C3-2DC1A5444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050A901-32D7-486C-993C-2AEDF0D29F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69DF40B-7E33-4726-9BD3-282E91B6B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44FB57-F411-48DC-9867-63D879DCD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3BF1A-4F50-49C3-BF49-61A356BD9D6C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F8B055-1E27-46E7-9D41-7AA0114AC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20949FC-1703-4A20-AF97-6E1DD90A0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786EB-C616-4503-8CC8-3B6B36AD11E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77957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D2AD4B2-F578-4351-AC47-C1FE70A79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A4CB33-BA93-41FE-ACB2-221BE40AD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43A624-5FCC-46F3-97E0-9A5F6CEEDE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3BF1A-4F50-49C3-BF49-61A356BD9D6C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ABC942-DF26-44F5-9E91-E51A57421E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2B59A1-FF16-4E8A-AD99-FA40A52DB9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786EB-C616-4503-8CC8-3B6B36AD11E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8105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979EC361-AD7A-423F-B826-51319FE09D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78652B-33BB-4411-95ED-27D4FF6AE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" y="5528365"/>
            <a:ext cx="6908801" cy="1202635"/>
          </a:xfrm>
        </p:spPr>
        <p:txBody>
          <a:bodyPr anchor="ctr"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Arial Black" panose="020B0A04020102020204" pitchFamily="34" charset="0"/>
              </a:rPr>
              <a:t>Place Value</a:t>
            </a:r>
            <a:endParaRPr lang="en-IN" sz="8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87D4790-311E-46A5-8933-AA31E43DE4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302" y="4407682"/>
            <a:ext cx="4876800" cy="999779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Chapter</a:t>
            </a:r>
            <a:r>
              <a:rPr lang="en-US" sz="6600" dirty="0">
                <a:solidFill>
                  <a:schemeClr val="bg1"/>
                </a:solidFill>
                <a:latin typeface="Arial Black" panose="020B0A04020102020204" pitchFamily="34" charset="0"/>
              </a:rPr>
              <a:t> 1</a:t>
            </a:r>
            <a:endParaRPr lang="en-IN" sz="6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8927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59"/>
    </mc:Choice>
    <mc:Fallback>
      <p:transition spd="slow" advTm="11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AD530FA-3441-4A01-B515-1B3ED2227D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674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9326E451-52D6-4808-A764-9845E6B75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943" y="245755"/>
            <a:ext cx="8547234" cy="78254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Indian Place Value Chart</a:t>
            </a:r>
            <a:endParaRPr lang="en-IN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xmlns="" id="{7C26DBEB-F694-4CE3-A727-9D025018FD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xmlns="" id="{B219BC10-D9BE-4901-9E7F-32995492D6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xmlns="" id="{BDF70C00-AD26-444C-B6DE-83AF883262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25309"/>
              </p:ext>
            </p:extLst>
          </p:nvPr>
        </p:nvGraphicFramePr>
        <p:xfrm>
          <a:off x="326634" y="1253651"/>
          <a:ext cx="6265846" cy="51232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1761">
                  <a:extLst>
                    <a:ext uri="{9D8B030D-6E8A-4147-A177-3AD203B41FA5}">
                      <a16:colId xmlns:a16="http://schemas.microsoft.com/office/drawing/2014/main" xmlns="" val="3819603677"/>
                    </a:ext>
                  </a:extLst>
                </a:gridCol>
                <a:gridCol w="1950576">
                  <a:extLst>
                    <a:ext uri="{9D8B030D-6E8A-4147-A177-3AD203B41FA5}">
                      <a16:colId xmlns:a16="http://schemas.microsoft.com/office/drawing/2014/main" xmlns="" val="3364845084"/>
                    </a:ext>
                  </a:extLst>
                </a:gridCol>
                <a:gridCol w="749557">
                  <a:extLst>
                    <a:ext uri="{9D8B030D-6E8A-4147-A177-3AD203B41FA5}">
                      <a16:colId xmlns:a16="http://schemas.microsoft.com/office/drawing/2014/main" xmlns="" val="1115112996"/>
                    </a:ext>
                  </a:extLst>
                </a:gridCol>
                <a:gridCol w="1024297">
                  <a:extLst>
                    <a:ext uri="{9D8B030D-6E8A-4147-A177-3AD203B41FA5}">
                      <a16:colId xmlns:a16="http://schemas.microsoft.com/office/drawing/2014/main" xmlns="" val="684589797"/>
                    </a:ext>
                  </a:extLst>
                </a:gridCol>
                <a:gridCol w="1109655">
                  <a:extLst>
                    <a:ext uri="{9D8B030D-6E8A-4147-A177-3AD203B41FA5}">
                      <a16:colId xmlns:a16="http://schemas.microsoft.com/office/drawing/2014/main" xmlns="" val="1517592432"/>
                    </a:ext>
                  </a:extLst>
                </a:gridCol>
              </a:tblGrid>
              <a:tr h="691157"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Periods</a:t>
                      </a:r>
                      <a:endParaRPr lang="en-IN" sz="2400" b="1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Thousands </a:t>
                      </a:r>
                      <a:endParaRPr lang="en-IN" sz="2400" b="1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Ones</a:t>
                      </a:r>
                      <a:endParaRPr lang="en-IN" sz="2400" b="1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45514130"/>
                  </a:ext>
                </a:extLst>
              </a:tr>
              <a:tr h="460544"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Places</a:t>
                      </a:r>
                      <a:endParaRPr lang="en-IN" sz="2400" b="1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TH</a:t>
                      </a:r>
                      <a:endParaRPr lang="en-IN" sz="2400" b="1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H</a:t>
                      </a:r>
                      <a:endParaRPr lang="en-IN" sz="2400" b="1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T</a:t>
                      </a:r>
                      <a:endParaRPr lang="en-IN" sz="2400" b="1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O</a:t>
                      </a:r>
                      <a:endParaRPr lang="en-IN" sz="2400" b="1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33451"/>
                  </a:ext>
                </a:extLst>
              </a:tr>
              <a:tr h="2445270"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1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Thousand   </a:t>
                      </a:r>
                    </a:p>
                    <a:p>
                      <a:pPr algn="ctr" fontAlgn="b"/>
                      <a:r>
                        <a:rPr lang="en-IN" sz="21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1000</a:t>
                      </a:r>
                      <a:endParaRPr lang="en-IN" sz="2100" b="0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350" marR="6350" marT="635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1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Hundred   </a:t>
                      </a:r>
                    </a:p>
                    <a:p>
                      <a:pPr algn="ctr" fontAlgn="b"/>
                      <a:r>
                        <a:rPr lang="en-IN" sz="21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 100</a:t>
                      </a:r>
                      <a:endParaRPr lang="en-IN" sz="2100" b="0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350" marR="6350" marT="635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1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Tens   </a:t>
                      </a:r>
                    </a:p>
                    <a:p>
                      <a:pPr algn="ctr" fontAlgn="b"/>
                      <a:r>
                        <a:rPr lang="en-IN" sz="21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10</a:t>
                      </a:r>
                      <a:endParaRPr lang="en-IN" sz="2100" b="0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350" marR="6350" marT="635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1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Ones </a:t>
                      </a:r>
                    </a:p>
                    <a:p>
                      <a:pPr algn="ctr" fontAlgn="b"/>
                      <a:r>
                        <a:rPr lang="en-IN" sz="21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1</a:t>
                      </a:r>
                      <a:endParaRPr lang="en-IN" sz="2100" b="0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350" marR="6350" marT="6350" marB="0" vert="vert27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54517908"/>
                  </a:ext>
                </a:extLst>
              </a:tr>
              <a:tr h="381579"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8</a:t>
                      </a:r>
                      <a:endParaRPr lang="en-IN" sz="2400" b="0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3</a:t>
                      </a:r>
                      <a:endParaRPr lang="en-IN" sz="2400" b="0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3</a:t>
                      </a:r>
                      <a:endParaRPr lang="en-IN" sz="2400" b="0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5</a:t>
                      </a:r>
                      <a:endParaRPr lang="en-IN" sz="2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73872411"/>
                  </a:ext>
                </a:extLst>
              </a:tr>
              <a:tr h="381579"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1</a:t>
                      </a:r>
                      <a:endParaRPr lang="en-IN" sz="2400" b="0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8</a:t>
                      </a:r>
                      <a:endParaRPr lang="en-IN" sz="2400" b="0" i="0" u="none" strike="noStrike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5</a:t>
                      </a:r>
                      <a:endParaRPr lang="en-IN" sz="2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3</a:t>
                      </a:r>
                      <a:endParaRPr lang="en-IN" sz="2400" b="0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09209519"/>
                  </a:ext>
                </a:extLst>
              </a:tr>
              <a:tr h="381579"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4</a:t>
                      </a:r>
                      <a:endParaRPr lang="en-IN" sz="2400" b="0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5</a:t>
                      </a:r>
                      <a:endParaRPr lang="en-IN" sz="2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6</a:t>
                      </a:r>
                      <a:endParaRPr lang="en-IN" sz="2400" b="0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1</a:t>
                      </a:r>
                      <a:endParaRPr lang="en-IN" sz="2400" b="0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11784060"/>
                  </a:ext>
                </a:extLst>
              </a:tr>
              <a:tr h="381579"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5</a:t>
                      </a:r>
                      <a:endParaRPr lang="en-IN" sz="2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6</a:t>
                      </a:r>
                      <a:endParaRPr lang="en-IN" sz="2400" b="0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7</a:t>
                      </a:r>
                      <a:endParaRPr lang="en-IN" sz="2400" b="0" i="0" u="none" strike="noStrike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8</a:t>
                      </a:r>
                      <a:endParaRPr lang="en-IN" sz="2400" b="0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2427501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05A50D5-10A9-43A2-9DBF-3690C7258485}"/>
              </a:ext>
            </a:extLst>
          </p:cNvPr>
          <p:cNvSpPr txBox="1"/>
          <p:nvPr/>
        </p:nvSpPr>
        <p:spPr>
          <a:xfrm>
            <a:off x="6664290" y="1536755"/>
            <a:ext cx="528166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Let’s find the place value of 5</a:t>
            </a:r>
            <a:endParaRPr lang="en-IN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EB0ED57-3005-4FA1-A36F-80D338A7930D}"/>
              </a:ext>
            </a:extLst>
          </p:cNvPr>
          <p:cNvSpPr txBox="1"/>
          <p:nvPr/>
        </p:nvSpPr>
        <p:spPr>
          <a:xfrm>
            <a:off x="6684945" y="1805362"/>
            <a:ext cx="5240355" cy="438273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300000"/>
              </a:lnSpc>
            </a:pPr>
            <a:r>
              <a:rPr lang="en-US" sz="2500" b="1" dirty="0">
                <a:solidFill>
                  <a:schemeClr val="bg1"/>
                </a:solidFill>
                <a:latin typeface="Arial Black" panose="020B0A04020102020204" pitchFamily="34" charset="0"/>
              </a:rPr>
              <a:t>5 ones or 5 x 1 = 5</a:t>
            </a:r>
          </a:p>
          <a:p>
            <a:pPr algn="ctr">
              <a:lnSpc>
                <a:spcPct val="300000"/>
              </a:lnSpc>
            </a:pPr>
            <a:r>
              <a:rPr lang="en-US" sz="2500" b="1" dirty="0">
                <a:solidFill>
                  <a:schemeClr val="bg1"/>
                </a:solidFill>
                <a:latin typeface="Arial Black" panose="020B0A04020102020204" pitchFamily="34" charset="0"/>
              </a:rPr>
              <a:t>5 tens or 5 x 10 = 50</a:t>
            </a:r>
          </a:p>
          <a:p>
            <a:pPr algn="ctr">
              <a:lnSpc>
                <a:spcPct val="300000"/>
              </a:lnSpc>
            </a:pP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5 hundreds or 5 x 100 = 500</a:t>
            </a:r>
          </a:p>
          <a:p>
            <a:pPr algn="ctr">
              <a:lnSpc>
                <a:spcPct val="300000"/>
              </a:lnSpc>
            </a:pPr>
            <a:r>
              <a:rPr lang="en-US" sz="2300" b="1" dirty="0">
                <a:solidFill>
                  <a:schemeClr val="bg1"/>
                </a:solidFill>
                <a:latin typeface="Arial Black" panose="020B0A04020102020204" pitchFamily="34" charset="0"/>
              </a:rPr>
              <a:t>5 thousands or 5 x 1000 = 5000</a:t>
            </a:r>
            <a:endParaRPr lang="en-IN" sz="23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DAB4E124-6A6B-4B9F-905E-38AB672E8EC9}"/>
              </a:ext>
            </a:extLst>
          </p:cNvPr>
          <p:cNvCxnSpPr>
            <a:cxnSpLocks/>
          </p:cNvCxnSpPr>
          <p:nvPr/>
        </p:nvCxnSpPr>
        <p:spPr>
          <a:xfrm>
            <a:off x="1465675" y="1006671"/>
            <a:ext cx="746242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8715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720"/>
    </mc:Choice>
    <mc:Fallback>
      <p:transition spd="slow" advTm="79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880B96F-192D-4198-84DB-6DB1D56B01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ECC2D0C0-1099-4AF7-858E-B2658F06E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9046"/>
            <a:ext cx="10515600" cy="8452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 Black" panose="020B0A04020102020204" pitchFamily="34" charset="0"/>
              </a:rPr>
              <a:t>Expanded form of Numbers </a:t>
            </a:r>
            <a:endParaRPr lang="en-IN" sz="6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612B295-44CF-4856-A5D6-3DF4EB314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4015" y="1523321"/>
            <a:ext cx="6883970" cy="3403600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6000" dirty="0">
                <a:solidFill>
                  <a:schemeClr val="bg1"/>
                </a:solidFill>
                <a:latin typeface="Arial Black" panose="020B0A04020102020204" pitchFamily="34" charset="0"/>
              </a:rPr>
              <a:t>4718 =  4000</a:t>
            </a:r>
          </a:p>
          <a:p>
            <a:pPr marL="914400" lvl="2" indent="0">
              <a:buNone/>
            </a:pPr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    	   	</a:t>
            </a:r>
            <a:r>
              <a:rPr lang="en-US" sz="6000" dirty="0">
                <a:solidFill>
                  <a:schemeClr val="bg1"/>
                </a:solidFill>
                <a:latin typeface="Arial Black" panose="020B0A04020102020204" pitchFamily="34" charset="0"/>
              </a:rPr>
              <a:t>  +700</a:t>
            </a:r>
          </a:p>
          <a:p>
            <a:pPr marL="914400" lvl="2" indent="0">
              <a:buNone/>
            </a:pPr>
            <a:r>
              <a:rPr lang="en-US" sz="6000" dirty="0">
                <a:solidFill>
                  <a:schemeClr val="bg1"/>
                </a:solidFill>
                <a:latin typeface="Arial Black" panose="020B0A04020102020204" pitchFamily="34" charset="0"/>
              </a:rPr>
              <a:t>         +  10</a:t>
            </a:r>
          </a:p>
          <a:p>
            <a:pPr marL="914400" lvl="2" indent="0">
              <a:buNone/>
            </a:pPr>
            <a:r>
              <a:rPr lang="en-US" sz="6000" dirty="0">
                <a:solidFill>
                  <a:schemeClr val="bg1"/>
                </a:solidFill>
                <a:latin typeface="Arial Black" panose="020B0A04020102020204" pitchFamily="34" charset="0"/>
              </a:rPr>
              <a:t>	     +	   8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xmlns="" id="{99AC4CE0-15C0-41C2-B4AE-6767E12D7A20}"/>
              </a:ext>
            </a:extLst>
          </p:cNvPr>
          <p:cNvSpPr txBox="1">
            <a:spLocks/>
          </p:cNvSpPr>
          <p:nvPr/>
        </p:nvSpPr>
        <p:spPr>
          <a:xfrm>
            <a:off x="-339046" y="4910192"/>
            <a:ext cx="11950700" cy="1535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lnSpc>
                <a:spcPct val="170000"/>
              </a:lnSpc>
              <a:buNone/>
            </a:pPr>
            <a:r>
              <a:rPr lang="en-US" sz="3000" dirty="0">
                <a:solidFill>
                  <a:schemeClr val="bg1"/>
                </a:solidFill>
                <a:latin typeface="Arial Black" panose="020B0A04020102020204" pitchFamily="34" charset="0"/>
              </a:rPr>
              <a:t>4718 = 4000 + 700 + 10 + 8</a:t>
            </a:r>
          </a:p>
          <a:p>
            <a:pPr marL="914400" lvl="2" indent="0">
              <a:lnSpc>
                <a:spcPct val="170000"/>
              </a:lnSpc>
              <a:buNone/>
            </a:pPr>
            <a:r>
              <a:rPr lang="en-US" sz="3000" dirty="0">
                <a:solidFill>
                  <a:schemeClr val="bg1"/>
                </a:solidFill>
                <a:latin typeface="Arial Black" panose="020B0A04020102020204" pitchFamily="34" charset="0"/>
              </a:rPr>
              <a:t>4718 = 4 </a:t>
            </a:r>
            <a:r>
              <a:rPr lang="en-US" sz="3000" dirty="0">
                <a:solidFill>
                  <a:srgbClr val="FF0000"/>
                </a:solidFill>
                <a:latin typeface="Arial Black" panose="020B0A04020102020204" pitchFamily="34" charset="0"/>
              </a:rPr>
              <a:t>thousands</a:t>
            </a:r>
            <a:r>
              <a:rPr lang="en-US" sz="3000" dirty="0">
                <a:latin typeface="Arial Black" panose="020B0A04020102020204" pitchFamily="34" charset="0"/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Arial Black" panose="020B0A04020102020204" pitchFamily="34" charset="0"/>
              </a:rPr>
              <a:t>+ 7</a:t>
            </a:r>
            <a:r>
              <a:rPr lang="en-US" sz="3000" dirty="0">
                <a:latin typeface="Arial Black" panose="020B0A04020102020204" pitchFamily="34" charset="0"/>
              </a:rPr>
              <a:t> </a:t>
            </a:r>
            <a:r>
              <a:rPr lang="en-US" sz="3000" dirty="0">
                <a:solidFill>
                  <a:srgbClr val="00B050"/>
                </a:solidFill>
                <a:latin typeface="Arial Black" panose="020B0A04020102020204" pitchFamily="34" charset="0"/>
              </a:rPr>
              <a:t>hundreds</a:t>
            </a:r>
            <a:r>
              <a:rPr lang="en-US" sz="3000" dirty="0">
                <a:latin typeface="Arial Black" panose="020B0A04020102020204" pitchFamily="34" charset="0"/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Arial Black" panose="020B0A04020102020204" pitchFamily="34" charset="0"/>
              </a:rPr>
              <a:t>+ 10 </a:t>
            </a:r>
            <a:r>
              <a:rPr lang="en-US" sz="3000" dirty="0">
                <a:solidFill>
                  <a:srgbClr val="00B0F0"/>
                </a:solidFill>
                <a:latin typeface="Arial Black" panose="020B0A04020102020204" pitchFamily="34" charset="0"/>
              </a:rPr>
              <a:t>tens</a:t>
            </a:r>
            <a:r>
              <a:rPr lang="en-US" sz="3000" dirty="0">
                <a:latin typeface="Arial Black" panose="020B0A04020102020204" pitchFamily="34" charset="0"/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Arial Black" panose="020B0A04020102020204" pitchFamily="34" charset="0"/>
              </a:rPr>
              <a:t>+ </a:t>
            </a:r>
            <a:r>
              <a:rPr lang="en-US" sz="3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8 </a:t>
            </a:r>
            <a:r>
              <a:rPr lang="en-US" sz="3000" dirty="0">
                <a:solidFill>
                  <a:srgbClr val="FFC000"/>
                </a:solidFill>
                <a:latin typeface="Arial Black" panose="020B0A04020102020204" pitchFamily="34" charset="0"/>
              </a:rPr>
              <a:t>ones</a:t>
            </a:r>
            <a:endParaRPr lang="en-IN" sz="30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3ABD5105-C0B6-4EEF-812D-8EC3392D8B6E}"/>
              </a:ext>
            </a:extLst>
          </p:cNvPr>
          <p:cNvCxnSpPr>
            <a:cxnSpLocks/>
          </p:cNvCxnSpPr>
          <p:nvPr/>
        </p:nvCxnSpPr>
        <p:spPr>
          <a:xfrm>
            <a:off x="969195" y="1179814"/>
            <a:ext cx="10253609" cy="446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9996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46"/>
    </mc:Choice>
    <mc:Fallback>
      <p:transition spd="slow" advTm="24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1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2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3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6F1FE86-6E8E-46A2-BF52-706ED35217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xmlns="" id="{970B54FD-824B-4308-8690-5E108B177290}"/>
              </a:ext>
            </a:extLst>
          </p:cNvPr>
          <p:cNvSpPr txBox="1">
            <a:spLocks/>
          </p:cNvSpPr>
          <p:nvPr/>
        </p:nvSpPr>
        <p:spPr>
          <a:xfrm>
            <a:off x="2917861" y="673100"/>
            <a:ext cx="6256962" cy="3479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5032 </a:t>
            </a:r>
            <a:r>
              <a:rPr lang="en-US" sz="6000" dirty="0">
                <a:solidFill>
                  <a:schemeClr val="bg1"/>
                </a:solidFill>
                <a:latin typeface="Arial Black" panose="020B0A04020102020204" pitchFamily="34" charset="0"/>
              </a:rPr>
              <a:t>=  5000</a:t>
            </a:r>
          </a:p>
          <a:p>
            <a:pPr marL="914400" lvl="2" indent="0">
              <a:buFont typeface="Arial" panose="020B0604020202020204" pitchFamily="34" charset="0"/>
              <a:buNone/>
            </a:pPr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    	   	</a:t>
            </a:r>
            <a:r>
              <a:rPr lang="en-US" sz="6000" dirty="0">
                <a:solidFill>
                  <a:schemeClr val="bg1"/>
                </a:solidFill>
                <a:latin typeface="Arial Black" panose="020B0A04020102020204" pitchFamily="34" charset="0"/>
              </a:rPr>
              <a:t>  +000</a:t>
            </a:r>
          </a:p>
          <a:p>
            <a:pPr marL="914400" lvl="2" indent="0">
              <a:buFont typeface="Arial" panose="020B0604020202020204" pitchFamily="34" charset="0"/>
              <a:buNone/>
            </a:pPr>
            <a:r>
              <a:rPr lang="en-US" sz="6000" dirty="0">
                <a:solidFill>
                  <a:schemeClr val="bg1"/>
                </a:solidFill>
                <a:latin typeface="Arial Black" panose="020B0A04020102020204" pitchFamily="34" charset="0"/>
              </a:rPr>
              <a:t>         +  </a:t>
            </a:r>
            <a:r>
              <a:rPr lang="en-US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30</a:t>
            </a:r>
            <a:endParaRPr lang="en-US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914400" lvl="2" indent="0">
              <a:buFont typeface="Arial" panose="020B0604020202020204" pitchFamily="34" charset="0"/>
              <a:buNone/>
            </a:pPr>
            <a:r>
              <a:rPr lang="en-US" sz="6000" dirty="0">
                <a:solidFill>
                  <a:schemeClr val="bg1"/>
                </a:solidFill>
                <a:latin typeface="Arial Black" panose="020B0A04020102020204" pitchFamily="34" charset="0"/>
              </a:rPr>
              <a:t>	      +	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373F21A-886F-4DFE-89DE-069D8B57B9DE}"/>
              </a:ext>
            </a:extLst>
          </p:cNvPr>
          <p:cNvSpPr txBox="1">
            <a:spLocks/>
          </p:cNvSpPr>
          <p:nvPr/>
        </p:nvSpPr>
        <p:spPr>
          <a:xfrm>
            <a:off x="-133565" y="4480818"/>
            <a:ext cx="11722815" cy="18954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lnSpc>
                <a:spcPct val="170000"/>
              </a:lnSpc>
              <a:buNone/>
            </a:pPr>
            <a:r>
              <a:rPr lang="en-US" sz="3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5032 </a:t>
            </a:r>
            <a:r>
              <a:rPr lang="en-US" sz="3000" dirty="0">
                <a:solidFill>
                  <a:schemeClr val="bg1"/>
                </a:solidFill>
                <a:latin typeface="Arial Black" panose="020B0A04020102020204" pitchFamily="34" charset="0"/>
              </a:rPr>
              <a:t>= 5000 + 000 + </a:t>
            </a:r>
            <a:r>
              <a:rPr lang="en-US" sz="3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30 </a:t>
            </a:r>
            <a:r>
              <a:rPr lang="en-US" sz="3000" dirty="0">
                <a:solidFill>
                  <a:schemeClr val="bg1"/>
                </a:solidFill>
                <a:latin typeface="Arial Black" panose="020B0A04020102020204" pitchFamily="34" charset="0"/>
              </a:rPr>
              <a:t>+ 2</a:t>
            </a:r>
          </a:p>
          <a:p>
            <a:pPr marL="914400" lvl="2" indent="0">
              <a:lnSpc>
                <a:spcPct val="170000"/>
              </a:lnSpc>
              <a:buNone/>
            </a:pPr>
            <a:r>
              <a:rPr lang="en-US" sz="3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5032 </a:t>
            </a:r>
            <a:r>
              <a:rPr lang="en-US" sz="3000" dirty="0">
                <a:solidFill>
                  <a:schemeClr val="bg1"/>
                </a:solidFill>
                <a:latin typeface="Arial Black" panose="020B0A04020102020204" pitchFamily="34" charset="0"/>
              </a:rPr>
              <a:t>= 5 </a:t>
            </a:r>
            <a:r>
              <a:rPr lang="en-US" sz="3000" dirty="0">
                <a:solidFill>
                  <a:srgbClr val="FF0000"/>
                </a:solidFill>
                <a:latin typeface="Arial Black" panose="020B0A04020102020204" pitchFamily="34" charset="0"/>
              </a:rPr>
              <a:t>thousands</a:t>
            </a:r>
            <a:r>
              <a:rPr lang="en-US" sz="3000" dirty="0">
                <a:latin typeface="Arial Black" panose="020B0A04020102020204" pitchFamily="34" charset="0"/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Arial Black" panose="020B0A04020102020204" pitchFamily="34" charset="0"/>
              </a:rPr>
              <a:t>+ 0</a:t>
            </a:r>
            <a:r>
              <a:rPr lang="en-US" sz="3000" dirty="0">
                <a:latin typeface="Arial Black" panose="020B0A04020102020204" pitchFamily="34" charset="0"/>
              </a:rPr>
              <a:t> </a:t>
            </a:r>
            <a:r>
              <a:rPr lang="en-US" sz="3000" dirty="0">
                <a:solidFill>
                  <a:srgbClr val="00B050"/>
                </a:solidFill>
                <a:latin typeface="Arial Black" panose="020B0A04020102020204" pitchFamily="34" charset="0"/>
              </a:rPr>
              <a:t>hundreds</a:t>
            </a:r>
            <a:r>
              <a:rPr lang="en-US" sz="3000" dirty="0">
                <a:latin typeface="Arial Black" panose="020B0A04020102020204" pitchFamily="34" charset="0"/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Arial Black" panose="020B0A04020102020204" pitchFamily="34" charset="0"/>
              </a:rPr>
              <a:t>+ </a:t>
            </a:r>
            <a:r>
              <a:rPr lang="en-US" sz="3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3 </a:t>
            </a:r>
            <a:r>
              <a:rPr lang="en-US" sz="3000" dirty="0">
                <a:solidFill>
                  <a:srgbClr val="00B0F0"/>
                </a:solidFill>
                <a:latin typeface="Arial Black" panose="020B0A04020102020204" pitchFamily="34" charset="0"/>
              </a:rPr>
              <a:t>tens</a:t>
            </a:r>
            <a:r>
              <a:rPr lang="en-US" sz="3000" dirty="0">
                <a:latin typeface="Arial Black" panose="020B0A04020102020204" pitchFamily="34" charset="0"/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Arial Black" panose="020B0A04020102020204" pitchFamily="34" charset="0"/>
              </a:rPr>
              <a:t>+ 2 </a:t>
            </a:r>
            <a:r>
              <a:rPr lang="en-US" sz="3000" dirty="0">
                <a:solidFill>
                  <a:srgbClr val="FFC000"/>
                </a:solidFill>
                <a:latin typeface="Arial Black" panose="020B0A04020102020204" pitchFamily="34" charset="0"/>
              </a:rPr>
              <a:t>ones</a:t>
            </a:r>
            <a:endParaRPr lang="en-IN" sz="30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5550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43"/>
    </mc:Choice>
    <mc:Fallback>
      <p:transition spd="slow" advTm="29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401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302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903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7A59631-9010-408D-B71E-27A4194C6F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FA222F-175E-46A5-8653-13637B19F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252" y="324028"/>
            <a:ext cx="8486454" cy="1054100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FFFF00"/>
                </a:solidFill>
                <a:latin typeface="Arial Black" panose="020B0A04020102020204" pitchFamily="34" charset="0"/>
              </a:rPr>
              <a:t>Comparing Numbers</a:t>
            </a:r>
            <a:endParaRPr lang="en-IN" sz="5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0921E-20AD-480D-9E2A-B7608C2B2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337" y="1808252"/>
            <a:ext cx="11132763" cy="4725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  <a:t>Let us learn to compare four digit numbers.</a:t>
            </a:r>
          </a:p>
          <a:p>
            <a:endParaRPr lang="en-US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IN" sz="3600" dirty="0">
                <a:solidFill>
                  <a:schemeClr val="bg1"/>
                </a:solidFill>
                <a:latin typeface="Arial Black" panose="020B0A04020102020204" pitchFamily="34" charset="0"/>
              </a:rPr>
              <a:t>To compare two or more 4-digit numbers: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sz="3600" dirty="0">
                <a:solidFill>
                  <a:schemeClr val="bg1"/>
                </a:solidFill>
                <a:latin typeface="Arial Black" panose="020B0A04020102020204" pitchFamily="34" charset="0"/>
              </a:rPr>
              <a:t> We first look at the thousands place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sz="3600" dirty="0">
                <a:solidFill>
                  <a:schemeClr val="bg1"/>
                </a:solidFill>
                <a:latin typeface="Arial Black" panose="020B0A04020102020204" pitchFamily="34" charset="0"/>
              </a:rPr>
              <a:t> Then the hundreds </a:t>
            </a:r>
            <a:r>
              <a:rPr lang="en-IN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place </a:t>
            </a:r>
            <a:endParaRPr lang="en-IN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IN" sz="3600" dirty="0">
                <a:solidFill>
                  <a:schemeClr val="bg1"/>
                </a:solidFill>
                <a:latin typeface="Arial Black" panose="020B0A04020102020204" pitchFamily="34" charset="0"/>
              </a:rPr>
              <a:t> Then the tens place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sz="3600" dirty="0">
                <a:solidFill>
                  <a:schemeClr val="bg1"/>
                </a:solidFill>
                <a:latin typeface="Arial Black" panose="020B0A04020102020204" pitchFamily="34" charset="0"/>
              </a:rPr>
              <a:t> And lastly the ones place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F8773A70-A527-4646-8095-B82A30D38E16}"/>
              </a:ext>
            </a:extLst>
          </p:cNvPr>
          <p:cNvCxnSpPr>
            <a:cxnSpLocks/>
          </p:cNvCxnSpPr>
          <p:nvPr/>
        </p:nvCxnSpPr>
        <p:spPr>
          <a:xfrm>
            <a:off x="2291137" y="1294224"/>
            <a:ext cx="7582328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7096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25"/>
    </mc:Choice>
    <mc:Fallback>
      <p:transition spd="slow" advTm="25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91AD193-F0B4-46DE-A832-D8BEB6F11E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C8964553-9B07-417F-AE5D-94A9E0C4C92C}"/>
              </a:ext>
            </a:extLst>
          </p:cNvPr>
          <p:cNvSpPr txBox="1">
            <a:spLocks/>
          </p:cNvSpPr>
          <p:nvPr/>
        </p:nvSpPr>
        <p:spPr>
          <a:xfrm>
            <a:off x="427383" y="766465"/>
            <a:ext cx="11449325" cy="57867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  <a:latin typeface="Franklin Gothic Demi" panose="020B0703020102020204" pitchFamily="34" charset="0"/>
              </a:rPr>
              <a:t>			Look at the numbers 6531 and 6407</a:t>
            </a:r>
          </a:p>
          <a:p>
            <a:pPr marL="0" indent="0">
              <a:buNone/>
            </a:pPr>
            <a:endParaRPr lang="en-IN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0" indent="0">
              <a:buNone/>
            </a:pPr>
            <a:endParaRPr lang="en-IN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0" indent="0">
              <a:buNone/>
            </a:pPr>
            <a:endParaRPr lang="en-IN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0" indent="0">
              <a:buNone/>
            </a:pPr>
            <a:endParaRPr lang="en-IN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0" indent="0">
              <a:buNone/>
            </a:pPr>
            <a:endParaRPr lang="en-IN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IN" dirty="0">
                <a:solidFill>
                  <a:schemeClr val="bg1"/>
                </a:solidFill>
                <a:latin typeface="Franklin Gothic Demi" panose="020B0703020102020204" pitchFamily="34" charset="0"/>
              </a:rPr>
              <a:t>We begin comparing with the digits at the thousands place: </a:t>
            </a:r>
            <a:r>
              <a:rPr lang="en-IN" u="sng" dirty="0">
                <a:solidFill>
                  <a:schemeClr val="bg1"/>
                </a:solidFill>
                <a:latin typeface="Franklin Gothic Demi" panose="020B0703020102020204" pitchFamily="34" charset="0"/>
              </a:rPr>
              <a:t>6</a:t>
            </a:r>
            <a:r>
              <a:rPr lang="en-IN" dirty="0">
                <a:solidFill>
                  <a:schemeClr val="bg1"/>
                </a:solidFill>
                <a:latin typeface="Franklin Gothic Demi" panose="020B0703020102020204" pitchFamily="34" charset="0"/>
              </a:rPr>
              <a:t>531 and </a:t>
            </a:r>
            <a:r>
              <a:rPr lang="en-IN" u="sng" dirty="0">
                <a:solidFill>
                  <a:schemeClr val="bg1"/>
                </a:solidFill>
                <a:latin typeface="Franklin Gothic Demi" panose="020B0703020102020204" pitchFamily="34" charset="0"/>
              </a:rPr>
              <a:t>6</a:t>
            </a:r>
            <a:r>
              <a:rPr lang="en-IN" dirty="0">
                <a:solidFill>
                  <a:schemeClr val="bg1"/>
                </a:solidFill>
                <a:latin typeface="Franklin Gothic Demi" panose="020B0703020102020204" pitchFamily="34" charset="0"/>
              </a:rPr>
              <a:t>407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IN" dirty="0">
                <a:solidFill>
                  <a:schemeClr val="bg1"/>
                </a:solidFill>
                <a:latin typeface="Franklin Gothic Demi" panose="020B0703020102020204" pitchFamily="34" charset="0"/>
              </a:rPr>
              <a:t>   The digits are same here.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IN" dirty="0">
                <a:solidFill>
                  <a:schemeClr val="bg1"/>
                </a:solidFill>
                <a:latin typeface="Franklin Gothic Demi" panose="020B0703020102020204" pitchFamily="34" charset="0"/>
              </a:rPr>
              <a:t>Now we compare the digits in the hundreds </a:t>
            </a:r>
            <a:r>
              <a:rPr lang="en-IN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place: </a:t>
            </a:r>
            <a:r>
              <a:rPr lang="en-IN" dirty="0">
                <a:solidFill>
                  <a:schemeClr val="bg1"/>
                </a:solidFill>
                <a:latin typeface="Franklin Gothic Demi" panose="020B0703020102020204" pitchFamily="34" charset="0"/>
              </a:rPr>
              <a:t>6</a:t>
            </a:r>
            <a:r>
              <a:rPr lang="en-IN" u="sng" dirty="0">
                <a:solidFill>
                  <a:schemeClr val="bg1"/>
                </a:solidFill>
                <a:latin typeface="Franklin Gothic Demi" panose="020B0703020102020204" pitchFamily="34" charset="0"/>
              </a:rPr>
              <a:t>5</a:t>
            </a:r>
            <a:r>
              <a:rPr lang="en-IN" dirty="0">
                <a:solidFill>
                  <a:schemeClr val="bg1"/>
                </a:solidFill>
                <a:latin typeface="Franklin Gothic Demi" panose="020B0703020102020204" pitchFamily="34" charset="0"/>
              </a:rPr>
              <a:t>31 and 6</a:t>
            </a:r>
            <a:r>
              <a:rPr lang="en-IN" u="sng" dirty="0">
                <a:solidFill>
                  <a:schemeClr val="bg1"/>
                </a:solidFill>
                <a:latin typeface="Franklin Gothic Demi" panose="020B0703020102020204" pitchFamily="34" charset="0"/>
              </a:rPr>
              <a:t>4</a:t>
            </a:r>
            <a:r>
              <a:rPr lang="en-IN" dirty="0">
                <a:solidFill>
                  <a:schemeClr val="bg1"/>
                </a:solidFill>
                <a:latin typeface="Franklin Gothic Demi" panose="020B0703020102020204" pitchFamily="34" charset="0"/>
              </a:rPr>
              <a:t>07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IN" dirty="0">
                <a:solidFill>
                  <a:schemeClr val="bg1"/>
                </a:solidFill>
                <a:latin typeface="Franklin Gothic Demi" panose="020B0703020102020204" pitchFamily="34" charset="0"/>
              </a:rPr>
              <a:t>Now the digits are different here: 5 is greater than 4, hence the number 6531 is greater than 6407.</a:t>
            </a:r>
          </a:p>
          <a:p>
            <a:pPr marL="0" indent="0">
              <a:buNone/>
            </a:pPr>
            <a:r>
              <a:rPr lang="en-IN" sz="4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		</a:t>
            </a:r>
          </a:p>
          <a:p>
            <a:pPr marL="0" indent="0">
              <a:buNone/>
            </a:pPr>
            <a:r>
              <a:rPr lang="en-IN" sz="4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 			  6531 </a:t>
            </a:r>
            <a:r>
              <a:rPr lang="en-IN" dirty="0">
                <a:solidFill>
                  <a:schemeClr val="bg1"/>
                </a:solidFill>
                <a:latin typeface="Franklin Gothic Demi" panose="020B0703020102020204" pitchFamily="34" charset="0"/>
              </a:rPr>
              <a:t>			     </a:t>
            </a:r>
            <a:r>
              <a:rPr lang="en-IN" sz="4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6407</a:t>
            </a:r>
            <a:endParaRPr lang="en-US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xmlns="" id="{3DEDE87D-B8E1-4D82-84C3-D7C4ECE66472}"/>
              </a:ext>
            </a:extLst>
          </p:cNvPr>
          <p:cNvSpPr/>
          <p:nvPr/>
        </p:nvSpPr>
        <p:spPr>
          <a:xfrm>
            <a:off x="3198191" y="1457592"/>
            <a:ext cx="1669280" cy="1566177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Arial Black" panose="020B0A04020102020204" pitchFamily="34" charset="0"/>
              </a:rPr>
              <a:t>6531</a:t>
            </a:r>
            <a:endParaRPr lang="en-IN" sz="28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xmlns="" id="{B0F642D2-71B0-40C7-9301-F674AD37E8DE}"/>
              </a:ext>
            </a:extLst>
          </p:cNvPr>
          <p:cNvSpPr/>
          <p:nvPr/>
        </p:nvSpPr>
        <p:spPr>
          <a:xfrm>
            <a:off x="6932696" y="1457592"/>
            <a:ext cx="1669280" cy="1566177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Arial Black" panose="020B0A04020102020204" pitchFamily="34" charset="0"/>
              </a:rPr>
              <a:t>6407</a:t>
            </a:r>
            <a:endParaRPr lang="en-IN" sz="28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76D615D-B75E-43AD-BE64-CCC29239899B}"/>
              </a:ext>
            </a:extLst>
          </p:cNvPr>
          <p:cNvGrpSpPr/>
          <p:nvPr/>
        </p:nvGrpSpPr>
        <p:grpSpPr>
          <a:xfrm>
            <a:off x="5542819" y="5792375"/>
            <a:ext cx="907582" cy="677832"/>
            <a:chOff x="3009900" y="5730277"/>
            <a:chExt cx="907582" cy="67783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7E86ADEB-E27A-4D85-9F75-B27A5823AE15}"/>
                </a:ext>
              </a:extLst>
            </p:cNvPr>
            <p:cNvSpPr/>
            <p:nvPr/>
          </p:nvSpPr>
          <p:spPr>
            <a:xfrm>
              <a:off x="3009900" y="5730277"/>
              <a:ext cx="907582" cy="67783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0FE0F9BD-DC79-42DD-A1D7-99F1C6BC374A}"/>
                </a:ext>
              </a:extLst>
            </p:cNvPr>
            <p:cNvCxnSpPr>
              <a:cxnSpLocks/>
            </p:cNvCxnSpPr>
            <p:nvPr/>
          </p:nvCxnSpPr>
          <p:spPr>
            <a:xfrm>
              <a:off x="3198191" y="5860950"/>
              <a:ext cx="571500" cy="2286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A6D2471C-2FE4-4623-AA1B-18BFF93F7D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20416" y="6091535"/>
              <a:ext cx="534551" cy="226615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CD0B6A6-7193-4576-8829-221FCFEA1219}"/>
              </a:ext>
            </a:extLst>
          </p:cNvPr>
          <p:cNvSpPr txBox="1"/>
          <p:nvPr/>
        </p:nvSpPr>
        <p:spPr>
          <a:xfrm>
            <a:off x="315292" y="231662"/>
            <a:ext cx="5440615" cy="4924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2600" dirty="0">
                <a:solidFill>
                  <a:srgbClr val="FFFF00"/>
                </a:solidFill>
                <a:latin typeface="Franklin Gothic Demi" panose="020B0703020102020204" pitchFamily="34" charset="0"/>
              </a:rPr>
              <a:t>Let us understand with an example</a:t>
            </a:r>
            <a:endParaRPr lang="en-IN" sz="26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9659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702"/>
    </mc:Choice>
    <mc:Fallback>
      <p:transition spd="slow" advTm="60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01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1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447C5C8-8E48-4D9A-A1F8-2174F872C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92BFAC-FF5A-4DBA-903D-0822D221A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86" y="318052"/>
            <a:ext cx="11499575" cy="647037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Franklin Gothic Demi" panose="020B0703020102020204" pitchFamily="34" charset="0"/>
              </a:rPr>
              <a:t>Look at numbers below:</a:t>
            </a:r>
          </a:p>
          <a:p>
            <a:pPr marL="0" indent="0">
              <a:buNone/>
            </a:pPr>
            <a:endParaRPr lang="en-US" sz="1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Franklin Gothic Demi" panose="020B0703020102020204" pitchFamily="34" charset="0"/>
              </a:rPr>
              <a:t>7281 and 7283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Thousands  place = 7, Hundreds place = 2, Tens place = 8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In 7281 at ones place </a:t>
            </a:r>
            <a:r>
              <a:rPr lang="en-US" dirty="0">
                <a:solidFill>
                  <a:schemeClr val="bg1"/>
                </a:solidFill>
                <a:latin typeface="Franklin Gothic Demi" panose="020B0703020102020204" pitchFamily="34" charset="0"/>
              </a:rPr>
              <a:t>t</a:t>
            </a:r>
            <a:r>
              <a:rPr lang="en-US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he digit  is 1  and in 7283 the digit at ones place is 3.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Since 1 is smaller than 3</a:t>
            </a:r>
            <a:endParaRPr lang="en-US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Franklin Gothic Demi" panose="020B0703020102020204" pitchFamily="34" charset="0"/>
              </a:rPr>
              <a:t>So 7281 is less than 7283</a:t>
            </a:r>
          </a:p>
          <a:p>
            <a:endParaRPr lang="en-US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Franklin Gothic Demi" panose="020B0703020102020204" pitchFamily="34" charset="0"/>
              </a:rPr>
              <a:t> If all the digits of both the numbers are the same, then both the numbers are equal. For example:</a:t>
            </a:r>
          </a:p>
          <a:p>
            <a:pPr marL="0" indent="0">
              <a:buNone/>
            </a:pPr>
            <a:r>
              <a:rPr lang="en-US" sz="1300" dirty="0">
                <a:solidFill>
                  <a:schemeClr val="bg1"/>
                </a:solidFill>
                <a:latin typeface="Franklin Gothic Demi" panose="020B0703020102020204" pitchFamily="34" charset="0"/>
              </a:rPr>
              <a:t>	</a:t>
            </a:r>
            <a:endParaRPr lang="en-US" sz="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Franklin Gothic Demi" panose="020B0703020102020204" pitchFamily="34" charset="0"/>
              </a:rPr>
              <a:t>	3256 and 3256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Franklin Gothic Demi" panose="020B0703020102020204" pitchFamily="34" charset="0"/>
              </a:rPr>
              <a:t>	Thousands place = 3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Franklin Gothic Demi" panose="020B0703020102020204" pitchFamily="34" charset="0"/>
              </a:rPr>
              <a:t>	Hundreds place  = </a:t>
            </a:r>
            <a:r>
              <a:rPr lang="en-US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2</a:t>
            </a:r>
            <a:endParaRPr lang="en-US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Franklin Gothic Demi" panose="020B0703020102020204" pitchFamily="34" charset="0"/>
              </a:rPr>
              <a:t>	Tens place           = 5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Franklin Gothic Demi" panose="020B0703020102020204" pitchFamily="34" charset="0"/>
              </a:rPr>
              <a:t>	Ones place          = 6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Franklin Gothic Demi" panose="020B0703020102020204" pitchFamily="34" charset="0"/>
              </a:rPr>
              <a:t>	Therefore   3256 = 3256</a:t>
            </a:r>
          </a:p>
          <a:p>
            <a:endParaRPr lang="en-IN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3756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118"/>
    </mc:Choice>
    <mc:Fallback>
      <p:transition spd="slow" advTm="80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8D8154-C406-4A19-80BC-09F4C9C76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39A81E-C09E-4509-B9A5-A495EAC46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65735"/>
            <a:ext cx="11474726" cy="91757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Forming smallest and greatest numbers </a:t>
            </a:r>
            <a:endParaRPr lang="en-IN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19F2B4-015F-44E8-B4B1-B93F80189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265735"/>
            <a:ext cx="11734799" cy="6414465"/>
          </a:xfrm>
          <a:noFill/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Franklin Gothic Demi" panose="020B0703020102020204" pitchFamily="34" charset="0"/>
              </a:rPr>
              <a:t>To get the greatest number we arrange the given digits in the descending order.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Franklin Gothic Demi" panose="020B0703020102020204" pitchFamily="34" charset="0"/>
              </a:rPr>
              <a:t>To get the smallest number we arrange the given digits in the ascending order. Keeping in mind that we never write 0 in the extreme left position.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Franklin Gothic Demi" panose="020B0703020102020204" pitchFamily="34" charset="0"/>
              </a:rPr>
              <a:t>		</a:t>
            </a:r>
            <a:endParaRPr lang="en-US" dirty="0">
              <a:solidFill>
                <a:srgbClr val="FFFF00"/>
              </a:solidFill>
              <a:latin typeface="Franklin Gothic Demi" panose="020B07030201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Franklin Gothic Demi" panose="020B0703020102020204" pitchFamily="34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Franklin Gothic Demi" panose="020B0703020102020204" pitchFamily="34" charset="0"/>
              </a:rPr>
            </a:br>
            <a:endParaRPr lang="en-US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Franklin Gothic Demi" panose="020B0703020102020204" pitchFamily="34" charset="0"/>
              </a:rPr>
              <a:t>	</a:t>
            </a:r>
            <a:endParaRPr lang="en-IN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282B570-E098-4ADB-95A5-ABCD20666A02}"/>
              </a:ext>
            </a:extLst>
          </p:cNvPr>
          <p:cNvSpPr/>
          <p:nvPr/>
        </p:nvSpPr>
        <p:spPr>
          <a:xfrm>
            <a:off x="2180753" y="4128403"/>
            <a:ext cx="1779104" cy="655983"/>
          </a:xfrm>
          <a:prstGeom prst="rect">
            <a:avLst/>
          </a:prstGeom>
          <a:solidFill>
            <a:srgbClr val="137E60"/>
          </a:solidFill>
          <a:ln w="28575"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7, 6, 2, 9</a:t>
            </a:r>
            <a:endParaRPr lang="en-IN" sz="26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76858F18-634D-402A-9C5D-37CB15779360}"/>
              </a:ext>
            </a:extLst>
          </p:cNvPr>
          <p:cNvCxnSpPr>
            <a:cxnSpLocks/>
          </p:cNvCxnSpPr>
          <p:nvPr/>
        </p:nvCxnSpPr>
        <p:spPr>
          <a:xfrm>
            <a:off x="465613" y="1103614"/>
            <a:ext cx="11033961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105E787-39CD-4FC4-9CCA-DEABBFA98545}"/>
              </a:ext>
            </a:extLst>
          </p:cNvPr>
          <p:cNvSpPr txBox="1"/>
          <p:nvPr/>
        </p:nvSpPr>
        <p:spPr>
          <a:xfrm>
            <a:off x="6502676" y="3475954"/>
            <a:ext cx="5294236" cy="302954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Franklin Gothic Demi" panose="020B0703020102020204" pitchFamily="34" charset="0"/>
              </a:rPr>
              <a:t>Lets us take another number:</a:t>
            </a:r>
          </a:p>
          <a:p>
            <a:endParaRPr lang="en-US" sz="28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Franklin Gothic Demi" panose="020B0703020102020204" pitchFamily="34" charset="0"/>
              </a:rPr>
              <a:t>Greatest number  = 8540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Franklin Gothic Demi" panose="020B0703020102020204" pitchFamily="34" charset="0"/>
              </a:rPr>
              <a:t>Smallest number  = 4058</a:t>
            </a:r>
            <a:endParaRPr lang="en-IN" sz="28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09EB4BD-AC3D-45E4-8414-D3236BDCDEA6}"/>
              </a:ext>
            </a:extLst>
          </p:cNvPr>
          <p:cNvSpPr/>
          <p:nvPr/>
        </p:nvSpPr>
        <p:spPr>
          <a:xfrm>
            <a:off x="8014187" y="4521731"/>
            <a:ext cx="1779104" cy="655983"/>
          </a:xfrm>
          <a:prstGeom prst="rect">
            <a:avLst/>
          </a:prstGeom>
          <a:solidFill>
            <a:srgbClr val="137E60"/>
          </a:solidFill>
          <a:ln w="28575"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4, 0, 5, 8</a:t>
            </a:r>
            <a:endParaRPr lang="en-IN" sz="26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F66226F1-792E-4387-AF56-102BE996C5C4}"/>
              </a:ext>
            </a:extLst>
          </p:cNvPr>
          <p:cNvCxnSpPr>
            <a:cxnSpLocks/>
          </p:cNvCxnSpPr>
          <p:nvPr/>
        </p:nvCxnSpPr>
        <p:spPr>
          <a:xfrm>
            <a:off x="5976178" y="3330501"/>
            <a:ext cx="0" cy="3251200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A1D60A8-069E-43FB-BB6E-B387FF1C1445}"/>
              </a:ext>
            </a:extLst>
          </p:cNvPr>
          <p:cNvSpPr txBox="1"/>
          <p:nvPr/>
        </p:nvSpPr>
        <p:spPr>
          <a:xfrm>
            <a:off x="971550" y="5101386"/>
            <a:ext cx="4820478" cy="1305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Franklin Gothic Demi" panose="020B0703020102020204" pitchFamily="34" charset="0"/>
              </a:rPr>
              <a:t>Greatest number = 9762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Franklin Gothic Demi" panose="020B0703020102020204" pitchFamily="34" charset="0"/>
              </a:rPr>
              <a:t>Smallest number = 2679</a:t>
            </a: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7509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93"/>
    </mc:Choice>
    <mc:Fallback>
      <p:transition spd="slow" advTm="61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D650F6E-C974-4E7E-B126-660C587CCE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7EA25-5192-4537-8CB4-AFDE93341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7184" y="1309342"/>
            <a:ext cx="3720546" cy="315332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B0F0"/>
                </a:solidFill>
                <a:latin typeface="Arial Black" panose="020B0A04020102020204" pitchFamily="34" charset="0"/>
              </a:rPr>
              <a:t>THANK YOU STUDENTS!</a:t>
            </a:r>
            <a:endParaRPr lang="en-IN" sz="40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62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92"/>
    </mc:Choice>
    <mc:Fallback>
      <p:transition spd="slow" advTm="5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6.7|3.8|10.7|13.3|1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2|8.9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8.3|6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4|4.2|4.6|2.9|2.4|3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1|26.4|16.9|9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3|5|16.7|12.7|5.5|9|4.9|3.9|3.3|4|3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|5.2|10.4|6|5.9|5.5|1.3|2.2|4.8|6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353</Words>
  <Application>Microsoft Office PowerPoint</Application>
  <PresentationFormat>Custom</PresentationFormat>
  <Paragraphs>110</Paragraphs>
  <Slides>9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Place Value</vt:lpstr>
      <vt:lpstr>Indian Place Value Chart</vt:lpstr>
      <vt:lpstr>Expanded form of Numbers </vt:lpstr>
      <vt:lpstr>PowerPoint Presentation</vt:lpstr>
      <vt:lpstr>Comparing Numbers</vt:lpstr>
      <vt:lpstr>PowerPoint Presentation</vt:lpstr>
      <vt:lpstr>PowerPoint Presentation</vt:lpstr>
      <vt:lpstr>Forming smallest and greatest numbers </vt:lpstr>
      <vt:lpstr>THANK YOU STUDENTS!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Place Value</dc:title>
  <dc:creator>Clarence D'Rosario</dc:creator>
  <cp:lastModifiedBy>ANUBHAV</cp:lastModifiedBy>
  <cp:revision>130</cp:revision>
  <dcterms:created xsi:type="dcterms:W3CDTF">2020-06-07T12:45:33Z</dcterms:created>
  <dcterms:modified xsi:type="dcterms:W3CDTF">2020-06-07T19:41:11Z</dcterms:modified>
</cp:coreProperties>
</file>