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DF11"/>
    <a:srgbClr val="C72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282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CEAF8-5AAC-467E-96DD-312306583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9E0C9C-09EB-4658-9D61-A12B3F23E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CA6D6-CF36-4A5F-B3EB-3464B636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FF285-FCB1-46C2-9576-B3F2DA393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83BD9-2B34-4B7A-934B-FBE4C8FD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88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B88C-A41E-41DA-82AB-BAC6E22C0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5C880-33F2-4B2C-BD17-FAFBC1A2B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78DBC-2833-4B4C-A856-7A2A7ACAF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2585-EE11-4A5A-8986-803CC5B2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CFABD-4984-4550-B5A7-652C1451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660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A2452-0993-4CFC-AB94-A81F67E99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9546B-C0BD-4168-BEEB-689987D9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CACB-A174-4A81-896C-EBD7E6D8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E2B5A-C94D-4F66-B735-239477B7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F1C99-6DF4-47CA-93E2-DE3B513B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516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0E51-46F7-4876-AA9C-85431EEB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4B050-3FB4-42B8-8E5D-EF08F5F4B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6D23A-26F5-4E58-8541-BD4778DF6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94874-76CC-4581-807E-B6F26B685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2A201-CC5D-4EEA-8F72-45EF89B9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126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9936-9C68-481E-B6F4-95C23A4F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60C7F-DD36-4FDD-A678-F42084B6F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5C0FC-C234-48EB-ABD6-17D1D367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15C06-88C1-440A-A2CB-50D899C80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672DC-ED4D-4B18-8703-8CCCB420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72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30E9-946F-4E53-803A-B54C98308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00064-EA4A-4422-9377-4E270FD53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4C7CC-3834-4E69-A152-94E2993AC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A98AA-2743-4E46-99A9-1609E65B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0FD25-8E8E-4BFF-B57A-E1AAA16D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30CE9-9772-49DA-913C-F5FD5C7B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479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05C9F-E2CB-45FA-BAB7-3C0BE7B2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30A0-5C4E-4681-884B-0E8E04D8D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FB342-A976-453B-983C-CE40CD8D7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974C6-76E8-4BC9-BE5C-3554245C1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EE3F78-A39A-4DE6-877C-20D836832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3D4459-6F8F-4925-9CE2-91F1320A9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4C3D8-1B0D-4F3F-9B46-3580AEB9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676485-1CF6-405E-AA5F-4F21F302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612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CF85-5008-4015-8B69-67115E6CB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DD4C6-5674-46BA-957E-B81FDAF0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D7723-E795-44B7-AA21-FFD8903A0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DBE41-3139-4525-9070-6CF1044A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2965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0FA9D-E430-4559-B383-3E8876F1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CC107-6DC7-4DB9-9C13-B7F221BE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7B6D5-A98E-44C5-BBF2-6B16ABCE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405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00F-2664-4E5F-AD2A-2F48CF90B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1E0FC-638E-4FD5-8A51-DBE9EB881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58A31-FAAA-4D91-AAEC-4B5C4C14C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26568-27F6-488E-973D-5793B9828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C1E71-D350-4C10-A3C3-A91B61FC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C76E6-EEDB-4996-82AE-9C6AB6B7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524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A1DD-1FC0-4A2C-BBB6-94B78640D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A12775-F853-4C2E-BD19-4550C1CB78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AF713-567B-4F8A-9B31-BCC3981BD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B3A22-1531-4423-856A-F0545A72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A427F-6F10-4297-914B-013C50B0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0DAC-35D9-4746-8E4F-50741797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48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C4D4A-E425-4D6D-B568-FBE181EA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2FB8D-4408-49F9-A9AC-FFDD9CD9F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FDEC6-9475-4C7C-AB84-E6F8C5291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5C71B-4BB8-4B53-A853-19395E05937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998EA-4FE0-4DCD-A56B-B92C2952D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27F7C-57B1-4D93-99B6-9B274ECCC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DE1A7-A93A-45C8-A148-55B93DD462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759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fif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9C6507-8345-4BF3-B1F1-7C1750885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88" y="990600"/>
            <a:ext cx="9191023" cy="5186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BC879-FF5B-46F1-83C6-26D5AF502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7" y="-86628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350340-34B6-43A4-8F3E-6742E8ED843B}"/>
              </a:ext>
            </a:extLst>
          </p:cNvPr>
          <p:cNvSpPr txBox="1"/>
          <p:nvPr/>
        </p:nvSpPr>
        <p:spPr>
          <a:xfrm>
            <a:off x="4072443" y="1331231"/>
            <a:ext cx="615332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Good Morning Students!</a:t>
            </a:r>
          </a:p>
          <a:p>
            <a:r>
              <a:rPr lang="en-IN" sz="2400" dirty="0">
                <a:solidFill>
                  <a:schemeClr val="bg1"/>
                </a:solidFill>
                <a:latin typeface="Arial Black" panose="020B0A04020102020204" pitchFamily="34" charset="0"/>
              </a:rPr>
              <a:t>Our lesson today is on</a:t>
            </a:r>
          </a:p>
          <a:p>
            <a:r>
              <a:rPr lang="en-IN" sz="2400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Division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0D6B431-9C1D-41F6-BD12-15A89280E0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29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0"/>
    </mc:Choice>
    <mc:Fallback>
      <p:transition spd="slow" advTm="1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6F187-1B8A-423A-B017-21C6ABF3A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7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37682-8193-4159-B6C3-F387D1147BC8}"/>
              </a:ext>
            </a:extLst>
          </p:cNvPr>
          <p:cNvSpPr txBox="1"/>
          <p:nvPr/>
        </p:nvSpPr>
        <p:spPr>
          <a:xfrm>
            <a:off x="147783" y="101967"/>
            <a:ext cx="11720944" cy="1055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IN" sz="4000" dirty="0">
                <a:solidFill>
                  <a:srgbClr val="FFFF00"/>
                </a:solidFill>
              </a:rPr>
              <a:t>Division</a:t>
            </a:r>
            <a:r>
              <a:rPr lang="en-IN" sz="3200" dirty="0">
                <a:solidFill>
                  <a:srgbClr val="FFFF00"/>
                </a:solidFill>
              </a:rPr>
              <a:t> means sharing equally or making equal groups. Division is also called repeated subtraction.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FFFF00"/>
                </a:solidFill>
              </a:rPr>
              <a:t>Let us see how. </a:t>
            </a:r>
          </a:p>
          <a:p>
            <a:r>
              <a:rPr lang="en-IN" sz="3200" dirty="0">
                <a:solidFill>
                  <a:srgbClr val="FFFF00"/>
                </a:solidFill>
              </a:rPr>
              <a:t> We have 9 colourful balloons tied together.  Let me take out 3 balloons and now I am  left with 6 balloons.</a:t>
            </a:r>
          </a:p>
          <a:p>
            <a:pPr marL="0" indent="0">
              <a:buNone/>
            </a:pPr>
            <a:r>
              <a:rPr lang="en-IN" sz="3200" dirty="0">
                <a:solidFill>
                  <a:srgbClr val="FFFF00"/>
                </a:solidFill>
              </a:rPr>
              <a:t>9 − 3 = 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FFFF00"/>
                </a:solidFill>
              </a:rPr>
              <a:t>Again I take out 3 balloons from 6 balloons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FFFF00"/>
                </a:solidFill>
              </a:rPr>
              <a:t>and is now left with 3 balloons.</a:t>
            </a:r>
          </a:p>
          <a:p>
            <a:pPr marL="0" indent="0">
              <a:buNone/>
            </a:pPr>
            <a:r>
              <a:rPr lang="en-IN" sz="3200" dirty="0">
                <a:solidFill>
                  <a:srgbClr val="FFFF00"/>
                </a:solidFill>
              </a:rPr>
              <a:t>6 ─ 3 =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FFFF00"/>
                </a:solidFill>
              </a:rPr>
              <a:t>Finally I take out 3 balloons and is now left </a:t>
            </a:r>
          </a:p>
          <a:p>
            <a:pPr marL="0" indent="0">
              <a:buNone/>
            </a:pPr>
            <a:r>
              <a:rPr lang="en-IN" sz="3200" dirty="0">
                <a:solidFill>
                  <a:srgbClr val="FFFF00"/>
                </a:solidFill>
              </a:rPr>
              <a:t>with </a:t>
            </a:r>
            <a:r>
              <a:rPr lang="en-IN" sz="3200" u="sng" dirty="0">
                <a:solidFill>
                  <a:srgbClr val="FFFF00"/>
                </a:solidFill>
              </a:rPr>
              <a:t>NO</a:t>
            </a:r>
            <a:r>
              <a:rPr lang="en-IN" sz="3200" dirty="0">
                <a:solidFill>
                  <a:srgbClr val="FFFF00"/>
                </a:solidFill>
              </a:rPr>
              <a:t> balloons.</a:t>
            </a:r>
          </a:p>
          <a:p>
            <a:pPr marL="0" indent="0">
              <a:buNone/>
            </a:pPr>
            <a:r>
              <a:rPr lang="en-IN" sz="3200" dirty="0">
                <a:solidFill>
                  <a:srgbClr val="FFFF00"/>
                </a:solidFill>
              </a:rPr>
              <a:t>3 ─ 3 = 0</a:t>
            </a:r>
          </a:p>
          <a:p>
            <a:pPr marL="0" indent="0">
              <a:buNone/>
            </a:pPr>
            <a:endParaRPr lang="en-IN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3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IN" sz="3200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E38EF8-1B42-47DF-AC17-4D9A9D12F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378" y="2172749"/>
            <a:ext cx="3196205" cy="441271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BD5F5ED-7259-4320-BBBE-F0F1B4B304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87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19"/>
    </mc:Choice>
    <mc:Fallback>
      <p:transition spd="slow" advTm="73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DA5439-FA10-4B21-BBB1-A6234D9AF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7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30CDB6-06D5-42B3-8ADF-CAA8B93020AA}"/>
              </a:ext>
            </a:extLst>
          </p:cNvPr>
          <p:cNvSpPr txBox="1"/>
          <p:nvPr/>
        </p:nvSpPr>
        <p:spPr>
          <a:xfrm>
            <a:off x="214540" y="151709"/>
            <a:ext cx="1177953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7200" u="sng" dirty="0">
                <a:solidFill>
                  <a:srgbClr val="00B0F0"/>
                </a:solidFill>
                <a:latin typeface="Arial Black" panose="020B0A04020102020204" pitchFamily="34" charset="0"/>
              </a:rPr>
              <a:t>Properties of Division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00B0F0"/>
                </a:solidFill>
                <a:latin typeface="Arial Black" panose="020B0A04020102020204" pitchFamily="34" charset="0"/>
              </a:rPr>
              <a:t>When a number is divided by 1, the quotient is the number itself.</a:t>
            </a:r>
          </a:p>
          <a:p>
            <a:r>
              <a:rPr lang="en-IN" sz="3200" dirty="0">
                <a:solidFill>
                  <a:srgbClr val="CBDF11"/>
                </a:solidFill>
                <a:latin typeface="Arial Black" panose="020B0A04020102020204" pitchFamily="34" charset="0"/>
              </a:rPr>
              <a:t>4 ÷ 1 = 4       10 ÷ 1 = 10    38 ÷ 1 = 38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00B0F0"/>
                </a:solidFill>
                <a:latin typeface="Arial Black" panose="020B0A04020102020204" pitchFamily="34" charset="0"/>
              </a:rPr>
              <a:t>When a number is divided by itself the quotient is 1.</a:t>
            </a:r>
          </a:p>
          <a:p>
            <a:r>
              <a:rPr lang="en-IN" sz="3200" dirty="0">
                <a:solidFill>
                  <a:srgbClr val="CBDF11"/>
                </a:solidFill>
                <a:latin typeface="Arial Black" panose="020B0A04020102020204" pitchFamily="34" charset="0"/>
              </a:rPr>
              <a:t>3 ÷ 3 = 1        8 ÷ 8 = 1       25 ÷ 25 =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00B0F0"/>
                </a:solidFill>
                <a:latin typeface="Arial Black" panose="020B0A04020102020204" pitchFamily="34" charset="0"/>
              </a:rPr>
              <a:t>0 divided by any number gives the quotient 0.</a:t>
            </a:r>
          </a:p>
          <a:p>
            <a:r>
              <a:rPr lang="en-IN" sz="3200" dirty="0">
                <a:solidFill>
                  <a:srgbClr val="CBDF11"/>
                </a:solidFill>
                <a:latin typeface="Arial Black" panose="020B0A04020102020204" pitchFamily="34" charset="0"/>
              </a:rPr>
              <a:t>0 ÷ 9 = 0         0 ÷ 12 = 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3200" dirty="0">
                <a:solidFill>
                  <a:srgbClr val="00B0F0"/>
                </a:solidFill>
                <a:latin typeface="Arial Black" panose="020B0A04020102020204" pitchFamily="34" charset="0"/>
              </a:rPr>
              <a:t>Division by 0 is meaningless.</a:t>
            </a:r>
          </a:p>
          <a:p>
            <a:r>
              <a:rPr lang="en-IN" sz="3200" dirty="0">
                <a:solidFill>
                  <a:srgbClr val="CBDF11"/>
                </a:solidFill>
                <a:latin typeface="Arial Black" panose="020B0A04020102020204" pitchFamily="34" charset="0"/>
              </a:rPr>
              <a:t>3 ÷ 0 is meaningless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BFCE9A-355A-4F4E-A560-3D7214A954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78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82"/>
    </mc:Choice>
    <mc:Fallback>
      <p:transition spd="slow" advTm="5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F98D10-6F29-48C2-9745-91436A6E5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91"/>
            <a:ext cx="12192000" cy="6847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32FA6-28FA-4400-AE7B-DAAAB0216418}"/>
              </a:ext>
            </a:extLst>
          </p:cNvPr>
          <p:cNvSpPr txBox="1"/>
          <p:nvPr/>
        </p:nvSpPr>
        <p:spPr>
          <a:xfrm>
            <a:off x="274782" y="226018"/>
            <a:ext cx="11642436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000" dirty="0">
                <a:solidFill>
                  <a:schemeClr val="accent2"/>
                </a:solidFill>
                <a:latin typeface="Arial Black" panose="020B0A04020102020204" pitchFamily="34" charset="0"/>
              </a:rPr>
              <a:t>     </a:t>
            </a:r>
            <a:r>
              <a:rPr lang="en-IN" sz="4000" u="sng" dirty="0">
                <a:solidFill>
                  <a:schemeClr val="accent2"/>
                </a:solidFill>
                <a:latin typeface="Arial Black" panose="020B0A04020102020204" pitchFamily="34" charset="0"/>
              </a:rPr>
              <a:t>Long Division Without Remainder</a:t>
            </a:r>
          </a:p>
          <a:p>
            <a:endParaRPr lang="en-IN" sz="4000" u="sng" dirty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r>
              <a:rPr lang="en-IN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                 QUOTIENT   </a:t>
            </a:r>
          </a:p>
          <a:p>
            <a:r>
              <a:rPr lang="en-IN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DIVISOR   DIVIDEND</a:t>
            </a:r>
          </a:p>
          <a:p>
            <a:endParaRPr lang="en-IN" sz="3200" dirty="0">
              <a:solidFill>
                <a:schemeClr val="accent2"/>
              </a:solidFill>
              <a:latin typeface="Arial Black" panose="020B0A04020102020204" pitchFamily="34" charset="0"/>
            </a:endParaRPr>
          </a:p>
          <a:p>
            <a:r>
              <a:rPr lang="en-IN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                 REMAINDER  </a:t>
            </a:r>
          </a:p>
          <a:p>
            <a:r>
              <a:rPr lang="en-IN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Example: What is 8 ÷ 2?</a:t>
            </a:r>
          </a:p>
          <a:p>
            <a:r>
              <a:rPr lang="en-IN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       </a:t>
            </a:r>
          </a:p>
          <a:p>
            <a:r>
              <a:rPr lang="en-IN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       4     Quotient            </a:t>
            </a:r>
          </a:p>
          <a:p>
            <a:r>
              <a:rPr lang="en-IN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 2   8</a:t>
            </a:r>
          </a:p>
          <a:p>
            <a:r>
              <a:rPr lang="en-IN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    −8</a:t>
            </a:r>
          </a:p>
          <a:p>
            <a:r>
              <a:rPr lang="en-IN" sz="3200" dirty="0">
                <a:solidFill>
                  <a:schemeClr val="accent2"/>
                </a:solidFill>
                <a:latin typeface="Arial Black" panose="020B0A04020102020204" pitchFamily="34" charset="0"/>
              </a:rPr>
              <a:t>      0      Remainder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8E4F60-0266-4250-BF1E-C153978D8318}"/>
              </a:ext>
            </a:extLst>
          </p:cNvPr>
          <p:cNvCxnSpPr>
            <a:cxnSpLocks/>
          </p:cNvCxnSpPr>
          <p:nvPr/>
        </p:nvCxnSpPr>
        <p:spPr>
          <a:xfrm>
            <a:off x="369455" y="2522601"/>
            <a:ext cx="19396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16F26-6AC5-43C4-9BFE-4095E15EAFC2}"/>
              </a:ext>
            </a:extLst>
          </p:cNvPr>
          <p:cNvCxnSpPr>
            <a:cxnSpLocks/>
          </p:cNvCxnSpPr>
          <p:nvPr/>
        </p:nvCxnSpPr>
        <p:spPr>
          <a:xfrm flipV="1">
            <a:off x="2309091" y="1967345"/>
            <a:ext cx="0" cy="55525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9C5C4E-1DEC-4C2E-8A08-1D96933E81BA}"/>
              </a:ext>
            </a:extLst>
          </p:cNvPr>
          <p:cNvCxnSpPr/>
          <p:nvPr/>
        </p:nvCxnSpPr>
        <p:spPr>
          <a:xfrm>
            <a:off x="2309091" y="1967345"/>
            <a:ext cx="290945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58DAB3-D886-41CD-B94C-76D7CA29B9A4}"/>
              </a:ext>
            </a:extLst>
          </p:cNvPr>
          <p:cNvCxnSpPr>
            <a:cxnSpLocks/>
          </p:cNvCxnSpPr>
          <p:nvPr/>
        </p:nvCxnSpPr>
        <p:spPr>
          <a:xfrm>
            <a:off x="865907" y="5908422"/>
            <a:ext cx="105294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65D11B9-E113-4481-A781-7EF4826C86E6}"/>
              </a:ext>
            </a:extLst>
          </p:cNvPr>
          <p:cNvCxnSpPr>
            <a:cxnSpLocks/>
          </p:cNvCxnSpPr>
          <p:nvPr/>
        </p:nvCxnSpPr>
        <p:spPr>
          <a:xfrm>
            <a:off x="274782" y="5364676"/>
            <a:ext cx="697344" cy="354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8AA1B6-0BBA-4133-B8C7-112BCAA4C2A6}"/>
              </a:ext>
            </a:extLst>
          </p:cNvPr>
          <p:cNvCxnSpPr>
            <a:cxnSpLocks/>
          </p:cNvCxnSpPr>
          <p:nvPr/>
        </p:nvCxnSpPr>
        <p:spPr>
          <a:xfrm flipV="1">
            <a:off x="981362" y="4847190"/>
            <a:ext cx="0" cy="55525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F5F739-4868-4E2B-9EA5-29146F0D0A7E}"/>
              </a:ext>
            </a:extLst>
          </p:cNvPr>
          <p:cNvCxnSpPr>
            <a:cxnSpLocks/>
          </p:cNvCxnSpPr>
          <p:nvPr/>
        </p:nvCxnSpPr>
        <p:spPr>
          <a:xfrm>
            <a:off x="981362" y="4847190"/>
            <a:ext cx="82203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E3DCA0-2210-4387-A994-BA9FFD5CA909}"/>
              </a:ext>
            </a:extLst>
          </p:cNvPr>
          <p:cNvCxnSpPr/>
          <p:nvPr/>
        </p:nvCxnSpPr>
        <p:spPr>
          <a:xfrm>
            <a:off x="2600037" y="2985447"/>
            <a:ext cx="2909454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8ADA62-CDE6-4559-AAD0-62589E945ACA}"/>
              </a:ext>
            </a:extLst>
          </p:cNvPr>
          <p:cNvCxnSpPr>
            <a:cxnSpLocks/>
          </p:cNvCxnSpPr>
          <p:nvPr/>
        </p:nvCxnSpPr>
        <p:spPr>
          <a:xfrm flipH="1">
            <a:off x="1681019" y="4645891"/>
            <a:ext cx="4895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A1F868-93E5-4872-8E92-1EAD90980E69}"/>
              </a:ext>
            </a:extLst>
          </p:cNvPr>
          <p:cNvCxnSpPr>
            <a:cxnSpLocks/>
          </p:cNvCxnSpPr>
          <p:nvPr/>
        </p:nvCxnSpPr>
        <p:spPr>
          <a:xfrm flipH="1">
            <a:off x="1681019" y="6174509"/>
            <a:ext cx="4895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1732D30E-4D80-44E4-8F09-A1600621DD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14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96"/>
    </mc:Choice>
    <mc:Fallback>
      <p:transition spd="slow" advTm="7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59B89-129B-4241-88C9-529C88FEF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7"/>
            <a:ext cx="12192000" cy="6847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A461FA-4F70-42D1-8F57-3E7E86BF9B64}"/>
              </a:ext>
            </a:extLst>
          </p:cNvPr>
          <p:cNvSpPr txBox="1"/>
          <p:nvPr/>
        </p:nvSpPr>
        <p:spPr>
          <a:xfrm>
            <a:off x="290946" y="281769"/>
            <a:ext cx="1140229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dirty="0">
                <a:solidFill>
                  <a:srgbClr val="00B050"/>
                </a:solidFill>
                <a:latin typeface="Arial Black" panose="020B0A04020102020204" pitchFamily="34" charset="0"/>
              </a:rPr>
              <a:t>         </a:t>
            </a:r>
            <a:r>
              <a:rPr lang="en-IN" sz="4000" u="sng" dirty="0">
                <a:solidFill>
                  <a:srgbClr val="00B050"/>
                </a:solidFill>
                <a:latin typeface="Arial Black" panose="020B0A04020102020204" pitchFamily="34" charset="0"/>
              </a:rPr>
              <a:t>Long Division With Remainder</a:t>
            </a:r>
          </a:p>
          <a:p>
            <a:endParaRPr lang="en-IN" sz="32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r>
              <a:rPr lang="en-IN" sz="3200" dirty="0">
                <a:solidFill>
                  <a:srgbClr val="00B050"/>
                </a:solidFill>
                <a:latin typeface="Arial Black" panose="020B0A04020102020204" pitchFamily="34" charset="0"/>
              </a:rPr>
              <a:t>Let us divide 9 toys among 4 boys.</a:t>
            </a:r>
          </a:p>
          <a:p>
            <a:r>
              <a:rPr lang="en-IN" sz="3200" dirty="0">
                <a:solidFill>
                  <a:srgbClr val="00B050"/>
                </a:solidFill>
                <a:latin typeface="Arial Black" panose="020B0A04020102020204" pitchFamily="34" charset="0"/>
              </a:rPr>
              <a:t>    </a:t>
            </a:r>
          </a:p>
          <a:p>
            <a:r>
              <a:rPr lang="en-IN" sz="3200" dirty="0">
                <a:solidFill>
                  <a:srgbClr val="00B050"/>
                </a:solidFill>
                <a:latin typeface="Arial Black" panose="020B0A04020102020204" pitchFamily="34" charset="0"/>
              </a:rPr>
              <a:t>     2       Q</a:t>
            </a:r>
          </a:p>
          <a:p>
            <a:r>
              <a:rPr lang="en-IN" sz="3200" dirty="0">
                <a:solidFill>
                  <a:srgbClr val="00B050"/>
                </a:solidFill>
                <a:latin typeface="Arial Black" panose="020B0A04020102020204" pitchFamily="34" charset="0"/>
              </a:rPr>
              <a:t> 4  9</a:t>
            </a:r>
          </a:p>
          <a:p>
            <a:r>
              <a:rPr lang="en-IN" sz="3200" dirty="0">
                <a:solidFill>
                  <a:srgbClr val="00B050"/>
                </a:solidFill>
                <a:latin typeface="Arial Black" panose="020B0A04020102020204" pitchFamily="34" charset="0"/>
              </a:rPr>
              <a:t>  − 8</a:t>
            </a:r>
          </a:p>
          <a:p>
            <a:r>
              <a:rPr lang="en-IN" sz="3200" dirty="0">
                <a:solidFill>
                  <a:srgbClr val="00B050"/>
                </a:solidFill>
                <a:latin typeface="Arial Black" panose="020B0A04020102020204" pitchFamily="34" charset="0"/>
              </a:rPr>
              <a:t>     1        R</a:t>
            </a:r>
          </a:p>
          <a:p>
            <a:endParaRPr lang="en-IN" sz="32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r>
              <a:rPr lang="en-IN" sz="3200" dirty="0">
                <a:solidFill>
                  <a:srgbClr val="00B050"/>
                </a:solidFill>
                <a:latin typeface="Arial Black" panose="020B0A04020102020204" pitchFamily="34" charset="0"/>
              </a:rPr>
              <a:t>Ans. Each boy gets 2 toys. 1 toy is left over.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377ACF-ED70-4A59-AB18-2F29A842D4C5}"/>
              </a:ext>
            </a:extLst>
          </p:cNvPr>
          <p:cNvCxnSpPr>
            <a:cxnSpLocks/>
          </p:cNvCxnSpPr>
          <p:nvPr/>
        </p:nvCxnSpPr>
        <p:spPr>
          <a:xfrm>
            <a:off x="364838" y="3438237"/>
            <a:ext cx="54956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242056-EDA5-444B-A408-AA03D26576CD}"/>
              </a:ext>
            </a:extLst>
          </p:cNvPr>
          <p:cNvCxnSpPr>
            <a:cxnSpLocks/>
          </p:cNvCxnSpPr>
          <p:nvPr/>
        </p:nvCxnSpPr>
        <p:spPr>
          <a:xfrm>
            <a:off x="914400" y="2851703"/>
            <a:ext cx="54956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CC3B10-72F3-4B52-A559-77A0AFAE5440}"/>
              </a:ext>
            </a:extLst>
          </p:cNvPr>
          <p:cNvCxnSpPr>
            <a:cxnSpLocks/>
          </p:cNvCxnSpPr>
          <p:nvPr/>
        </p:nvCxnSpPr>
        <p:spPr>
          <a:xfrm>
            <a:off x="914400" y="2851703"/>
            <a:ext cx="0" cy="57729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F6137D-57D0-4FED-948F-8F65505A0D2F}"/>
              </a:ext>
            </a:extLst>
          </p:cNvPr>
          <p:cNvCxnSpPr>
            <a:cxnSpLocks/>
          </p:cNvCxnSpPr>
          <p:nvPr/>
        </p:nvCxnSpPr>
        <p:spPr>
          <a:xfrm>
            <a:off x="822036" y="3883892"/>
            <a:ext cx="54956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BB7BF7-CB58-42E8-858D-9A177AF09C85}"/>
              </a:ext>
            </a:extLst>
          </p:cNvPr>
          <p:cNvCxnSpPr>
            <a:cxnSpLocks/>
          </p:cNvCxnSpPr>
          <p:nvPr/>
        </p:nvCxnSpPr>
        <p:spPr>
          <a:xfrm flipH="1">
            <a:off x="1371598" y="2668155"/>
            <a:ext cx="8266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3E3B39A-92A4-48E0-8023-4433F398F42C}"/>
              </a:ext>
            </a:extLst>
          </p:cNvPr>
          <p:cNvCxnSpPr>
            <a:cxnSpLocks/>
          </p:cNvCxnSpPr>
          <p:nvPr/>
        </p:nvCxnSpPr>
        <p:spPr>
          <a:xfrm flipH="1">
            <a:off x="1463961" y="4095173"/>
            <a:ext cx="8266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64764D02-B764-4568-A263-64A2176613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30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90"/>
    </mc:Choice>
    <mc:Fallback>
      <p:transition spd="slow" advTm="5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6F2F21-7720-405A-BDBA-7DE2EF567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7"/>
            <a:ext cx="12192000" cy="6847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F6B606-D31A-4C1F-85C8-588CD4D6D8F8}"/>
              </a:ext>
            </a:extLst>
          </p:cNvPr>
          <p:cNvSpPr txBox="1"/>
          <p:nvPr/>
        </p:nvSpPr>
        <p:spPr>
          <a:xfrm>
            <a:off x="290946" y="263297"/>
            <a:ext cx="11596254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000" dirty="0">
                <a:solidFill>
                  <a:srgbClr val="00B050"/>
                </a:solidFill>
                <a:latin typeface="Arial Black" panose="020B0A04020102020204" pitchFamily="34" charset="0"/>
              </a:rPr>
              <a:t>           </a:t>
            </a:r>
            <a:r>
              <a:rPr lang="en-IN" sz="4000" u="sng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CHECKING DIVISION</a:t>
            </a:r>
          </a:p>
          <a:p>
            <a:endParaRPr lang="en-IN" sz="40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IN" sz="3600" dirty="0">
                <a:solidFill>
                  <a:schemeClr val="accent4">
                    <a:lumMod val="75000"/>
                  </a:schemeClr>
                </a:solidFill>
              </a:rPr>
              <a:t>Let us check whether the following division is correct or incorrect.</a:t>
            </a:r>
          </a:p>
          <a:p>
            <a:r>
              <a:rPr lang="en-IN" sz="3600" dirty="0">
                <a:solidFill>
                  <a:schemeClr val="accent4">
                    <a:lumMod val="75000"/>
                  </a:schemeClr>
                </a:solidFill>
              </a:rPr>
              <a:t>                            7       </a:t>
            </a:r>
            <a:r>
              <a:rPr lang="en-IN" sz="3600" dirty="0">
                <a:solidFill>
                  <a:srgbClr val="00B0F0"/>
                </a:solidFill>
              </a:rPr>
              <a:t>Quotient</a:t>
            </a:r>
          </a:p>
          <a:p>
            <a:r>
              <a:rPr lang="en-IN" sz="3600" dirty="0">
                <a:solidFill>
                  <a:srgbClr val="00B0F0"/>
                </a:solidFill>
              </a:rPr>
              <a:t>Divisor</a:t>
            </a:r>
            <a:r>
              <a:rPr lang="en-IN" sz="3600" dirty="0">
                <a:solidFill>
                  <a:schemeClr val="accent4">
                    <a:lumMod val="75000"/>
                  </a:schemeClr>
                </a:solidFill>
              </a:rPr>
              <a:t>       5     39       </a:t>
            </a:r>
            <a:r>
              <a:rPr lang="en-IN" sz="3600" dirty="0">
                <a:solidFill>
                  <a:srgbClr val="00B0F0"/>
                </a:solidFill>
              </a:rPr>
              <a:t>Dividend</a:t>
            </a:r>
          </a:p>
          <a:p>
            <a:r>
              <a:rPr lang="en-IN" sz="3600" dirty="0">
                <a:solidFill>
                  <a:schemeClr val="accent4">
                    <a:lumMod val="75000"/>
                  </a:schemeClr>
                </a:solidFill>
              </a:rPr>
              <a:t>                         −35</a:t>
            </a:r>
          </a:p>
          <a:p>
            <a:r>
              <a:rPr lang="en-IN" sz="3600" dirty="0">
                <a:solidFill>
                  <a:schemeClr val="accent4">
                    <a:lumMod val="75000"/>
                  </a:schemeClr>
                </a:solidFill>
              </a:rPr>
              <a:t>                              4      </a:t>
            </a:r>
            <a:r>
              <a:rPr lang="en-IN" sz="3600" dirty="0">
                <a:solidFill>
                  <a:srgbClr val="00B0F0"/>
                </a:solidFill>
              </a:rPr>
              <a:t>Remainder</a:t>
            </a:r>
          </a:p>
          <a:p>
            <a:r>
              <a:rPr lang="en-IN" sz="3200" dirty="0">
                <a:solidFill>
                  <a:schemeClr val="accent4">
                    <a:lumMod val="75000"/>
                  </a:schemeClr>
                </a:solidFill>
              </a:rPr>
              <a:t>Quotient X Divisor + Remainder = Dividend</a:t>
            </a:r>
          </a:p>
          <a:p>
            <a:r>
              <a:rPr lang="en-IN" sz="3200" dirty="0">
                <a:solidFill>
                  <a:schemeClr val="accent4">
                    <a:lumMod val="75000"/>
                  </a:schemeClr>
                </a:solidFill>
              </a:rPr>
              <a:t>(7 X 5 ) + 4 = 35 + 4 = 39</a:t>
            </a:r>
          </a:p>
          <a:p>
            <a:r>
              <a:rPr lang="en-IN" sz="2800" dirty="0">
                <a:solidFill>
                  <a:schemeClr val="accent4">
                    <a:lumMod val="75000"/>
                  </a:schemeClr>
                </a:solidFill>
              </a:rPr>
              <a:t>Always remember that the remainder is always smaller than the divisor. If it is not, check the division again.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7EA848-93D2-4D51-B61D-128E2ACEF85B}"/>
              </a:ext>
            </a:extLst>
          </p:cNvPr>
          <p:cNvCxnSpPr>
            <a:cxnSpLocks/>
          </p:cNvCxnSpPr>
          <p:nvPr/>
        </p:nvCxnSpPr>
        <p:spPr>
          <a:xfrm>
            <a:off x="1764146" y="3503431"/>
            <a:ext cx="54494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A44DBB-3A09-4F33-87D0-1FA650314A81}"/>
              </a:ext>
            </a:extLst>
          </p:cNvPr>
          <p:cNvCxnSpPr/>
          <p:nvPr/>
        </p:nvCxnSpPr>
        <p:spPr>
          <a:xfrm>
            <a:off x="2225965" y="3694546"/>
            <a:ext cx="62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272AFB-180F-4713-81BF-09872C58B913}"/>
              </a:ext>
            </a:extLst>
          </p:cNvPr>
          <p:cNvCxnSpPr>
            <a:cxnSpLocks/>
          </p:cNvCxnSpPr>
          <p:nvPr/>
        </p:nvCxnSpPr>
        <p:spPr>
          <a:xfrm flipV="1">
            <a:off x="2840183" y="3158836"/>
            <a:ext cx="0" cy="535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53E90-9DAF-4B95-87FF-0F76F412F80C}"/>
              </a:ext>
            </a:extLst>
          </p:cNvPr>
          <p:cNvCxnSpPr>
            <a:cxnSpLocks/>
          </p:cNvCxnSpPr>
          <p:nvPr/>
        </p:nvCxnSpPr>
        <p:spPr>
          <a:xfrm>
            <a:off x="2840183" y="3158836"/>
            <a:ext cx="780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5CE792-AE36-496C-B852-8FE23FACE5B1}"/>
              </a:ext>
            </a:extLst>
          </p:cNvPr>
          <p:cNvCxnSpPr>
            <a:cxnSpLocks/>
          </p:cNvCxnSpPr>
          <p:nvPr/>
        </p:nvCxnSpPr>
        <p:spPr>
          <a:xfrm>
            <a:off x="2992583" y="4257964"/>
            <a:ext cx="7111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67A960-CEC9-49BE-87D8-1A5241E79572}"/>
              </a:ext>
            </a:extLst>
          </p:cNvPr>
          <p:cNvCxnSpPr>
            <a:cxnSpLocks/>
          </p:cNvCxnSpPr>
          <p:nvPr/>
        </p:nvCxnSpPr>
        <p:spPr>
          <a:xfrm>
            <a:off x="3505200" y="2946401"/>
            <a:ext cx="54494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E1CFCC8-0E30-48F9-9415-BA1AF75CBCFC}"/>
              </a:ext>
            </a:extLst>
          </p:cNvPr>
          <p:cNvCxnSpPr>
            <a:cxnSpLocks/>
          </p:cNvCxnSpPr>
          <p:nvPr/>
        </p:nvCxnSpPr>
        <p:spPr>
          <a:xfrm>
            <a:off x="3620655" y="3420304"/>
            <a:ext cx="54494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A61D11-A8D3-4F13-A85B-F3B710DD2A58}"/>
              </a:ext>
            </a:extLst>
          </p:cNvPr>
          <p:cNvCxnSpPr>
            <a:cxnSpLocks/>
          </p:cNvCxnSpPr>
          <p:nvPr/>
        </p:nvCxnSpPr>
        <p:spPr>
          <a:xfrm>
            <a:off x="3805383" y="4599710"/>
            <a:ext cx="54494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F41E5507-9695-4F1C-9720-DD5AE7E772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43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27"/>
    </mc:Choice>
    <mc:Fallback>
      <p:transition spd="slow" advTm="94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4D8A9-4655-456B-B1CA-00D408A84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7"/>
            <a:ext cx="12192000" cy="6847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13EFB-F2DE-4FCD-9D98-C0F8D41C4AB0}"/>
              </a:ext>
            </a:extLst>
          </p:cNvPr>
          <p:cNvSpPr txBox="1"/>
          <p:nvPr/>
        </p:nvSpPr>
        <p:spPr>
          <a:xfrm>
            <a:off x="207819" y="156122"/>
            <a:ext cx="11734799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6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   </a:t>
            </a:r>
            <a:r>
              <a:rPr lang="en-IN" sz="36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DIVISION WITHOUT REGROUPING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Let us divide 86 by 2</a:t>
            </a:r>
          </a:p>
          <a:p>
            <a:endParaRPr lang="en-IN" dirty="0"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Step 1:   2  86                                          Step 2:   Divide the tens by 2.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                             4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                        2   86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                          − 8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                             0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Step 3: Copy the ones.                             Step 4: Divide the ones by 2                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4                                                                   43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2    86                                                             2  86                                                          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−8                                                                 −8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 06                                                                 06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                               −6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                                 0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Check: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Q X DIVISOR + R = D</a:t>
            </a: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43 X 2 + 0 = 86</a:t>
            </a:r>
          </a:p>
          <a:p>
            <a:endParaRPr lang="en-IN" dirty="0"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I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Ans. Q = 43, R = 0</a:t>
            </a:r>
          </a:p>
          <a:p>
            <a:endParaRPr lang="en-IN" sz="28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en-IN" sz="3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3777FD-E454-4936-A8E7-7EAF1FB3C462}"/>
              </a:ext>
            </a:extLst>
          </p:cNvPr>
          <p:cNvCxnSpPr>
            <a:cxnSpLocks/>
          </p:cNvCxnSpPr>
          <p:nvPr/>
        </p:nvCxnSpPr>
        <p:spPr>
          <a:xfrm>
            <a:off x="1279235" y="1638161"/>
            <a:ext cx="360218" cy="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1B0FE0-81C7-4EC2-A866-5BE5FC6D2FCE}"/>
              </a:ext>
            </a:extLst>
          </p:cNvPr>
          <p:cNvCxnSpPr>
            <a:cxnSpLocks/>
          </p:cNvCxnSpPr>
          <p:nvPr/>
        </p:nvCxnSpPr>
        <p:spPr>
          <a:xfrm>
            <a:off x="6388100" y="2210771"/>
            <a:ext cx="360218" cy="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72F4A6-1CD5-4246-B435-4B84F4FFACD4}"/>
              </a:ext>
            </a:extLst>
          </p:cNvPr>
          <p:cNvCxnSpPr>
            <a:cxnSpLocks/>
          </p:cNvCxnSpPr>
          <p:nvPr/>
        </p:nvCxnSpPr>
        <p:spPr>
          <a:xfrm>
            <a:off x="6808353" y="2428040"/>
            <a:ext cx="45489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A08106-D6F9-49F0-8F92-88133EB3CE98}"/>
              </a:ext>
            </a:extLst>
          </p:cNvPr>
          <p:cNvCxnSpPr>
            <a:cxnSpLocks/>
          </p:cNvCxnSpPr>
          <p:nvPr/>
        </p:nvCxnSpPr>
        <p:spPr>
          <a:xfrm>
            <a:off x="1221508" y="3590092"/>
            <a:ext cx="360218" cy="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72BAD8-39FE-4660-8974-314D83249C4F}"/>
              </a:ext>
            </a:extLst>
          </p:cNvPr>
          <p:cNvCxnSpPr>
            <a:cxnSpLocks/>
          </p:cNvCxnSpPr>
          <p:nvPr/>
        </p:nvCxnSpPr>
        <p:spPr>
          <a:xfrm>
            <a:off x="1607127" y="3208750"/>
            <a:ext cx="67194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BC1091-EA7C-4EF2-90F8-3E929875FAF9}"/>
              </a:ext>
            </a:extLst>
          </p:cNvPr>
          <p:cNvCxnSpPr>
            <a:cxnSpLocks/>
          </p:cNvCxnSpPr>
          <p:nvPr/>
        </p:nvCxnSpPr>
        <p:spPr>
          <a:xfrm>
            <a:off x="1646380" y="3976256"/>
            <a:ext cx="51261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5B4F3F-0BD4-4CC1-AB81-3D708F3D0CC3}"/>
              </a:ext>
            </a:extLst>
          </p:cNvPr>
          <p:cNvCxnSpPr>
            <a:cxnSpLocks/>
          </p:cNvCxnSpPr>
          <p:nvPr/>
        </p:nvCxnSpPr>
        <p:spPr>
          <a:xfrm>
            <a:off x="6533570" y="3554742"/>
            <a:ext cx="360218" cy="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5B5FC5-A4BE-4B92-80F1-C156AFA04DD1}"/>
              </a:ext>
            </a:extLst>
          </p:cNvPr>
          <p:cNvCxnSpPr>
            <a:cxnSpLocks/>
          </p:cNvCxnSpPr>
          <p:nvPr/>
        </p:nvCxnSpPr>
        <p:spPr>
          <a:xfrm>
            <a:off x="6893788" y="3255896"/>
            <a:ext cx="505691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1C830ED-1085-40F4-B797-EC4C37E47027}"/>
              </a:ext>
            </a:extLst>
          </p:cNvPr>
          <p:cNvCxnSpPr>
            <a:cxnSpLocks/>
          </p:cNvCxnSpPr>
          <p:nvPr/>
        </p:nvCxnSpPr>
        <p:spPr>
          <a:xfrm>
            <a:off x="6983842" y="4012292"/>
            <a:ext cx="431800" cy="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D94ED3-0413-47FA-82F7-1652BFCBD0D9}"/>
              </a:ext>
            </a:extLst>
          </p:cNvPr>
          <p:cNvCxnSpPr>
            <a:cxnSpLocks/>
          </p:cNvCxnSpPr>
          <p:nvPr/>
        </p:nvCxnSpPr>
        <p:spPr>
          <a:xfrm>
            <a:off x="7035798" y="4605611"/>
            <a:ext cx="43295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ED4363-6E35-4122-9C3A-AE2D4247F885}"/>
              </a:ext>
            </a:extLst>
          </p:cNvPr>
          <p:cNvCxnSpPr>
            <a:cxnSpLocks/>
          </p:cNvCxnSpPr>
          <p:nvPr/>
        </p:nvCxnSpPr>
        <p:spPr>
          <a:xfrm flipV="1">
            <a:off x="1639453" y="1331022"/>
            <a:ext cx="0" cy="30714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2A69646-2F00-4D48-91DD-240FC1811E57}"/>
              </a:ext>
            </a:extLst>
          </p:cNvPr>
          <p:cNvCxnSpPr>
            <a:cxnSpLocks/>
          </p:cNvCxnSpPr>
          <p:nvPr/>
        </p:nvCxnSpPr>
        <p:spPr>
          <a:xfrm>
            <a:off x="1646380" y="1331022"/>
            <a:ext cx="438729" cy="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034E72-29E2-4A81-8096-8FB4E041E0ED}"/>
              </a:ext>
            </a:extLst>
          </p:cNvPr>
          <p:cNvCxnSpPr>
            <a:cxnSpLocks/>
          </p:cNvCxnSpPr>
          <p:nvPr/>
        </p:nvCxnSpPr>
        <p:spPr>
          <a:xfrm>
            <a:off x="6893788" y="3255896"/>
            <a:ext cx="0" cy="2988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D25C02F-F052-45F7-B2F1-62017317A5D8}"/>
              </a:ext>
            </a:extLst>
          </p:cNvPr>
          <p:cNvCxnSpPr>
            <a:cxnSpLocks/>
          </p:cNvCxnSpPr>
          <p:nvPr/>
        </p:nvCxnSpPr>
        <p:spPr>
          <a:xfrm>
            <a:off x="1607127" y="3200849"/>
            <a:ext cx="0" cy="38924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64DDE7F-7DDB-4D09-A56B-71AAF2613416}"/>
              </a:ext>
            </a:extLst>
          </p:cNvPr>
          <p:cNvCxnSpPr>
            <a:cxnSpLocks/>
          </p:cNvCxnSpPr>
          <p:nvPr/>
        </p:nvCxnSpPr>
        <p:spPr>
          <a:xfrm>
            <a:off x="6734463" y="1872704"/>
            <a:ext cx="551872" cy="926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8FABDF3-41F9-454C-80FE-9657224D3801}"/>
              </a:ext>
            </a:extLst>
          </p:cNvPr>
          <p:cNvCxnSpPr>
            <a:cxnSpLocks/>
          </p:cNvCxnSpPr>
          <p:nvPr/>
        </p:nvCxnSpPr>
        <p:spPr>
          <a:xfrm>
            <a:off x="6748318" y="1892316"/>
            <a:ext cx="0" cy="3184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F2E3AA7-1D41-49D0-A2FB-A13C3AC22F5D}"/>
              </a:ext>
            </a:extLst>
          </p:cNvPr>
          <p:cNvCxnSpPr>
            <a:cxnSpLocks/>
          </p:cNvCxnSpPr>
          <p:nvPr/>
        </p:nvCxnSpPr>
        <p:spPr>
          <a:xfrm flipH="1">
            <a:off x="2001981" y="3457760"/>
            <a:ext cx="1" cy="4331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C22570A-E3F3-4D22-B1A0-98FBFA76BB6F}"/>
              </a:ext>
            </a:extLst>
          </p:cNvPr>
          <p:cNvCxnSpPr>
            <a:cxnSpLocks/>
          </p:cNvCxnSpPr>
          <p:nvPr/>
        </p:nvCxnSpPr>
        <p:spPr>
          <a:xfrm flipH="1">
            <a:off x="7268439" y="3525160"/>
            <a:ext cx="1" cy="4331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B9FBD36A-BA0F-4D0A-BAD7-AA783C5BA4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51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15"/>
    </mc:Choice>
    <mc:Fallback>
      <p:transition spd="slow" advTm="9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7A956-E2E6-4C21-8CAB-070D773FE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FBAFE9-63FC-405D-AEF2-270243ACBBE2}"/>
              </a:ext>
            </a:extLst>
          </p:cNvPr>
          <p:cNvSpPr txBox="1"/>
          <p:nvPr/>
        </p:nvSpPr>
        <p:spPr>
          <a:xfrm>
            <a:off x="190500" y="101419"/>
            <a:ext cx="117856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                       </a:t>
            </a:r>
            <a:r>
              <a:rPr lang="en-IN" sz="2000" u="sng" dirty="0">
                <a:solidFill>
                  <a:srgbClr val="92D050"/>
                </a:solidFill>
                <a:latin typeface="Arial Black" panose="020B0A04020102020204" pitchFamily="34" charset="0"/>
              </a:rPr>
              <a:t>DIVISION WITH REGROUPING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Let us divide 74 by 2</a:t>
            </a:r>
          </a:p>
          <a:p>
            <a:endParaRPr lang="en-IN" sz="2000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Step 1:   2  74                                          Step 2:   Divide the tens by 2.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                                                                                       3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                                                                                  2   74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                                                                                    − 6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                                                                                       1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Step 3: Copy the ones.                             Step 4: Divide the 14 ones by 2                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                   3                                                                    37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             2    74                                                             2   74                                                          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                 −6                                                                  −6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                   14                                                                  14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                                                                                       −14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                                                                                           0</a:t>
            </a:r>
          </a:p>
          <a:p>
            <a:endParaRPr lang="en-IN" sz="2000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Check: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Q X DIVISOR + R = D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37 X 2 + 0 = 74</a:t>
            </a:r>
          </a:p>
          <a:p>
            <a:r>
              <a:rPr lang="en-IN" sz="2000" dirty="0">
                <a:solidFill>
                  <a:srgbClr val="92D050"/>
                </a:solidFill>
                <a:latin typeface="Arial Black" panose="020B0A04020102020204" pitchFamily="34" charset="0"/>
              </a:rPr>
              <a:t>Ans. Q = 37, R = 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53D35E-13DE-469B-BC86-8C766E11691F}"/>
              </a:ext>
            </a:extLst>
          </p:cNvPr>
          <p:cNvCxnSpPr>
            <a:cxnSpLocks/>
          </p:cNvCxnSpPr>
          <p:nvPr/>
        </p:nvCxnSpPr>
        <p:spPr>
          <a:xfrm>
            <a:off x="1274618" y="1681018"/>
            <a:ext cx="41563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D7F354-C393-48BA-B0AD-41426CC24635}"/>
              </a:ext>
            </a:extLst>
          </p:cNvPr>
          <p:cNvCxnSpPr>
            <a:cxnSpLocks/>
          </p:cNvCxnSpPr>
          <p:nvPr/>
        </p:nvCxnSpPr>
        <p:spPr>
          <a:xfrm>
            <a:off x="1717964" y="1325419"/>
            <a:ext cx="609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5387B4-A51A-4937-88D6-C40E3C400871}"/>
              </a:ext>
            </a:extLst>
          </p:cNvPr>
          <p:cNvCxnSpPr>
            <a:cxnSpLocks/>
          </p:cNvCxnSpPr>
          <p:nvPr/>
        </p:nvCxnSpPr>
        <p:spPr>
          <a:xfrm>
            <a:off x="7389091" y="1958108"/>
            <a:ext cx="68349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A5F553-D92B-482D-9F3F-34DBD068267B}"/>
              </a:ext>
            </a:extLst>
          </p:cNvPr>
          <p:cNvCxnSpPr>
            <a:cxnSpLocks/>
          </p:cNvCxnSpPr>
          <p:nvPr/>
        </p:nvCxnSpPr>
        <p:spPr>
          <a:xfrm>
            <a:off x="6964218" y="2276763"/>
            <a:ext cx="43411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2F3F1E-5324-452A-ABFC-8757AD6183CB}"/>
              </a:ext>
            </a:extLst>
          </p:cNvPr>
          <p:cNvCxnSpPr>
            <a:cxnSpLocks/>
          </p:cNvCxnSpPr>
          <p:nvPr/>
        </p:nvCxnSpPr>
        <p:spPr>
          <a:xfrm>
            <a:off x="1302327" y="3802993"/>
            <a:ext cx="41563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5397CF-EFD4-45A1-B729-4BA174628F82}"/>
              </a:ext>
            </a:extLst>
          </p:cNvPr>
          <p:cNvCxnSpPr>
            <a:cxnSpLocks/>
          </p:cNvCxnSpPr>
          <p:nvPr/>
        </p:nvCxnSpPr>
        <p:spPr>
          <a:xfrm>
            <a:off x="1690255" y="3467173"/>
            <a:ext cx="69272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110D8B-AC68-4515-9A6D-8782F04A47DA}"/>
              </a:ext>
            </a:extLst>
          </p:cNvPr>
          <p:cNvCxnSpPr>
            <a:cxnSpLocks/>
          </p:cNvCxnSpPr>
          <p:nvPr/>
        </p:nvCxnSpPr>
        <p:spPr>
          <a:xfrm>
            <a:off x="1745673" y="4082473"/>
            <a:ext cx="5818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40BC96-4187-4964-950C-50D60D3F52A3}"/>
              </a:ext>
            </a:extLst>
          </p:cNvPr>
          <p:cNvCxnSpPr>
            <a:cxnSpLocks/>
          </p:cNvCxnSpPr>
          <p:nvPr/>
        </p:nvCxnSpPr>
        <p:spPr>
          <a:xfrm>
            <a:off x="7525327" y="2590800"/>
            <a:ext cx="4294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CF15206-3328-4BEE-8FD1-8DFE6DEC0D9B}"/>
              </a:ext>
            </a:extLst>
          </p:cNvPr>
          <p:cNvCxnSpPr>
            <a:cxnSpLocks/>
          </p:cNvCxnSpPr>
          <p:nvPr/>
        </p:nvCxnSpPr>
        <p:spPr>
          <a:xfrm>
            <a:off x="7638475" y="3445850"/>
            <a:ext cx="4872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C403EDB-F7AB-4A76-BF14-7F60D62BB4B6}"/>
              </a:ext>
            </a:extLst>
          </p:cNvPr>
          <p:cNvCxnSpPr>
            <a:cxnSpLocks/>
          </p:cNvCxnSpPr>
          <p:nvPr/>
        </p:nvCxnSpPr>
        <p:spPr>
          <a:xfrm>
            <a:off x="1440873" y="1681018"/>
            <a:ext cx="2770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06378ED-2F8C-4D3D-9C49-E40F9C38DDE8}"/>
              </a:ext>
            </a:extLst>
          </p:cNvPr>
          <p:cNvCxnSpPr>
            <a:cxnSpLocks/>
          </p:cNvCxnSpPr>
          <p:nvPr/>
        </p:nvCxnSpPr>
        <p:spPr>
          <a:xfrm>
            <a:off x="7541493" y="4082473"/>
            <a:ext cx="6119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A88AC8-B922-43D8-BC05-A01BB4B6858D}"/>
              </a:ext>
            </a:extLst>
          </p:cNvPr>
          <p:cNvCxnSpPr>
            <a:cxnSpLocks/>
          </p:cNvCxnSpPr>
          <p:nvPr/>
        </p:nvCxnSpPr>
        <p:spPr>
          <a:xfrm>
            <a:off x="1717964" y="1325419"/>
            <a:ext cx="0" cy="3555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FCF7F2A-AD42-4586-AC02-4E44DC191DE0}"/>
              </a:ext>
            </a:extLst>
          </p:cNvPr>
          <p:cNvCxnSpPr>
            <a:cxnSpLocks/>
          </p:cNvCxnSpPr>
          <p:nvPr/>
        </p:nvCxnSpPr>
        <p:spPr>
          <a:xfrm>
            <a:off x="7740072" y="4687453"/>
            <a:ext cx="60729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60C0721-C6C7-4CD1-8E8E-06BD4C3BA2AF}"/>
              </a:ext>
            </a:extLst>
          </p:cNvPr>
          <p:cNvCxnSpPr>
            <a:cxnSpLocks/>
          </p:cNvCxnSpPr>
          <p:nvPr/>
        </p:nvCxnSpPr>
        <p:spPr>
          <a:xfrm>
            <a:off x="7398328" y="1967345"/>
            <a:ext cx="0" cy="30941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A92545B-B284-49D9-94C3-F1E2FD989BF6}"/>
              </a:ext>
            </a:extLst>
          </p:cNvPr>
          <p:cNvCxnSpPr>
            <a:cxnSpLocks/>
          </p:cNvCxnSpPr>
          <p:nvPr/>
        </p:nvCxnSpPr>
        <p:spPr>
          <a:xfrm>
            <a:off x="1690255" y="3467173"/>
            <a:ext cx="0" cy="3358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0293C9-9C7D-4AE4-868F-2EBE78D4BFED}"/>
              </a:ext>
            </a:extLst>
          </p:cNvPr>
          <p:cNvCxnSpPr>
            <a:cxnSpLocks/>
          </p:cNvCxnSpPr>
          <p:nvPr/>
        </p:nvCxnSpPr>
        <p:spPr>
          <a:xfrm>
            <a:off x="7647714" y="3478718"/>
            <a:ext cx="2307" cy="32789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BCF67A4-DDC1-49B2-9451-785A0F7C76F9}"/>
              </a:ext>
            </a:extLst>
          </p:cNvPr>
          <p:cNvCxnSpPr>
            <a:cxnSpLocks/>
          </p:cNvCxnSpPr>
          <p:nvPr/>
        </p:nvCxnSpPr>
        <p:spPr>
          <a:xfrm>
            <a:off x="7155873" y="3802993"/>
            <a:ext cx="4849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AD81988-4019-46ED-A3EF-3E52AE39C445}"/>
              </a:ext>
            </a:extLst>
          </p:cNvPr>
          <p:cNvCxnSpPr>
            <a:cxnSpLocks/>
          </p:cNvCxnSpPr>
          <p:nvPr/>
        </p:nvCxnSpPr>
        <p:spPr>
          <a:xfrm>
            <a:off x="2170545" y="3768436"/>
            <a:ext cx="0" cy="2586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D8B471B-7D30-41EE-8AB8-C3EEF65EF710}"/>
              </a:ext>
            </a:extLst>
          </p:cNvPr>
          <p:cNvCxnSpPr>
            <a:cxnSpLocks/>
          </p:cNvCxnSpPr>
          <p:nvPr/>
        </p:nvCxnSpPr>
        <p:spPr>
          <a:xfrm>
            <a:off x="8072581" y="3768436"/>
            <a:ext cx="0" cy="2586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4" name="Audio 63">
            <a:hlinkClick r:id="" action="ppaction://media"/>
            <a:extLst>
              <a:ext uri="{FF2B5EF4-FFF2-40B4-BE49-F238E27FC236}">
                <a16:creationId xmlns:a16="http://schemas.microsoft.com/office/drawing/2014/main" id="{46729C8E-0F5D-44E1-A962-60894F86CF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22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85"/>
    </mc:Choice>
    <mc:Fallback>
      <p:transition spd="slow" advTm="95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5E4B7-9894-4745-B3A3-79660B090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7" y="-86628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973C3C-31DC-4616-94F7-8DAAD12F4559}"/>
              </a:ext>
            </a:extLst>
          </p:cNvPr>
          <p:cNvSpPr txBox="1"/>
          <p:nvPr/>
        </p:nvSpPr>
        <p:spPr>
          <a:xfrm>
            <a:off x="3325091" y="1019238"/>
            <a:ext cx="59020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Thank You                            </a:t>
            </a:r>
          </a:p>
          <a:p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                Students!</a:t>
            </a:r>
          </a:p>
          <a:p>
            <a:r>
              <a:rPr lang="en-IN" sz="4000" dirty="0">
                <a:solidFill>
                  <a:schemeClr val="bg1"/>
                </a:solidFill>
                <a:latin typeface="Arial Black" panose="020B0A04020102020204" pitchFamily="34" charset="0"/>
              </a:rPr>
              <a:t>HAVE A GOOD DAY!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896288-6110-4B79-BD69-DA526964A2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835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7"/>
    </mc:Choice>
    <mc:Fallback>
      <p:transition spd="slow" advTm="4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7|1.8|0|13.1|3.7|2.6|3.8|5.7|3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6.2|10.6|4.8|10.3|4.6|0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9|26.3|0|14.9|0|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1|4.3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0|55.8|13|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2|0|26.9|4|5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4|2.4|13.3|0|25.4|0|26.4|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538</Words>
  <Application>Microsoft Office PowerPoint</Application>
  <PresentationFormat>Widescreen</PresentationFormat>
  <Paragraphs>105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ANUBHAV</dc:creator>
  <cp:lastModifiedBy>ANUBHAV</cp:lastModifiedBy>
  <cp:revision>34</cp:revision>
  <dcterms:created xsi:type="dcterms:W3CDTF">2020-10-04T14:21:32Z</dcterms:created>
  <dcterms:modified xsi:type="dcterms:W3CDTF">2020-10-15T22:05:43Z</dcterms:modified>
</cp:coreProperties>
</file>