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7" r:id="rId4"/>
    <p:sldId id="268" r:id="rId5"/>
    <p:sldId id="274" r:id="rId6"/>
    <p:sldId id="271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232B4"/>
    <a:srgbClr val="9D2194"/>
    <a:srgbClr val="FF3300"/>
    <a:srgbClr val="DF911F"/>
    <a:srgbClr val="1CE221"/>
    <a:srgbClr val="B8D21E"/>
    <a:srgbClr val="1AC2E4"/>
    <a:srgbClr val="3B3F45"/>
    <a:srgbClr val="E30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100" d="100"/>
          <a:sy n="100" d="100"/>
        </p:scale>
        <p:origin x="-16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6AF2-6E19-4A39-941A-57C22AFDA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67CA7-CF30-4EDF-9F90-4F533CFD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19950-7D0B-4165-9125-69E764F7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494-AAD2-4744-8773-162EC1DA2E8C}" type="datetimeFigureOut">
              <a:rPr lang="en-IN" smtClean="0"/>
              <a:t>20-01-2021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BEA3B-9C85-42E4-A6B7-47C42268F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9F987-20AF-4AA6-AE12-402F3BBC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94C2-1063-4B4F-ADFD-F3E63C9E32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108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26DF-FE5A-4C46-8E4B-8C598132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0870D-1F58-46F8-9335-ADE54FC94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03303-EDEA-4DEB-A09E-FD2F0CF2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494-AAD2-4744-8773-162EC1DA2E8C}" type="datetimeFigureOut">
              <a:rPr lang="en-IN" smtClean="0"/>
              <a:t>20-01-2021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F6838-10BF-48A0-955C-9E417AF8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FEF32-D78E-4B9C-BE39-8C38D14E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94C2-1063-4B4F-ADFD-F3E63C9E32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810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21855-AE26-413D-BCD4-676A30672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8A029-EE1F-4546-9DA5-A6A62EEBB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D53EA-B1AC-4FD4-8774-7078F6C5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494-AAD2-4744-8773-162EC1DA2E8C}" type="datetimeFigureOut">
              <a:rPr lang="en-IN" smtClean="0"/>
              <a:t>20-01-2021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C01AB-5004-43C3-8B8E-C335E69F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DEF0E-C5F7-4933-8F59-558450EE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94C2-1063-4B4F-ADFD-F3E63C9E32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276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A0D2-1DF5-4544-9DEE-9154B479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0CF7F-88E1-439C-A72D-77B82697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06C33-3C6D-4833-920F-92C17096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494-AAD2-4744-8773-162EC1DA2E8C}" type="datetimeFigureOut">
              <a:rPr lang="en-IN" smtClean="0"/>
              <a:t>20-01-2021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2061E-5CAB-452D-B5AF-18049473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63749-DF03-42C1-BB2A-66B8E513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94C2-1063-4B4F-ADFD-F3E63C9E32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43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F870-9BD0-4A6C-AEB5-430D11905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177B8-712E-46AA-9DD6-B2CA57D92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20664-BEC0-4D55-84B2-62616E51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494-AAD2-4744-8773-162EC1DA2E8C}" type="datetimeFigureOut">
              <a:rPr lang="en-IN" smtClean="0"/>
              <a:t>20-01-2021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B0CD0-D8E3-49C4-8A77-E63EB24A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9B21A-C2F2-4C77-B920-6FF2E287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94C2-1063-4B4F-ADFD-F3E63C9E32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282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63B33-F1B9-4320-B317-BFFAE79E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429DD-946A-43A3-8D38-3BBDFDCE1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C8A4E-F837-48F2-96D1-91E0C5619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3FB01-D780-423C-AF42-8D24D9D44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494-AAD2-4744-8773-162EC1DA2E8C}" type="datetimeFigureOut">
              <a:rPr lang="en-IN" smtClean="0"/>
              <a:t>20-01-2021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B5C26-F0C4-4EDE-A6D1-CF58E1E52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1D93C-5D0F-4DF8-95DB-5AFD6C3D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94C2-1063-4B4F-ADFD-F3E63C9E32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759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B5CCB-D097-43B3-B713-D8D46FDA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E18DD-394F-46A9-ADA5-841247401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BD73F-219C-4E87-9317-F4F693BC3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149DC-39C5-421C-BC70-D4943CD4B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E1E567-828B-40C3-B3CF-948448CE4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D1CEF9-4604-45D3-B32E-99A7BE75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494-AAD2-4744-8773-162EC1DA2E8C}" type="datetimeFigureOut">
              <a:rPr lang="en-IN" smtClean="0"/>
              <a:t>20-01-2021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A86ADE-F66C-4942-9F3F-CB4F06C6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367DC3-AA15-4E5A-871D-2F57CBB5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94C2-1063-4B4F-ADFD-F3E63C9E32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382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5E5B-809A-4770-8369-3D2ACF5DD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2DEDA-AF51-4DFA-B33B-3C1F75C7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494-AAD2-4744-8773-162EC1DA2E8C}" type="datetimeFigureOut">
              <a:rPr lang="en-IN" smtClean="0"/>
              <a:t>20-01-2021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A16F6-226C-4CEF-BFB6-3969241C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1F5A0-4922-4841-8BA6-52883F49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94C2-1063-4B4F-ADFD-F3E63C9E32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00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79652-8952-49DF-9F8A-11E4F431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494-AAD2-4744-8773-162EC1DA2E8C}" type="datetimeFigureOut">
              <a:rPr lang="en-IN" smtClean="0"/>
              <a:t>20-01-2021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160CC0-9137-4787-8B55-1F070AF6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FB797-69B6-491D-91A7-F5C47E66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94C2-1063-4B4F-ADFD-F3E63C9E32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276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26CC-88C0-4560-8B7C-4F971617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B1161-BD18-4BEB-AC32-A4697D8B2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88253-C0EC-49AA-8714-CA77950D0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BE791-F089-40CB-81A0-144E0560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494-AAD2-4744-8773-162EC1DA2E8C}" type="datetimeFigureOut">
              <a:rPr lang="en-IN" smtClean="0"/>
              <a:t>20-01-2021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99F01-D2E1-47A6-9C33-8CC554E76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144A6-C35B-4710-8465-46B67566E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94C2-1063-4B4F-ADFD-F3E63C9E32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123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2074B-7A89-4D63-9C89-F8CEE2D2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74E0A5-35E9-45A4-991C-709D9EB16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90453-087D-4F02-B56B-B4D12F04D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9B7E8-A250-4053-AC48-1220B2DB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494-AAD2-4744-8773-162EC1DA2E8C}" type="datetimeFigureOut">
              <a:rPr lang="en-IN" smtClean="0"/>
              <a:t>20-01-2021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809BB-2C7B-4708-ACF1-FECEBE16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47099-77B9-493C-AEC7-F031B68C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94C2-1063-4B4F-ADFD-F3E63C9E32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575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D3E26-49D6-4FF7-A96B-F026B36A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55577-A0AE-4357-90FA-1F90F8444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D201A-D2FE-4AC6-93BE-CD2C8DCA9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B494-AAD2-4744-8773-162EC1DA2E8C}" type="datetimeFigureOut">
              <a:rPr lang="en-IN" smtClean="0"/>
              <a:t>20-01-2021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DDC4D-D0DB-4997-85EA-1E197C04F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87C9F-83C7-4233-B1BD-C97D1DC42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794C2-1063-4B4F-ADFD-F3E63C9E32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964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5.jp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6.jp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m4a"/><Relationship Id="rId7" Type="http://schemas.openxmlformats.org/officeDocument/2006/relationships/image" Target="../media/image7.jp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8.jpe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694CE0-67F3-48DB-8390-C826F655D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32B832-C0CE-408B-B3EB-7A004F9EFCB5}"/>
              </a:ext>
            </a:extLst>
          </p:cNvPr>
          <p:cNvSpPr txBox="1"/>
          <p:nvPr/>
        </p:nvSpPr>
        <p:spPr>
          <a:xfrm>
            <a:off x="3215680" y="692696"/>
            <a:ext cx="6336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Good Morning Students!</a:t>
            </a:r>
          </a:p>
          <a:p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Our lesson today is on </a:t>
            </a:r>
            <a:r>
              <a:rPr lang="en-US" sz="4000" u="sng" dirty="0">
                <a:solidFill>
                  <a:schemeClr val="bg1"/>
                </a:solidFill>
                <a:latin typeface="Arial Black" panose="020B0A04020102020204" pitchFamily="34" charset="0"/>
              </a:rPr>
              <a:t>FRACTION</a:t>
            </a:r>
            <a:endParaRPr lang="en-IN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C5D8BD9-6E02-4D22-B9A3-7E97B20560D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306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3"/>
    </mc:Choice>
    <mc:Fallback>
      <p:transition spd="slow" advTm="13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A0E301-4E24-46AA-8DA7-8DADA319FF2A}"/>
              </a:ext>
            </a:extLst>
          </p:cNvPr>
          <p:cNvSpPr/>
          <p:nvPr/>
        </p:nvSpPr>
        <p:spPr>
          <a:xfrm>
            <a:off x="8298426" y="3429000"/>
            <a:ext cx="2998839" cy="2271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C56419-1628-4623-870A-AFD1B7ECD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28" y="1895104"/>
            <a:ext cx="1635918" cy="1610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17F2CF-70B2-4A40-BB18-5A6C71C2E5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94"/>
            <a:ext cx="12192000" cy="6847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472" y="260649"/>
            <a:ext cx="9505056" cy="803182"/>
          </a:xfrm>
        </p:spPr>
        <p:txBody>
          <a:bodyPr>
            <a:normAutofit fontScale="90000"/>
          </a:bodyPr>
          <a:lstStyle/>
          <a:p>
            <a:r>
              <a:rPr lang="en-IN" u="sng" dirty="0">
                <a:solidFill>
                  <a:schemeClr val="bg1"/>
                </a:solidFill>
                <a:latin typeface="Arial Black" panose="020B0A04020102020204" pitchFamily="34" charset="0"/>
              </a:rPr>
              <a:t>FRACTION</a:t>
            </a:r>
            <a:endParaRPr lang="en-IN" sz="60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028" y="1157681"/>
            <a:ext cx="11449272" cy="548442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endParaRPr lang="en-IN" sz="2800" dirty="0">
              <a:solidFill>
                <a:srgbClr val="00B0F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IN" sz="2800" dirty="0">
              <a:solidFill>
                <a:srgbClr val="00B0F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IN" sz="2800" dirty="0">
              <a:solidFill>
                <a:srgbClr val="00B0F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IN" sz="2800" dirty="0">
              <a:solidFill>
                <a:srgbClr val="00B0F0"/>
              </a:solidFill>
            </a:endParaRPr>
          </a:p>
          <a:p>
            <a:pPr algn="l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EE428B-8A48-45D2-99DF-743546B900C5}"/>
              </a:ext>
            </a:extLst>
          </p:cNvPr>
          <p:cNvSpPr/>
          <p:nvPr/>
        </p:nvSpPr>
        <p:spPr>
          <a:xfrm>
            <a:off x="562061" y="1359990"/>
            <a:ext cx="3287902" cy="4836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>
              <a:solidFill>
                <a:srgbClr val="FFFF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7CB5D1-5A12-49EA-92A5-FC64E52D78E1}"/>
              </a:ext>
            </a:extLst>
          </p:cNvPr>
          <p:cNvSpPr/>
          <p:nvPr/>
        </p:nvSpPr>
        <p:spPr>
          <a:xfrm>
            <a:off x="4378931" y="1338373"/>
            <a:ext cx="3287902" cy="4836253"/>
          </a:xfrm>
          <a:prstGeom prst="rect">
            <a:avLst/>
          </a:prstGeom>
          <a:solidFill>
            <a:srgbClr val="1CE2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B496E-4B9D-49F3-8305-E2887516A9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08" y="3429000"/>
            <a:ext cx="2667700" cy="24831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23F7BA-BAF7-4A2F-8BDF-DCB8D56EA78C}"/>
              </a:ext>
            </a:extLst>
          </p:cNvPr>
          <p:cNvSpPr/>
          <p:nvPr/>
        </p:nvSpPr>
        <p:spPr>
          <a:xfrm>
            <a:off x="855406" y="1521557"/>
            <a:ext cx="2654710" cy="14276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IN" sz="2000" dirty="0">
                <a:solidFill>
                  <a:schemeClr val="bg2">
                    <a:lumMod val="10000"/>
                  </a:schemeClr>
                </a:solidFill>
              </a:rPr>
              <a:t>Fraction is something that shows parts of a whole or equal parts of a whole.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856D81-A685-4F71-B0BD-681D20156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48" y="3322802"/>
            <a:ext cx="2743825" cy="273112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A1EC8A1-8004-46FC-8422-767A9C667BB6}"/>
              </a:ext>
            </a:extLst>
          </p:cNvPr>
          <p:cNvSpPr/>
          <p:nvPr/>
        </p:nvSpPr>
        <p:spPr>
          <a:xfrm>
            <a:off x="8140755" y="1333546"/>
            <a:ext cx="3185351" cy="4836253"/>
          </a:xfrm>
          <a:prstGeom prst="rect">
            <a:avLst/>
          </a:prstGeom>
          <a:solidFill>
            <a:srgbClr val="DF91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</a:rPr>
              <a:t>   </a:t>
            </a:r>
            <a:r>
              <a:rPr lang="en-IN" sz="2000" dirty="0">
                <a:solidFill>
                  <a:schemeClr val="tx1"/>
                </a:solidFill>
              </a:rPr>
              <a:t>                                                    </a:t>
            </a:r>
            <a:r>
              <a:rPr lang="en-IN" sz="2800" u="sng" dirty="0">
                <a:solidFill>
                  <a:schemeClr val="tx1"/>
                </a:solidFill>
              </a:rPr>
              <a:t> </a:t>
            </a:r>
          </a:p>
          <a:p>
            <a:endParaRPr lang="en-IN" sz="2800" u="sng" dirty="0">
              <a:solidFill>
                <a:schemeClr val="tx1"/>
              </a:solidFill>
            </a:endParaRPr>
          </a:p>
          <a:p>
            <a:endParaRPr lang="en-IN" sz="2800" u="sng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BD9E6B-7E81-4BC4-997B-570A0664C278}"/>
              </a:ext>
            </a:extLst>
          </p:cNvPr>
          <p:cNvSpPr/>
          <p:nvPr/>
        </p:nvSpPr>
        <p:spPr>
          <a:xfrm>
            <a:off x="4758812" y="1671484"/>
            <a:ext cx="2597295" cy="1495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IN" sz="2000" dirty="0">
                <a:solidFill>
                  <a:schemeClr val="bg2">
                    <a:lumMod val="10000"/>
                  </a:schemeClr>
                </a:solidFill>
              </a:rPr>
              <a:t>Whole: A complete or a full object is called as a Whole.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987C71-6C1E-4E14-94B9-2E53E1C66E35}"/>
              </a:ext>
            </a:extLst>
          </p:cNvPr>
          <p:cNvSpPr/>
          <p:nvPr/>
        </p:nvSpPr>
        <p:spPr>
          <a:xfrm>
            <a:off x="8465574" y="1600137"/>
            <a:ext cx="2644877" cy="14129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bg1"/>
                </a:solidFill>
              </a:rPr>
              <a:t>In a fraction, the numerator shows how many parts we are talking  about and the denominator number shows the total number of parts.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26462F-2EBA-46DD-ADF6-077E6EF6F882}"/>
              </a:ext>
            </a:extLst>
          </p:cNvPr>
          <p:cNvSpPr/>
          <p:nvPr/>
        </p:nvSpPr>
        <p:spPr>
          <a:xfrm>
            <a:off x="8152431" y="3505791"/>
            <a:ext cx="2998839" cy="2090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1" u="sng" dirty="0">
                <a:solidFill>
                  <a:schemeClr val="tx1"/>
                </a:solidFill>
              </a:rPr>
              <a:t>1 </a:t>
            </a:r>
            <a:r>
              <a:rPr lang="en-IN" sz="1800" dirty="0">
                <a:solidFill>
                  <a:schemeClr val="tx1"/>
                </a:solidFill>
              </a:rPr>
              <a:t>            Numerator  </a:t>
            </a:r>
            <a:r>
              <a:rPr lang="en-IN" sz="1000" dirty="0">
                <a:solidFill>
                  <a:schemeClr val="tx1"/>
                </a:solidFill>
              </a:rPr>
              <a:t>                    </a:t>
            </a:r>
          </a:p>
          <a:p>
            <a:r>
              <a:rPr lang="en-IN" sz="2000" b="1" dirty="0">
                <a:solidFill>
                  <a:schemeClr val="tx1"/>
                </a:solidFill>
              </a:rPr>
              <a:t>3</a:t>
            </a:r>
            <a:r>
              <a:rPr lang="en-IN" sz="1000" dirty="0">
                <a:solidFill>
                  <a:schemeClr val="tx1"/>
                </a:solidFill>
              </a:rPr>
              <a:t>                          </a:t>
            </a:r>
            <a:r>
              <a:rPr lang="en-IN" sz="1800" dirty="0">
                <a:solidFill>
                  <a:schemeClr val="tx1"/>
                </a:solidFill>
              </a:rPr>
              <a:t>Denominator</a:t>
            </a:r>
          </a:p>
          <a:p>
            <a:endParaRPr lang="en-IN" sz="1800" dirty="0">
              <a:solidFill>
                <a:schemeClr val="tx1"/>
              </a:solidFill>
            </a:endParaRPr>
          </a:p>
          <a:p>
            <a:r>
              <a:rPr lang="en-IN" sz="1800" u="sng" dirty="0">
                <a:solidFill>
                  <a:schemeClr val="tx1"/>
                </a:solidFill>
              </a:rPr>
              <a:t> 5</a:t>
            </a:r>
            <a:r>
              <a:rPr lang="en-IN" sz="1800" dirty="0">
                <a:solidFill>
                  <a:schemeClr val="tx1"/>
                </a:solidFill>
              </a:rPr>
              <a:t>            Numerator  </a:t>
            </a:r>
            <a:r>
              <a:rPr lang="en-IN" sz="1000" dirty="0">
                <a:solidFill>
                  <a:schemeClr val="tx1"/>
                </a:solidFill>
              </a:rPr>
              <a:t>                     </a:t>
            </a:r>
            <a:r>
              <a:rPr lang="en-IN" sz="1800" dirty="0">
                <a:solidFill>
                  <a:schemeClr val="tx1"/>
                </a:solidFill>
              </a:rPr>
              <a:t>                                                    </a:t>
            </a:r>
          </a:p>
          <a:p>
            <a:r>
              <a:rPr lang="en-IN" sz="1800" dirty="0">
                <a:solidFill>
                  <a:schemeClr val="tx1"/>
                </a:solidFill>
              </a:rPr>
              <a:t> 7            Denominator                     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21" name="Right Arrow 6">
            <a:extLst>
              <a:ext uri="{FF2B5EF4-FFF2-40B4-BE49-F238E27FC236}">
                <a16:creationId xmlns:a16="http://schemas.microsoft.com/office/drawing/2014/main" id="{C0FDF00F-3DD3-467A-8B0F-FC5DF3745FA4}"/>
              </a:ext>
            </a:extLst>
          </p:cNvPr>
          <p:cNvSpPr/>
          <p:nvPr/>
        </p:nvSpPr>
        <p:spPr>
          <a:xfrm flipV="1">
            <a:off x="8635307" y="3898044"/>
            <a:ext cx="473532" cy="182989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ight Arrow 6">
            <a:extLst>
              <a:ext uri="{FF2B5EF4-FFF2-40B4-BE49-F238E27FC236}">
                <a16:creationId xmlns:a16="http://schemas.microsoft.com/office/drawing/2014/main" id="{D5E12BAC-0E39-4DAD-8B53-1B08CE3D996A}"/>
              </a:ext>
            </a:extLst>
          </p:cNvPr>
          <p:cNvSpPr/>
          <p:nvPr/>
        </p:nvSpPr>
        <p:spPr>
          <a:xfrm flipV="1">
            <a:off x="8619768" y="4184676"/>
            <a:ext cx="473532" cy="182989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ight Arrow 6">
            <a:extLst>
              <a:ext uri="{FF2B5EF4-FFF2-40B4-BE49-F238E27FC236}">
                <a16:creationId xmlns:a16="http://schemas.microsoft.com/office/drawing/2014/main" id="{D34BF28A-104C-4E0A-92C9-06926F7B4DA0}"/>
              </a:ext>
            </a:extLst>
          </p:cNvPr>
          <p:cNvSpPr/>
          <p:nvPr/>
        </p:nvSpPr>
        <p:spPr>
          <a:xfrm flipV="1">
            <a:off x="8635307" y="4977204"/>
            <a:ext cx="473532" cy="182989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ight Arrow 6">
            <a:extLst>
              <a:ext uri="{FF2B5EF4-FFF2-40B4-BE49-F238E27FC236}">
                <a16:creationId xmlns:a16="http://schemas.microsoft.com/office/drawing/2014/main" id="{1EB19DD4-9C43-4C8C-923E-02FF54C08157}"/>
              </a:ext>
            </a:extLst>
          </p:cNvPr>
          <p:cNvSpPr/>
          <p:nvPr/>
        </p:nvSpPr>
        <p:spPr>
          <a:xfrm flipV="1">
            <a:off x="8619769" y="4764527"/>
            <a:ext cx="473532" cy="182989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id="{61F08581-70DF-4170-8504-63A4627D8F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9980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3094">
        <p15:prstTrans prst="prestige"/>
      </p:transition>
    </mc:Choice>
    <mc:Fallback>
      <p:transition spd="slow" advTm="530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" grpId="0"/>
      <p:bldP spid="4" grpId="0" animBg="1"/>
      <p:bldP spid="14" grpId="0" animBg="1"/>
      <p:bldP spid="5" grpId="0" animBg="1"/>
      <p:bldP spid="16" grpId="0" animBg="1"/>
      <p:bldP spid="17" grpId="0" animBg="1"/>
      <p:bldP spid="18" grpId="0" animBg="1"/>
      <p:bldP spid="1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C56419-1628-4623-870A-AFD1B7ECD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28" y="1895104"/>
            <a:ext cx="1635918" cy="1610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17F2CF-70B2-4A40-BB18-5A6C71C2E5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" y="0"/>
            <a:ext cx="12192000" cy="68476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472" y="260649"/>
            <a:ext cx="9505056" cy="803182"/>
          </a:xfrm>
        </p:spPr>
        <p:txBody>
          <a:bodyPr>
            <a:noAutofit/>
          </a:bodyPr>
          <a:lstStyle/>
          <a:p>
            <a:r>
              <a:rPr lang="en-IN" sz="4000" u="sng" dirty="0">
                <a:solidFill>
                  <a:schemeClr val="bg1"/>
                </a:solidFill>
                <a:latin typeface="Arial Black" panose="020B0A04020102020204" pitchFamily="34" charset="0"/>
              </a:rPr>
              <a:t>FRACTIONS OF A COLLECTION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028" y="1157681"/>
            <a:ext cx="11449272" cy="548442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2800" dirty="0">
                <a:solidFill>
                  <a:srgbClr val="E30D21"/>
                </a:solidFill>
              </a:rPr>
              <a:t> </a:t>
            </a:r>
            <a:r>
              <a:rPr lang="en-IN" sz="2800" b="1" dirty="0">
                <a:solidFill>
                  <a:srgbClr val="E30D21"/>
                </a:solidFill>
              </a:rPr>
              <a:t>To find One – Half  of a collection, we must divide by 2.</a:t>
            </a:r>
          </a:p>
          <a:p>
            <a:pPr algn="l"/>
            <a:r>
              <a:rPr lang="en-IN" sz="2800" b="1" dirty="0">
                <a:solidFill>
                  <a:srgbClr val="00B0F0"/>
                </a:solidFill>
              </a:rPr>
              <a:t> Let’s say, Tina has 8 oranges. She wants to give half of them to Suraj. How many oranges should she give to him?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IN" sz="2800" dirty="0">
              <a:solidFill>
                <a:srgbClr val="00B0F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IN" sz="2800" dirty="0">
              <a:solidFill>
                <a:srgbClr val="00B0F0"/>
              </a:solidFill>
            </a:endParaRPr>
          </a:p>
          <a:p>
            <a:pPr algn="l"/>
            <a:r>
              <a:rPr lang="en-IN" sz="2800" b="1" dirty="0">
                <a:solidFill>
                  <a:srgbClr val="00B0F0"/>
                </a:solidFill>
              </a:rPr>
              <a:t>Firstly she divides the 8 oranges into two equal groups.</a:t>
            </a:r>
          </a:p>
          <a:p>
            <a:pPr algn="l"/>
            <a:r>
              <a:rPr lang="en-IN" b="1" dirty="0">
                <a:solidFill>
                  <a:schemeClr val="tx1"/>
                </a:solidFill>
              </a:rPr>
              <a:t>                                                                                                                  </a:t>
            </a:r>
          </a:p>
          <a:p>
            <a:pPr algn="l"/>
            <a:endParaRPr lang="en-IN" b="1" dirty="0"/>
          </a:p>
          <a:p>
            <a:pPr algn="l"/>
            <a:endParaRPr lang="en-IN" b="1" dirty="0">
              <a:solidFill>
                <a:srgbClr val="1AC2E4"/>
              </a:solidFill>
            </a:endParaRPr>
          </a:p>
          <a:p>
            <a:pPr algn="l"/>
            <a:r>
              <a:rPr lang="en-IN" sz="2800" b="1" dirty="0">
                <a:solidFill>
                  <a:srgbClr val="00B0F0"/>
                </a:solidFill>
              </a:rPr>
              <a:t>Then she gives Suraj one half of 8 oranges</a:t>
            </a:r>
          </a:p>
          <a:p>
            <a:pPr algn="l">
              <a:spcBef>
                <a:spcPts val="0"/>
              </a:spcBef>
            </a:pPr>
            <a:r>
              <a:rPr lang="en-IN" sz="2800" b="1" dirty="0">
                <a:solidFill>
                  <a:srgbClr val="00B0F0"/>
                </a:solidFill>
              </a:rPr>
              <a:t>   i.e.  </a:t>
            </a:r>
            <a:r>
              <a:rPr lang="en-IN" sz="2800" b="1" u="sng" dirty="0">
                <a:solidFill>
                  <a:srgbClr val="00B0F0"/>
                </a:solidFill>
              </a:rPr>
              <a:t>  1  </a:t>
            </a:r>
            <a:r>
              <a:rPr lang="en-IN" sz="2800" b="1" dirty="0">
                <a:solidFill>
                  <a:srgbClr val="00B0F0"/>
                </a:solidFill>
              </a:rPr>
              <a:t>of 8 =  8 ÷ 2 = 4</a:t>
            </a:r>
          </a:p>
          <a:p>
            <a:pPr algn="l">
              <a:spcBef>
                <a:spcPts val="0"/>
              </a:spcBef>
            </a:pPr>
            <a:r>
              <a:rPr lang="en-IN" sz="2800" b="1" dirty="0">
                <a:solidFill>
                  <a:srgbClr val="00B0F0"/>
                </a:solidFill>
              </a:rPr>
              <a:t>            2      </a:t>
            </a:r>
          </a:p>
          <a:p>
            <a:pPr algn="l">
              <a:spcBef>
                <a:spcPts val="0"/>
              </a:spcBef>
            </a:pPr>
            <a:r>
              <a:rPr lang="en-IN" sz="2800" b="1" dirty="0">
                <a:solidFill>
                  <a:srgbClr val="00B0F0"/>
                </a:solidFill>
              </a:rPr>
              <a:t>So Tina should give Suraj 4 oranges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5917D-6B45-4FEC-A1B0-D3D2A5C4E6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83" y="2601036"/>
            <a:ext cx="557413" cy="621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E478F5-8A68-4F87-8205-0A1B2ED71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21" y="2552248"/>
            <a:ext cx="557413" cy="6215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99C3A-6409-4208-A6BB-03D481827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85" y="2539709"/>
            <a:ext cx="557413" cy="6215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211CC0-5782-4C9D-9A6E-8277016D3E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54" y="2601036"/>
            <a:ext cx="557413" cy="6215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5AEC85-D4F5-401E-8718-E17AD8185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44" y="2577143"/>
            <a:ext cx="557413" cy="6215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A39408-B669-4378-ABBB-4FBF04688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64" y="2593922"/>
            <a:ext cx="557413" cy="6215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A70810-4354-474F-B055-7F16A50764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21" y="2593921"/>
            <a:ext cx="557413" cy="6215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5DDB50-CA84-48A5-98D6-9E9128B16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87" y="2593921"/>
            <a:ext cx="557413" cy="6215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E7A194-2D0E-438B-812D-E18174C5D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276" y="4340959"/>
            <a:ext cx="557413" cy="6215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45A541-F57E-4404-BE99-50A9D69CC1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88" y="4352236"/>
            <a:ext cx="557413" cy="6215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2971FA-BF1D-4594-B7CB-8BEA891441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01" y="4352237"/>
            <a:ext cx="557413" cy="6215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251DEE-F141-496A-A165-3D49F6422D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515" y="4340959"/>
            <a:ext cx="557413" cy="6215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584538-1D1A-4765-9D26-0F326763E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02" y="4340959"/>
            <a:ext cx="557413" cy="6215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8A18A5-0F52-4E67-B857-AA2EAA5B7A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2" y="4340959"/>
            <a:ext cx="557413" cy="621593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19C6FD-4117-4601-81BE-9A411542A6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70" y="4352233"/>
            <a:ext cx="557413" cy="6215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CADF4E9-9232-4E65-BADB-BF6D111FC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14" y="4352235"/>
            <a:ext cx="557413" cy="62159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5193AC77-F938-4919-963D-B6A4D8C8F1A9}"/>
              </a:ext>
            </a:extLst>
          </p:cNvPr>
          <p:cNvSpPr/>
          <p:nvPr/>
        </p:nvSpPr>
        <p:spPr>
          <a:xfrm>
            <a:off x="492240" y="4201943"/>
            <a:ext cx="4294581" cy="92218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6791417-827C-4A64-87F5-8B534188848A}"/>
              </a:ext>
            </a:extLst>
          </p:cNvPr>
          <p:cNvSpPr/>
          <p:nvPr/>
        </p:nvSpPr>
        <p:spPr>
          <a:xfrm>
            <a:off x="5217789" y="4173884"/>
            <a:ext cx="4294581" cy="92218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id="{16C98344-8BEC-412D-95B8-BC681058F58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296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7349">
        <p15:prstTrans prst="prestige"/>
      </p:transition>
    </mc:Choice>
    <mc:Fallback>
      <p:transition spd="slow" advTm="473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accel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C56419-1628-4623-870A-AFD1B7ECD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28" y="1895104"/>
            <a:ext cx="1635918" cy="1610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17F2CF-70B2-4A40-BB18-5A6C71C2E5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38"/>
            <a:ext cx="12192000" cy="6847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162" y="392290"/>
            <a:ext cx="9505056" cy="803182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n-IN" sz="4000" u="sng" dirty="0">
                <a:solidFill>
                  <a:schemeClr val="bg1"/>
                </a:solidFill>
                <a:latin typeface="Arial Black" panose="020B0A04020102020204" pitchFamily="34" charset="0"/>
              </a:rPr>
              <a:t>FRACTIONS OF A COLLECTION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" y="1304925"/>
            <a:ext cx="11455400" cy="5337176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2800" dirty="0">
                <a:solidFill>
                  <a:srgbClr val="E30D21"/>
                </a:solidFill>
              </a:rPr>
              <a:t> </a:t>
            </a:r>
            <a:r>
              <a:rPr lang="en-IN" sz="2800" b="1" dirty="0">
                <a:solidFill>
                  <a:srgbClr val="E30D21"/>
                </a:solidFill>
              </a:rPr>
              <a:t>To find One – Third  of a collection, we must divide by 3.</a:t>
            </a:r>
          </a:p>
          <a:p>
            <a:pPr algn="l"/>
            <a:r>
              <a:rPr lang="en-IN" sz="2800" b="1" dirty="0">
                <a:solidFill>
                  <a:srgbClr val="00B0F0"/>
                </a:solidFill>
              </a:rPr>
              <a:t> </a:t>
            </a:r>
            <a:r>
              <a:rPr lang="en-IN" sz="2800" b="1" dirty="0">
                <a:solidFill>
                  <a:srgbClr val="FFFF00"/>
                </a:solidFill>
              </a:rPr>
              <a:t>Let’s say, Suraj has 12 balls. He wants to give one - third of them to Karan. How many balls should he give to him?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IN" sz="2800" dirty="0">
              <a:solidFill>
                <a:srgbClr val="FFFF00"/>
              </a:solidFill>
            </a:endParaRPr>
          </a:p>
          <a:p>
            <a:pPr algn="l"/>
            <a:endParaRPr lang="en-IN" sz="2800" dirty="0">
              <a:solidFill>
                <a:srgbClr val="FFFF00"/>
              </a:solidFill>
            </a:endParaRPr>
          </a:p>
          <a:p>
            <a:pPr algn="l"/>
            <a:r>
              <a:rPr lang="en-IN" sz="2800" b="1" dirty="0">
                <a:solidFill>
                  <a:srgbClr val="FFFF00"/>
                </a:solidFill>
              </a:rPr>
              <a:t>Firstly he divides the 12 balls into three equal groups.</a:t>
            </a:r>
          </a:p>
          <a:p>
            <a:pPr algn="l"/>
            <a:r>
              <a:rPr lang="en-IN" b="1" dirty="0">
                <a:solidFill>
                  <a:srgbClr val="FFFF00"/>
                </a:solidFill>
              </a:rPr>
              <a:t>                                                                                                                  </a:t>
            </a:r>
          </a:p>
          <a:p>
            <a:pPr algn="l"/>
            <a:endParaRPr lang="en-IN" b="1" dirty="0">
              <a:solidFill>
                <a:srgbClr val="FFFF00"/>
              </a:solidFill>
            </a:endParaRPr>
          </a:p>
          <a:p>
            <a:pPr algn="l"/>
            <a:endParaRPr lang="en-IN" b="1" dirty="0">
              <a:solidFill>
                <a:srgbClr val="FFFF00"/>
              </a:solidFill>
            </a:endParaRPr>
          </a:p>
          <a:p>
            <a:pPr algn="l"/>
            <a:r>
              <a:rPr lang="en-IN" sz="2800" b="1" dirty="0">
                <a:solidFill>
                  <a:srgbClr val="FFFF00"/>
                </a:solidFill>
              </a:rPr>
              <a:t>Then he gives Karan one - third of 12 balls</a:t>
            </a:r>
          </a:p>
          <a:p>
            <a:pPr algn="l"/>
            <a:r>
              <a:rPr lang="en-IN" sz="2800" b="1" dirty="0">
                <a:solidFill>
                  <a:srgbClr val="FFFF00"/>
                </a:solidFill>
              </a:rPr>
              <a:t>   i.e.  </a:t>
            </a:r>
            <a:r>
              <a:rPr lang="en-IN" sz="2800" b="1" u="sng" dirty="0">
                <a:solidFill>
                  <a:srgbClr val="FFFF00"/>
                </a:solidFill>
              </a:rPr>
              <a:t>  1  </a:t>
            </a:r>
            <a:r>
              <a:rPr lang="en-IN" sz="2800" b="1" dirty="0">
                <a:solidFill>
                  <a:srgbClr val="FFFF00"/>
                </a:solidFill>
              </a:rPr>
              <a:t>of 12 =  12 ÷ 3 = 4</a:t>
            </a:r>
          </a:p>
          <a:p>
            <a:pPr algn="l">
              <a:spcBef>
                <a:spcPts val="0"/>
              </a:spcBef>
            </a:pPr>
            <a:r>
              <a:rPr lang="en-IN" sz="2800" b="1" dirty="0">
                <a:solidFill>
                  <a:srgbClr val="FFFF00"/>
                </a:solidFill>
              </a:rPr>
              <a:t>            3      </a:t>
            </a:r>
          </a:p>
          <a:p>
            <a:pPr algn="l">
              <a:spcBef>
                <a:spcPts val="0"/>
              </a:spcBef>
            </a:pPr>
            <a:r>
              <a:rPr lang="en-IN" sz="2800" b="1" dirty="0">
                <a:solidFill>
                  <a:srgbClr val="FFFF00"/>
                </a:solidFill>
              </a:rPr>
              <a:t>So Suraj should give Karan 4 balls.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9DF3C69-9DF0-43F8-8807-2E68DC60DF36}"/>
              </a:ext>
            </a:extLst>
          </p:cNvPr>
          <p:cNvGrpSpPr/>
          <p:nvPr/>
        </p:nvGrpSpPr>
        <p:grpSpPr>
          <a:xfrm>
            <a:off x="986901" y="3991347"/>
            <a:ext cx="2743940" cy="706207"/>
            <a:chOff x="986901" y="3991347"/>
            <a:chExt cx="2743940" cy="706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A98D1B-C887-4422-BEDE-835A838BE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578" y="3991347"/>
              <a:ext cx="701263" cy="70467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4098541-4310-4251-9E6C-9AC77DBD5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206" y="3992876"/>
              <a:ext cx="701263" cy="70467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71FCA99-D444-4413-9725-63A98B7C2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218" y="3992876"/>
              <a:ext cx="701263" cy="70467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E7C2E8F-A94A-4E38-A41C-9F06A43AE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901" y="3992877"/>
              <a:ext cx="701263" cy="704677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2885C7-5A89-4346-9A3F-8B16B841D75A}"/>
              </a:ext>
            </a:extLst>
          </p:cNvPr>
          <p:cNvSpPr/>
          <p:nvPr/>
        </p:nvSpPr>
        <p:spPr>
          <a:xfrm>
            <a:off x="713140" y="3830901"/>
            <a:ext cx="3250479" cy="105172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9D2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7CAD453-4485-475F-800C-FBCE9099260F}"/>
              </a:ext>
            </a:extLst>
          </p:cNvPr>
          <p:cNvSpPr/>
          <p:nvPr/>
        </p:nvSpPr>
        <p:spPr>
          <a:xfrm>
            <a:off x="4410744" y="3817821"/>
            <a:ext cx="3256794" cy="105172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E23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97B26B8-9E91-4E0B-B081-905F35D3AEE1}"/>
              </a:ext>
            </a:extLst>
          </p:cNvPr>
          <p:cNvGrpSpPr/>
          <p:nvPr/>
        </p:nvGrpSpPr>
        <p:grpSpPr>
          <a:xfrm>
            <a:off x="8382161" y="4010280"/>
            <a:ext cx="2772938" cy="704678"/>
            <a:chOff x="8382161" y="4010280"/>
            <a:chExt cx="2772938" cy="70467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0F18C7F-4F4C-43DA-8808-7B06C99B5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161" y="4010280"/>
              <a:ext cx="701263" cy="70467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31C8D95-D40B-4B03-ABD9-13E4B3E9E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3836" y="4010280"/>
              <a:ext cx="701263" cy="70467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5710F2B-CA6C-47EB-8352-013F7485E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573" y="4010281"/>
              <a:ext cx="701263" cy="70467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6F3E7CE-DA8E-4B4E-8294-AEB5E694E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7367" y="4010281"/>
              <a:ext cx="701263" cy="704677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7775791-1DC0-49EB-BC9F-F57EEEC2415B}"/>
              </a:ext>
            </a:extLst>
          </p:cNvPr>
          <p:cNvGrpSpPr/>
          <p:nvPr/>
        </p:nvGrpSpPr>
        <p:grpSpPr>
          <a:xfrm>
            <a:off x="4582221" y="3957899"/>
            <a:ext cx="2716266" cy="704679"/>
            <a:chOff x="4582221" y="3957899"/>
            <a:chExt cx="2716266" cy="704679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7A7DF95-046D-4DE8-A4FA-61AEBEF4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224" y="3957899"/>
              <a:ext cx="701263" cy="70467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8B64FE6-2E8F-4C60-9D43-54CD65746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664" y="3957900"/>
              <a:ext cx="701263" cy="70467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BBEE2E8-EA18-4705-BF85-3516A17AC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236" y="3957900"/>
              <a:ext cx="701263" cy="70467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8C240E5-C4C3-4B41-8065-D71DF079C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221" y="3957901"/>
              <a:ext cx="701263" cy="704677"/>
            </a:xfrm>
            <a:prstGeom prst="rect">
              <a:avLst/>
            </a:prstGeom>
          </p:spPr>
        </p:pic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6893F84-D3BB-427C-8852-29FC785CE6BD}"/>
              </a:ext>
            </a:extLst>
          </p:cNvPr>
          <p:cNvSpPr/>
          <p:nvPr/>
        </p:nvSpPr>
        <p:spPr>
          <a:xfrm>
            <a:off x="8117686" y="3836756"/>
            <a:ext cx="3410514" cy="105172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E23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015738E-946D-4379-BAA6-AB720BDED447}"/>
              </a:ext>
            </a:extLst>
          </p:cNvPr>
          <p:cNvGrpSpPr/>
          <p:nvPr/>
        </p:nvGrpSpPr>
        <p:grpSpPr>
          <a:xfrm>
            <a:off x="1933575" y="2514477"/>
            <a:ext cx="7927949" cy="715201"/>
            <a:chOff x="600661" y="2514477"/>
            <a:chExt cx="9260863" cy="715201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387A041-F1F2-4471-BF5C-29F8B2C88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963" y="2523902"/>
              <a:ext cx="681934" cy="69286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4B88902-114A-49EC-A69C-83CB8F4AC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789" y="2531758"/>
              <a:ext cx="681933" cy="692869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A258740-E1C9-40E1-88F6-4E5B39CE4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180" y="2531756"/>
              <a:ext cx="681933" cy="692869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5C3A765-7D8C-422C-982E-7CC249968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0812" y="2531898"/>
              <a:ext cx="681933" cy="69286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F1119E0-8A54-46B6-B4FB-826D77D08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934" y="2531757"/>
              <a:ext cx="681933" cy="692869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D0F78F4C-39E6-44A9-95E7-ABD33E2B4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103" y="2524653"/>
              <a:ext cx="681934" cy="692869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E9F0B21-2A75-4DD9-87B1-49D89DD04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667" y="2531898"/>
              <a:ext cx="681933" cy="692869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DFA0CCF5-E178-4D3B-AFBC-34A44C6CC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2567" y="2524654"/>
              <a:ext cx="681934" cy="692869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0BFD75D0-3CA7-44A0-8B60-CAE587687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126" y="2536809"/>
              <a:ext cx="681933" cy="692869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03188155-2EAA-4499-AFAA-FBA8F14F8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61" y="2514477"/>
              <a:ext cx="681934" cy="692869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C9252B73-5221-4CB4-B71A-CE4758C0D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1545" y="2531898"/>
              <a:ext cx="681933" cy="692869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5A65CCF2-316B-4E03-865C-0CD4E1793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9589" y="2531756"/>
              <a:ext cx="681935" cy="692869"/>
            </a:xfrm>
            <a:prstGeom prst="rect">
              <a:avLst/>
            </a:prstGeom>
          </p:spPr>
        </p:pic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1E332E02-F99F-4D3F-954D-EC3D470F527D}"/>
              </a:ext>
            </a:extLst>
          </p:cNvPr>
          <p:cNvSpPr/>
          <p:nvPr/>
        </p:nvSpPr>
        <p:spPr>
          <a:xfrm>
            <a:off x="1800224" y="2439533"/>
            <a:ext cx="8372475" cy="8192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2" name="Audio 111">
            <a:hlinkClick r:id="" action="ppaction://media"/>
            <a:extLst>
              <a:ext uri="{FF2B5EF4-FFF2-40B4-BE49-F238E27FC236}">
                <a16:creationId xmlns:a16="http://schemas.microsoft.com/office/drawing/2014/main" id="{A30A3199-1565-4B0F-B237-9C8C2B3751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6264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9647">
        <p15:prstTrans prst="prestige"/>
      </p:transition>
    </mc:Choice>
    <mc:Fallback>
      <p:transition spd="slow" advTm="496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</p:childTnLst>
        </p:cTn>
      </p:par>
    </p:tnLst>
    <p:bldLst>
      <p:bldP spid="2" grpId="0" animBg="1"/>
      <p:bldP spid="3" grpId="0" uiExpand="1" build="p"/>
      <p:bldP spid="6" grpId="0" animBg="1"/>
      <p:bldP spid="44" grpId="0" animBg="1"/>
      <p:bldP spid="52" grpId="0" animBg="1"/>
      <p:bldP spid="1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C56419-1628-4623-870A-AFD1B7ECD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28" y="1895104"/>
            <a:ext cx="1635918" cy="1610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17F2CF-70B2-4A40-BB18-5A6C71C2E5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38"/>
            <a:ext cx="12192000" cy="6847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715" y="428399"/>
            <a:ext cx="9505056" cy="803182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n-IN" sz="4000" u="sng" dirty="0">
                <a:solidFill>
                  <a:schemeClr val="bg1"/>
                </a:solidFill>
                <a:latin typeface="Arial Black" panose="020B0A04020102020204" pitchFamily="34" charset="0"/>
              </a:rPr>
              <a:t>FRACTIONS OF A COLLECTION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114" y="5240594"/>
            <a:ext cx="10898634" cy="1523999"/>
          </a:xfrm>
        </p:spPr>
        <p:txBody>
          <a:bodyPr>
            <a:normAutofit lnSpcReduction="10000"/>
          </a:bodyPr>
          <a:lstStyle/>
          <a:p>
            <a:pPr algn="l"/>
            <a:r>
              <a:rPr lang="en-IN" b="1" dirty="0">
                <a:solidFill>
                  <a:srgbClr val="FF3300"/>
                </a:solidFill>
              </a:rPr>
              <a:t>Then he gives Karan one - fourth of 12 </a:t>
            </a:r>
            <a:r>
              <a:rPr lang="en-IN" b="1" dirty="0" err="1">
                <a:solidFill>
                  <a:srgbClr val="FF3300"/>
                </a:solidFill>
              </a:rPr>
              <a:t>beyblades</a:t>
            </a:r>
            <a:r>
              <a:rPr lang="en-IN" b="1" dirty="0">
                <a:solidFill>
                  <a:srgbClr val="FF3300"/>
                </a:solidFill>
              </a:rPr>
              <a:t>.</a:t>
            </a:r>
          </a:p>
          <a:p>
            <a:pPr algn="l"/>
            <a:r>
              <a:rPr lang="en-IN" b="1" dirty="0">
                <a:solidFill>
                  <a:srgbClr val="FF3300"/>
                </a:solidFill>
              </a:rPr>
              <a:t>   i.e.  </a:t>
            </a:r>
            <a:r>
              <a:rPr lang="en-IN" b="1" u="sng" dirty="0">
                <a:solidFill>
                  <a:srgbClr val="FF3300"/>
                </a:solidFill>
              </a:rPr>
              <a:t>  1  </a:t>
            </a:r>
            <a:r>
              <a:rPr lang="en-IN" b="1" dirty="0">
                <a:solidFill>
                  <a:srgbClr val="FF3300"/>
                </a:solidFill>
              </a:rPr>
              <a:t>of 12 =  12 ÷ 4 = 3</a:t>
            </a:r>
          </a:p>
          <a:p>
            <a:pPr algn="l">
              <a:spcBef>
                <a:spcPts val="0"/>
              </a:spcBef>
            </a:pPr>
            <a:r>
              <a:rPr lang="en-IN" b="1" dirty="0">
                <a:solidFill>
                  <a:srgbClr val="FF3300"/>
                </a:solidFill>
              </a:rPr>
              <a:t>            4      </a:t>
            </a:r>
          </a:p>
          <a:p>
            <a:pPr algn="l">
              <a:spcBef>
                <a:spcPts val="0"/>
              </a:spcBef>
            </a:pPr>
            <a:r>
              <a:rPr lang="en-IN" b="1" dirty="0">
                <a:solidFill>
                  <a:srgbClr val="FF3300"/>
                </a:solidFill>
              </a:rPr>
              <a:t>So Suraj should give Karan 3 </a:t>
            </a:r>
            <a:r>
              <a:rPr lang="en-IN" b="1" dirty="0" err="1">
                <a:solidFill>
                  <a:srgbClr val="FF3300"/>
                </a:solidFill>
              </a:rPr>
              <a:t>beyblades</a:t>
            </a:r>
            <a:r>
              <a:rPr lang="en-IN" b="1" dirty="0">
                <a:solidFill>
                  <a:srgbClr val="FF3300"/>
                </a:solidFill>
              </a:rPr>
              <a:t>.</a:t>
            </a:r>
          </a:p>
          <a:p>
            <a:pPr algn="l"/>
            <a:endParaRPr lang="en-IN" b="1" dirty="0">
              <a:solidFill>
                <a:srgbClr val="FFFF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F1D976-6880-4EFE-9F4F-E6D00C342580}"/>
              </a:ext>
            </a:extLst>
          </p:cNvPr>
          <p:cNvGrpSpPr/>
          <p:nvPr/>
        </p:nvGrpSpPr>
        <p:grpSpPr>
          <a:xfrm>
            <a:off x="827301" y="2544832"/>
            <a:ext cx="10291992" cy="724981"/>
            <a:chOff x="504113" y="2313029"/>
            <a:chExt cx="10291992" cy="72498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6D314D5-72A8-491B-8762-23DD04A74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499" y="2362884"/>
              <a:ext cx="699709" cy="675126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B41F7CA-E936-4522-9972-8411463DC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521" y="2313029"/>
              <a:ext cx="699709" cy="675126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14F64BD-9484-47A2-ACAC-2C8F8F93E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396" y="2313029"/>
              <a:ext cx="699709" cy="675126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59B0485-7785-4F47-9CF9-63BD3421D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5842" y="2313236"/>
              <a:ext cx="699709" cy="675126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7C7F33D-5DC2-4E12-96C0-FA1176622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940" y="2313029"/>
              <a:ext cx="699709" cy="675126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27201C0-A853-4B3E-9AFC-6837D99CF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658" y="2316867"/>
              <a:ext cx="699709" cy="675126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888B835-FFAA-46AF-B995-BDFF28EBC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8212" y="2313029"/>
              <a:ext cx="699709" cy="67512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6B22B5D3-C38C-4790-8EE3-C2F0ECCE8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608" y="2314295"/>
              <a:ext cx="699709" cy="67512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991CC015-6065-4993-B6B2-633DBEFE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345" y="2313029"/>
              <a:ext cx="699709" cy="67512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DDD55E9-7431-4157-AD25-5F78F33A1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505" y="2318744"/>
              <a:ext cx="699709" cy="67512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EB002298-28FA-4F9B-95A2-AE30533A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059" y="2313029"/>
              <a:ext cx="699709" cy="67512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50FA950-FCF1-4DD2-B27E-A78DA50BF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13" y="2362884"/>
              <a:ext cx="699709" cy="675126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A477E64-8F83-4FEB-9A90-8532BA46E296}"/>
              </a:ext>
            </a:extLst>
          </p:cNvPr>
          <p:cNvGrpSpPr/>
          <p:nvPr/>
        </p:nvGrpSpPr>
        <p:grpSpPr>
          <a:xfrm>
            <a:off x="3408049" y="4078121"/>
            <a:ext cx="2587382" cy="992229"/>
            <a:chOff x="294965" y="3692183"/>
            <a:chExt cx="2587382" cy="992229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E9A261AA-496B-4281-B35F-CAAD0A988B1A}"/>
                </a:ext>
              </a:extLst>
            </p:cNvPr>
            <p:cNvSpPr/>
            <p:nvPr/>
          </p:nvSpPr>
          <p:spPr>
            <a:xfrm>
              <a:off x="294965" y="3692183"/>
              <a:ext cx="2587382" cy="992229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3BA9245-A4A5-4F6F-BEAB-D5FFE39B0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22" y="3839287"/>
              <a:ext cx="699709" cy="675126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4A2FA5F-24F7-4E3F-ACDF-389BA12FD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255" y="3839287"/>
              <a:ext cx="699709" cy="675126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6319DF68-9F2E-42A7-B841-6C6565F68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517" y="3839287"/>
              <a:ext cx="699709" cy="675126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0985558-3032-43DA-BB02-3BC6B53B6460}"/>
              </a:ext>
            </a:extLst>
          </p:cNvPr>
          <p:cNvGrpSpPr/>
          <p:nvPr/>
        </p:nvGrpSpPr>
        <p:grpSpPr>
          <a:xfrm>
            <a:off x="597969" y="4045706"/>
            <a:ext cx="2587382" cy="992229"/>
            <a:chOff x="294965" y="3692183"/>
            <a:chExt cx="2587382" cy="992229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1B40E273-5A3E-4A6C-A7E2-7EF6060297BC}"/>
                </a:ext>
              </a:extLst>
            </p:cNvPr>
            <p:cNvSpPr/>
            <p:nvPr/>
          </p:nvSpPr>
          <p:spPr>
            <a:xfrm>
              <a:off x="294965" y="3692183"/>
              <a:ext cx="2587382" cy="992229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8D56678E-407A-42DE-BFE5-41A4222F9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22" y="3839287"/>
              <a:ext cx="699709" cy="675126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01B8CB1-B7E2-4877-A3C0-958E9FC2F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255" y="3839287"/>
              <a:ext cx="699709" cy="67512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32B551A-6B56-4C5D-A865-4EA75E31A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517" y="3839287"/>
              <a:ext cx="699709" cy="675126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B672207-7BD1-42B2-974A-0568C32A88EA}"/>
              </a:ext>
            </a:extLst>
          </p:cNvPr>
          <p:cNvGrpSpPr/>
          <p:nvPr/>
        </p:nvGrpSpPr>
        <p:grpSpPr>
          <a:xfrm>
            <a:off x="6212290" y="4093644"/>
            <a:ext cx="2587382" cy="992229"/>
            <a:chOff x="294965" y="3692183"/>
            <a:chExt cx="2587382" cy="992229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F1EF0C2A-F6D3-4FB5-827B-054D55F84045}"/>
                </a:ext>
              </a:extLst>
            </p:cNvPr>
            <p:cNvSpPr/>
            <p:nvPr/>
          </p:nvSpPr>
          <p:spPr>
            <a:xfrm>
              <a:off x="294965" y="3692183"/>
              <a:ext cx="2587382" cy="992229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22A6A143-7B09-477E-ADED-092EFFF01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22" y="3839287"/>
              <a:ext cx="699709" cy="675126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38CF41C8-200E-4749-BF21-C4EA51970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255" y="3839287"/>
              <a:ext cx="699709" cy="675126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C10954FC-038E-4788-8028-6D334ACE7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517" y="3839287"/>
              <a:ext cx="699709" cy="675126"/>
            </a:xfrm>
            <a:prstGeom prst="rect">
              <a:avLst/>
            </a:prstGeom>
          </p:spPr>
        </p:pic>
      </p:grpSp>
      <p:sp>
        <p:nvSpPr>
          <p:cNvPr id="89" name="Subtitle 2">
            <a:extLst>
              <a:ext uri="{FF2B5EF4-FFF2-40B4-BE49-F238E27FC236}">
                <a16:creationId xmlns:a16="http://schemas.microsoft.com/office/drawing/2014/main" id="{37F546EB-BE33-4223-9220-A958DC6B9E2F}"/>
              </a:ext>
            </a:extLst>
          </p:cNvPr>
          <p:cNvSpPr txBox="1">
            <a:spLocks/>
          </p:cNvSpPr>
          <p:nvPr/>
        </p:nvSpPr>
        <p:spPr>
          <a:xfrm>
            <a:off x="600168" y="1419703"/>
            <a:ext cx="10746258" cy="986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2800" dirty="0">
                <a:solidFill>
                  <a:srgbClr val="E30D21"/>
                </a:solidFill>
              </a:rPr>
              <a:t> </a:t>
            </a:r>
            <a:r>
              <a:rPr lang="en-IN" sz="2800" b="1" dirty="0">
                <a:solidFill>
                  <a:srgbClr val="E30D21"/>
                </a:solidFill>
              </a:rPr>
              <a:t>To find One – fourth  of a collection, we must divide by 4.</a:t>
            </a:r>
          </a:p>
          <a:p>
            <a:pPr algn="l"/>
            <a:r>
              <a:rPr lang="en-IN" sz="2800" b="1" dirty="0">
                <a:solidFill>
                  <a:srgbClr val="00B0F0"/>
                </a:solidFill>
              </a:rPr>
              <a:t> </a:t>
            </a:r>
            <a:r>
              <a:rPr lang="en-IN" sz="2800" b="1" dirty="0">
                <a:solidFill>
                  <a:srgbClr val="FFFF00"/>
                </a:solidFill>
              </a:rPr>
              <a:t>Let’s say, Suraj has 12 </a:t>
            </a:r>
            <a:r>
              <a:rPr lang="en-IN" sz="2800" b="1" dirty="0" err="1">
                <a:solidFill>
                  <a:srgbClr val="FFFF00"/>
                </a:solidFill>
              </a:rPr>
              <a:t>beyblades</a:t>
            </a:r>
            <a:r>
              <a:rPr lang="en-IN" sz="2800" b="1" dirty="0">
                <a:solidFill>
                  <a:srgbClr val="FFFF00"/>
                </a:solidFill>
              </a:rPr>
              <a:t>. He wants to give one - fourth of them to Karan. How many </a:t>
            </a:r>
            <a:r>
              <a:rPr lang="en-IN" sz="2800" b="1" dirty="0" err="1">
                <a:solidFill>
                  <a:srgbClr val="FFFF00"/>
                </a:solidFill>
              </a:rPr>
              <a:t>beyblades</a:t>
            </a:r>
            <a:r>
              <a:rPr lang="en-IN" sz="2800" b="1" dirty="0">
                <a:solidFill>
                  <a:srgbClr val="FFFF00"/>
                </a:solidFill>
              </a:rPr>
              <a:t> should he give to him?</a:t>
            </a:r>
          </a:p>
        </p:txBody>
      </p:sp>
      <p:sp>
        <p:nvSpPr>
          <p:cNvPr id="90" name="Subtitle 2">
            <a:extLst>
              <a:ext uri="{FF2B5EF4-FFF2-40B4-BE49-F238E27FC236}">
                <a16:creationId xmlns:a16="http://schemas.microsoft.com/office/drawing/2014/main" id="{93703557-FE1B-486A-A1D8-81404DE3557D}"/>
              </a:ext>
            </a:extLst>
          </p:cNvPr>
          <p:cNvSpPr txBox="1">
            <a:spLocks/>
          </p:cNvSpPr>
          <p:nvPr/>
        </p:nvSpPr>
        <p:spPr>
          <a:xfrm>
            <a:off x="546114" y="3311130"/>
            <a:ext cx="10746258" cy="531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2000" b="1" dirty="0">
                <a:solidFill>
                  <a:srgbClr val="FFFF00"/>
                </a:solidFill>
              </a:rPr>
              <a:t>Firstly he divides the 12 </a:t>
            </a:r>
            <a:r>
              <a:rPr lang="en-IN" sz="2000" b="1" dirty="0" err="1">
                <a:solidFill>
                  <a:srgbClr val="FFFF00"/>
                </a:solidFill>
              </a:rPr>
              <a:t>beyblades</a:t>
            </a:r>
            <a:r>
              <a:rPr lang="en-IN" sz="2000" b="1" dirty="0">
                <a:solidFill>
                  <a:srgbClr val="FFFF00"/>
                </a:solidFill>
              </a:rPr>
              <a:t> into four equal groups.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F4D139D-2550-45F5-B451-07FFB8A0E14D}"/>
              </a:ext>
            </a:extLst>
          </p:cNvPr>
          <p:cNvGrpSpPr/>
          <p:nvPr/>
        </p:nvGrpSpPr>
        <p:grpSpPr>
          <a:xfrm>
            <a:off x="9016531" y="4080356"/>
            <a:ext cx="2587382" cy="992229"/>
            <a:chOff x="294965" y="3692183"/>
            <a:chExt cx="2587382" cy="992229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183CB244-F363-4319-99B6-3E79610C6FFA}"/>
                </a:ext>
              </a:extLst>
            </p:cNvPr>
            <p:cNvSpPr/>
            <p:nvPr/>
          </p:nvSpPr>
          <p:spPr>
            <a:xfrm>
              <a:off x="294965" y="3692183"/>
              <a:ext cx="2587382" cy="992229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C213D654-7A6D-4584-9EE4-7C3CB583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22" y="3839287"/>
              <a:ext cx="699709" cy="67512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FC329A5E-A10A-408F-B17D-FD6EF7A58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255" y="3839287"/>
              <a:ext cx="699709" cy="675126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06C3EA8-FE06-4026-9ACE-19A641355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517" y="3839287"/>
              <a:ext cx="699709" cy="675126"/>
            </a:xfrm>
            <a:prstGeom prst="rect">
              <a:avLst/>
            </a:prstGeom>
          </p:spPr>
        </p:pic>
      </p:grp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C54A0433-4213-4D01-AB42-D63168B107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960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3952">
        <p15:prstTrans prst="prestige"/>
      </p:transition>
    </mc:Choice>
    <mc:Fallback>
      <p:transition spd="slow" advTm="439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3" grpId="0" build="p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17F2CF-70B2-4A40-BB18-5A6C71C2E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60300" cy="684768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345" y="1268361"/>
            <a:ext cx="11795125" cy="4876800"/>
          </a:xfrm>
        </p:spPr>
        <p:txBody>
          <a:bodyPr>
            <a:normAutofit/>
          </a:bodyPr>
          <a:lstStyle/>
          <a:p>
            <a:pPr lvl="2" algn="l"/>
            <a:r>
              <a:rPr lang="en-IN" sz="2800" b="1" dirty="0" err="1">
                <a:solidFill>
                  <a:srgbClr val="DF911F"/>
                </a:solidFill>
              </a:rPr>
              <a:t>Avinash</a:t>
            </a:r>
            <a:r>
              <a:rPr lang="en-IN" sz="2800" b="1" dirty="0">
                <a:solidFill>
                  <a:srgbClr val="DF911F"/>
                </a:solidFill>
              </a:rPr>
              <a:t> had 20 stickers. He gave 4 stickers to his sister. What fraction of stickers did </a:t>
            </a:r>
            <a:r>
              <a:rPr lang="en-IN" sz="2800" b="1" dirty="0" err="1">
                <a:solidFill>
                  <a:srgbClr val="DF911F"/>
                </a:solidFill>
              </a:rPr>
              <a:t>Avinash</a:t>
            </a:r>
            <a:r>
              <a:rPr lang="en-IN" sz="2800" b="1" dirty="0">
                <a:solidFill>
                  <a:srgbClr val="DF911F"/>
                </a:solidFill>
              </a:rPr>
              <a:t> give to his sister?</a:t>
            </a:r>
          </a:p>
          <a:p>
            <a:pPr lvl="2" algn="l"/>
            <a:endParaRPr lang="en-IN" sz="2800" b="1" dirty="0">
              <a:solidFill>
                <a:srgbClr val="E232B4"/>
              </a:solidFill>
            </a:endParaRPr>
          </a:p>
          <a:p>
            <a:pPr lvl="2" algn="l"/>
            <a:r>
              <a:rPr lang="en-IN" sz="2800" b="1" dirty="0">
                <a:solidFill>
                  <a:srgbClr val="E232B4"/>
                </a:solidFill>
              </a:rPr>
              <a:t>Total stickers                                                          = 20</a:t>
            </a:r>
          </a:p>
          <a:p>
            <a:pPr lvl="2" algn="l"/>
            <a:endParaRPr lang="en-IN" sz="2800" b="1" dirty="0">
              <a:solidFill>
                <a:srgbClr val="E232B4"/>
              </a:solidFill>
            </a:endParaRPr>
          </a:p>
          <a:p>
            <a:pPr lvl="2" algn="l"/>
            <a:r>
              <a:rPr lang="en-IN" sz="2800" b="1" dirty="0">
                <a:solidFill>
                  <a:srgbClr val="E232B4"/>
                </a:solidFill>
              </a:rPr>
              <a:t>Number of stickers given to his sister               = 4</a:t>
            </a:r>
          </a:p>
          <a:p>
            <a:pPr lvl="2" algn="l"/>
            <a:endParaRPr lang="en-IN" sz="2800" b="1" dirty="0">
              <a:solidFill>
                <a:srgbClr val="E232B4"/>
              </a:solidFill>
            </a:endParaRPr>
          </a:p>
          <a:p>
            <a:pPr lvl="2" algn="l"/>
            <a:r>
              <a:rPr lang="en-IN" sz="2800" b="1" dirty="0">
                <a:solidFill>
                  <a:srgbClr val="E232B4"/>
                </a:solidFill>
              </a:rPr>
              <a:t>Fraction of stickers </a:t>
            </a:r>
            <a:r>
              <a:rPr lang="en-IN" sz="2800" b="1" dirty="0" err="1">
                <a:solidFill>
                  <a:srgbClr val="E232B4"/>
                </a:solidFill>
              </a:rPr>
              <a:t>Avinash</a:t>
            </a:r>
            <a:r>
              <a:rPr lang="en-IN" sz="2800" b="1" dirty="0">
                <a:solidFill>
                  <a:srgbClr val="E232B4"/>
                </a:solidFill>
              </a:rPr>
              <a:t> gave to his sister =</a:t>
            </a:r>
            <a:endParaRPr lang="en-IN" sz="2800" b="1" dirty="0">
              <a:solidFill>
                <a:srgbClr val="00B0F0"/>
              </a:solidFill>
            </a:endParaRPr>
          </a:p>
          <a:p>
            <a:pPr lvl="2" algn="l">
              <a:spcBef>
                <a:spcPts val="0"/>
              </a:spcBef>
            </a:pPr>
            <a:endParaRPr lang="en-IN" sz="2800" b="1" dirty="0">
              <a:solidFill>
                <a:srgbClr val="1CE221"/>
              </a:solidFill>
            </a:endParaRPr>
          </a:p>
          <a:p>
            <a:pPr lvl="2" algn="l">
              <a:spcBef>
                <a:spcPts val="0"/>
              </a:spcBef>
            </a:pPr>
            <a:r>
              <a:rPr lang="en-IN" sz="2800" b="1" dirty="0">
                <a:solidFill>
                  <a:srgbClr val="1CE221"/>
                </a:solidFill>
              </a:rPr>
              <a:t>Ans. </a:t>
            </a:r>
            <a:r>
              <a:rPr lang="en-IN" sz="2800" b="1" dirty="0" err="1">
                <a:solidFill>
                  <a:srgbClr val="1CE221"/>
                </a:solidFill>
              </a:rPr>
              <a:t>Avinash</a:t>
            </a:r>
            <a:r>
              <a:rPr lang="en-IN" sz="2800" b="1" dirty="0">
                <a:solidFill>
                  <a:srgbClr val="1CE221"/>
                </a:solidFill>
              </a:rPr>
              <a:t> gave</a:t>
            </a:r>
            <a:r>
              <a:rPr lang="en-IN" sz="2800" b="1" dirty="0">
                <a:solidFill>
                  <a:srgbClr val="00B0F0"/>
                </a:solidFill>
              </a:rPr>
              <a:t> </a:t>
            </a:r>
            <a:r>
              <a:rPr lang="en-IN" sz="2800" b="1" dirty="0">
                <a:solidFill>
                  <a:srgbClr val="1CE221"/>
                </a:solidFill>
              </a:rPr>
              <a:t>his sister</a:t>
            </a:r>
            <a:r>
              <a:rPr lang="en-IN" sz="2800" b="1" dirty="0">
                <a:solidFill>
                  <a:srgbClr val="00B0F0"/>
                </a:solidFill>
              </a:rPr>
              <a:t>             </a:t>
            </a:r>
            <a:r>
              <a:rPr lang="en-IN" sz="2800" b="1" dirty="0">
                <a:solidFill>
                  <a:srgbClr val="1CE221"/>
                </a:solidFill>
              </a:rPr>
              <a:t>stickers .</a:t>
            </a:r>
          </a:p>
          <a:p>
            <a:pPr lvl="2" algn="l">
              <a:spcBef>
                <a:spcPts val="0"/>
              </a:spcBef>
            </a:pPr>
            <a:r>
              <a:rPr lang="en-IN" sz="2800" b="1" dirty="0">
                <a:solidFill>
                  <a:srgbClr val="00B0F0"/>
                </a:solidFill>
              </a:rPr>
              <a:t>                                                   </a:t>
            </a:r>
            <a:endParaRPr lang="en-IN" sz="2800" b="1" dirty="0">
              <a:solidFill>
                <a:srgbClr val="1CE22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EF305F-E3C7-497D-99EB-EC1BF0050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116" y="353961"/>
            <a:ext cx="11361584" cy="796413"/>
          </a:xfrm>
        </p:spPr>
        <p:txBody>
          <a:bodyPr>
            <a:normAutofit fontScale="90000"/>
          </a:bodyPr>
          <a:lstStyle/>
          <a:p>
            <a:r>
              <a:rPr lang="en-IN" sz="5400" b="1" u="sng" dirty="0">
                <a:solidFill>
                  <a:schemeClr val="bg1"/>
                </a:solidFill>
              </a:rPr>
              <a:t>FRACTION WORD PROBLEMS 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AEC634B8-52FF-4253-8290-8EF52E07327C}"/>
              </a:ext>
            </a:extLst>
          </p:cNvPr>
          <p:cNvSpPr txBox="1">
            <a:spLocks/>
          </p:cNvSpPr>
          <p:nvPr/>
        </p:nvSpPr>
        <p:spPr>
          <a:xfrm>
            <a:off x="614516" y="506361"/>
            <a:ext cx="11209184" cy="7964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5400" b="1" u="sng" dirty="0">
              <a:solidFill>
                <a:schemeClr val="bg1"/>
              </a:solidFill>
            </a:endParaRP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C5DC53ED-7193-4067-A3EB-6E17A903A84C}"/>
              </a:ext>
            </a:extLst>
          </p:cNvPr>
          <p:cNvSpPr txBox="1">
            <a:spLocks/>
          </p:cNvSpPr>
          <p:nvPr/>
        </p:nvSpPr>
        <p:spPr>
          <a:xfrm>
            <a:off x="766916" y="658761"/>
            <a:ext cx="11209184" cy="7964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5400" b="1" u="sng" dirty="0">
              <a:solidFill>
                <a:schemeClr val="bg1"/>
              </a:solidFill>
            </a:endParaRP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45DD9C63-F087-4BB9-AD14-C360089FBF82}"/>
              </a:ext>
            </a:extLst>
          </p:cNvPr>
          <p:cNvSpPr txBox="1">
            <a:spLocks/>
          </p:cNvSpPr>
          <p:nvPr/>
        </p:nvSpPr>
        <p:spPr>
          <a:xfrm>
            <a:off x="614516" y="506362"/>
            <a:ext cx="11361584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5400" b="1" u="sng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7580C3-8CD5-4519-9275-72383427DB01}"/>
              </a:ext>
            </a:extLst>
          </p:cNvPr>
          <p:cNvSpPr/>
          <p:nvPr/>
        </p:nvSpPr>
        <p:spPr>
          <a:xfrm>
            <a:off x="8124825" y="4037064"/>
            <a:ext cx="1943100" cy="109691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4000" lvl="2" algn="l"/>
            <a:r>
              <a:rPr lang="en-IN" sz="2000" u="sng" dirty="0">
                <a:solidFill>
                  <a:srgbClr val="FF0000"/>
                </a:solidFill>
              </a:rPr>
              <a:t>4 </a:t>
            </a:r>
            <a:r>
              <a:rPr lang="en-IN" sz="2000" dirty="0">
                <a:solidFill>
                  <a:srgbClr val="FF0000"/>
                </a:solidFill>
              </a:rPr>
              <a:t> = </a:t>
            </a:r>
            <a:r>
              <a:rPr lang="en-IN" sz="2000" u="sng" dirty="0">
                <a:solidFill>
                  <a:srgbClr val="FF0000"/>
                </a:solidFill>
              </a:rPr>
              <a:t> 1</a:t>
            </a:r>
            <a:r>
              <a:rPr lang="en-IN" sz="2000" dirty="0">
                <a:solidFill>
                  <a:srgbClr val="FF0000"/>
                </a:solidFill>
              </a:rPr>
              <a:t>                                                        20    5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96DF529-99D1-443A-8A88-4157D1A67CF8}"/>
              </a:ext>
            </a:extLst>
          </p:cNvPr>
          <p:cNvSpPr/>
          <p:nvPr/>
        </p:nvSpPr>
        <p:spPr>
          <a:xfrm>
            <a:off x="5342808" y="4999089"/>
            <a:ext cx="809472" cy="59055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u="sng" dirty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en-IN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7" name="Audio 26">
            <a:hlinkClick r:id="" action="ppaction://media"/>
            <a:extLst>
              <a:ext uri="{FF2B5EF4-FFF2-40B4-BE49-F238E27FC236}">
                <a16:creationId xmlns:a16="http://schemas.microsoft.com/office/drawing/2014/main" id="{E3AC0F09-0A64-4050-B758-7BBE7C9BCC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6299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6244">
        <p15:prstTrans prst="prestige"/>
      </p:transition>
    </mc:Choice>
    <mc:Fallback>
      <p:transition spd="slow" advTm="76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C7A9AC-20F7-4EF7-BD21-51C1EA9E6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D89E8-6A8D-4CD7-A6BB-2AA76DE6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1158460"/>
            <a:ext cx="5317435" cy="1939305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600" dirty="0">
                <a:solidFill>
                  <a:schemeClr val="bg1"/>
                </a:solidFill>
                <a:latin typeface="Arial Black" panose="020B0A04020102020204" pitchFamily="34" charset="0"/>
              </a:rPr>
              <a:t>Thank you students!</a:t>
            </a:r>
            <a:endParaRPr lang="en-IN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8E2E3FA-5131-4DAA-A3F5-F98861B50A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876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329">
        <p14:gallery dir="l"/>
      </p:transition>
    </mc:Choice>
    <mc:Fallback>
      <p:transition spd="slow" advTm="63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9|1.1|7.6|1.6|1.6|4.5|3.7|2.3|12|1.5|1.8|1.5|1.2|0|3.2|0.9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|5.1|0|9.4|5.8|0.9|0.9|0.6|0.9|5|1.8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8|5.5|10.1|1|1.3|5.4|3|1.7|4.3|1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2.5|2.1|6|3.8|4.4|1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5|9.2|11.1|4.4|25.2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431</Words>
  <Application>Microsoft Office PowerPoint</Application>
  <PresentationFormat>Widescreen</PresentationFormat>
  <Paragraphs>67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FRACTION</vt:lpstr>
      <vt:lpstr>FRACTIONS OF A COLLECTION</vt:lpstr>
      <vt:lpstr>FRACTIONS OF A COLLECTION</vt:lpstr>
      <vt:lpstr>FRACTIONS OF A COLLECTION</vt:lpstr>
      <vt:lpstr>FRACTION WORD PROBLEMS </vt:lpstr>
      <vt:lpstr>Thank you students!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ANUBHAV</dc:creator>
  <cp:lastModifiedBy>ANUBHAV</cp:lastModifiedBy>
  <cp:revision>61</cp:revision>
  <dcterms:created xsi:type="dcterms:W3CDTF">2021-01-19T16:55:53Z</dcterms:created>
  <dcterms:modified xsi:type="dcterms:W3CDTF">2021-01-20T19:17:09Z</dcterms:modified>
</cp:coreProperties>
</file>